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6.xml" ContentType="application/vnd.openxmlformats-officedocument.presentationml.tags+xml"/>
  <Override PartName="/ppt/notesSlides/notesSlide1.xml" ContentType="application/vnd.openxmlformats-officedocument.presentationml.notesSlide+xml"/>
  <Override PartName="/ppt/tags/tag27.xml" ContentType="application/vnd.openxmlformats-officedocument.presentationml.tags+xml"/>
  <Override PartName="/ppt/notesSlides/notesSlide2.xml" ContentType="application/vnd.openxmlformats-officedocument.presentationml.notesSlide+xml"/>
  <Override PartName="/ppt/tags/tag28.xml" ContentType="application/vnd.openxmlformats-officedocument.presentationml.tags+xml"/>
  <Override PartName="/ppt/notesSlides/notesSlide3.xml" ContentType="application/vnd.openxmlformats-officedocument.presentationml.notesSlide+xml"/>
  <Override PartName="/ppt/tags/tag29.xml" ContentType="application/vnd.openxmlformats-officedocument.presentationml.tags+xml"/>
  <Override PartName="/ppt/notesSlides/notesSlide4.xml" ContentType="application/vnd.openxmlformats-officedocument.presentationml.notesSlide+xml"/>
  <Override PartName="/ppt/tags/tag30.xml" ContentType="application/vnd.openxmlformats-officedocument.presentationml.tags+xml"/>
  <Override PartName="/ppt/notesSlides/notesSlide5.xml" ContentType="application/vnd.openxmlformats-officedocument.presentationml.notesSlide+xml"/>
  <Override PartName="/ppt/tags/tag31.xml" ContentType="application/vnd.openxmlformats-officedocument.presentationml.tags+xml"/>
  <Override PartName="/ppt/notesSlides/notesSlide6.xml" ContentType="application/vnd.openxmlformats-officedocument.presentationml.notesSlide+xml"/>
  <Override PartName="/ppt/tags/tag32.xml" ContentType="application/vnd.openxmlformats-officedocument.presentationml.tags+xml"/>
  <Override PartName="/ppt/notesSlides/notesSlide7.xml" ContentType="application/vnd.openxmlformats-officedocument.presentationml.notesSlide+xml"/>
  <Override PartName="/ppt/tags/tag33.xml" ContentType="application/vnd.openxmlformats-officedocument.presentationml.tags+xml"/>
  <Override PartName="/ppt/notesSlides/notesSlide8.xml" ContentType="application/vnd.openxmlformats-officedocument.presentationml.notesSlide+xml"/>
  <Override PartName="/ppt/tags/tag34.xml" ContentType="application/vnd.openxmlformats-officedocument.presentationml.tags+xml"/>
  <Override PartName="/ppt/notesSlides/notesSlide9.xml" ContentType="application/vnd.openxmlformats-officedocument.presentationml.notesSlide+xml"/>
  <Override PartName="/ppt/tags/tag35.xml" ContentType="application/vnd.openxmlformats-officedocument.presentationml.tags+xml"/>
  <Override PartName="/ppt/notesSlides/notesSlide10.xml" ContentType="application/vnd.openxmlformats-officedocument.presentationml.notesSlide+xml"/>
  <Override PartName="/ppt/tags/tag36.xml" ContentType="application/vnd.openxmlformats-officedocument.presentationml.tags+xml"/>
  <Override PartName="/ppt/notesSlides/notesSlide11.xml" ContentType="application/vnd.openxmlformats-officedocument.presentationml.notesSlide+xml"/>
  <Override PartName="/ppt/tags/tag37.xml" ContentType="application/vnd.openxmlformats-officedocument.presentationml.tags+xml"/>
  <Override PartName="/ppt/notesSlides/notesSlide12.xml" ContentType="application/vnd.openxmlformats-officedocument.presentationml.notesSlide+xml"/>
  <Override PartName="/ppt/tags/tag38.xml" ContentType="application/vnd.openxmlformats-officedocument.presentationml.tags+xml"/>
  <Override PartName="/ppt/notesSlides/notesSlide13.xml" ContentType="application/vnd.openxmlformats-officedocument.presentationml.notesSlide+xml"/>
  <Override PartName="/ppt/tags/tag39.xml" ContentType="application/vnd.openxmlformats-officedocument.presentationml.tags+xml"/>
  <Override PartName="/ppt/notesSlides/notesSlide14.xml" ContentType="application/vnd.openxmlformats-officedocument.presentationml.notesSlide+xml"/>
  <Override PartName="/ppt/tags/tag40.xml" ContentType="application/vnd.openxmlformats-officedocument.presentationml.tags+xml"/>
  <Override PartName="/ppt/notesSlides/notesSlide15.xml" ContentType="application/vnd.openxmlformats-officedocument.presentationml.notesSlide+xml"/>
  <Override PartName="/ppt/tags/tag41.xml" ContentType="application/vnd.openxmlformats-officedocument.presentationml.tags+xml"/>
  <Override PartName="/ppt/notesSlides/notesSlide16.xml" ContentType="application/vnd.openxmlformats-officedocument.presentationml.notesSlide+xml"/>
  <Override PartName="/ppt/tags/tag42.xml" ContentType="application/vnd.openxmlformats-officedocument.presentationml.tags+xml"/>
  <Override PartName="/ppt/notesSlides/notesSlide17.xml" ContentType="application/vnd.openxmlformats-officedocument.presentationml.notesSlide+xml"/>
  <Override PartName="/ppt/tags/tag43.xml" ContentType="application/vnd.openxmlformats-officedocument.presentationml.tags+xml"/>
  <Override PartName="/ppt/notesSlides/notesSlide18.xml" ContentType="application/vnd.openxmlformats-officedocument.presentationml.notesSlide+xml"/>
  <Override PartName="/ppt/tags/tag44.xml" ContentType="application/vnd.openxmlformats-officedocument.presentationml.tags+xml"/>
  <Override PartName="/ppt/notesSlides/notesSlide19.xml" ContentType="application/vnd.openxmlformats-officedocument.presentationml.notesSlide+xml"/>
  <Override PartName="/ppt/tags/tag45.xml" ContentType="application/vnd.openxmlformats-officedocument.presentationml.tags+xml"/>
  <Override PartName="/ppt/notesSlides/notesSlide20.xml" ContentType="application/vnd.openxmlformats-officedocument.presentationml.notesSlide+xml"/>
  <Override PartName="/ppt/tags/tag46.xml" ContentType="application/vnd.openxmlformats-officedocument.presentationml.tags+xml"/>
  <Override PartName="/ppt/notesSlides/notesSlide21.xml" ContentType="application/vnd.openxmlformats-officedocument.presentationml.notesSlide+xml"/>
  <Override PartName="/ppt/tags/tag47.xml" ContentType="application/vnd.openxmlformats-officedocument.presentationml.tags+xml"/>
  <Override PartName="/ppt/notesSlides/notesSlide22.xml" ContentType="application/vnd.openxmlformats-officedocument.presentationml.notesSlide+xml"/>
  <Override PartName="/ppt/tags/tag48.xml" ContentType="application/vnd.openxmlformats-officedocument.presentationml.tags+xml"/>
  <Override PartName="/ppt/notesSlides/notesSlide23.xml" ContentType="application/vnd.openxmlformats-officedocument.presentationml.notesSlide+xml"/>
  <Override PartName="/ppt/tags/tag49.xml" ContentType="application/vnd.openxmlformats-officedocument.presentationml.tags+xml"/>
  <Override PartName="/ppt/notesSlides/notesSlide24.xml" ContentType="application/vnd.openxmlformats-officedocument.presentationml.notesSlide+xml"/>
  <Override PartName="/ppt/tags/tag50.xml" ContentType="application/vnd.openxmlformats-officedocument.presentationml.tags+xml"/>
  <Override PartName="/ppt/notesSlides/notesSlide25.xml" ContentType="application/vnd.openxmlformats-officedocument.presentationml.notesSlide+xml"/>
  <Override PartName="/ppt/tags/tag51.xml" ContentType="application/vnd.openxmlformats-officedocument.presentationml.tags+xml"/>
  <Override PartName="/ppt/notesSlides/notesSlide26.xml" ContentType="application/vnd.openxmlformats-officedocument.presentationml.notesSlide+xml"/>
  <Override PartName="/ppt/tags/tag52.xml" ContentType="application/vnd.openxmlformats-officedocument.presentationml.tags+xml"/>
  <Override PartName="/ppt/notesSlides/notesSlide27.xml" ContentType="application/vnd.openxmlformats-officedocument.presentationml.notesSlide+xml"/>
  <Override PartName="/ppt/tags/tag53.xml" ContentType="application/vnd.openxmlformats-officedocument.presentationml.tags+xml"/>
  <Override PartName="/ppt/notesSlides/notesSlide28.xml" ContentType="application/vnd.openxmlformats-officedocument.presentationml.notesSlide+xml"/>
  <Override PartName="/ppt/tags/tag54.xml" ContentType="application/vnd.openxmlformats-officedocument.presentationml.tags+xml"/>
  <Override PartName="/ppt/notesSlides/notesSlide29.xml" ContentType="application/vnd.openxmlformats-officedocument.presentationml.notesSlide+xml"/>
  <Override PartName="/ppt/tags/tag55.xml" ContentType="application/vnd.openxmlformats-officedocument.presentationml.tags+xml"/>
  <Override PartName="/ppt/notesSlides/notesSlide30.xml" ContentType="application/vnd.openxmlformats-officedocument.presentationml.notesSlide+xml"/>
  <Override PartName="/ppt/tags/tag56.xml" ContentType="application/vnd.openxmlformats-officedocument.presentationml.tags+xml"/>
  <Override PartName="/ppt/notesSlides/notesSlide31.xml" ContentType="application/vnd.openxmlformats-officedocument.presentationml.notesSlide+xml"/>
  <Override PartName="/ppt/tags/tag57.xml" ContentType="application/vnd.openxmlformats-officedocument.presentationml.tags+xml"/>
  <Override PartName="/ppt/notesSlides/notesSlide32.xml" ContentType="application/vnd.openxmlformats-officedocument.presentationml.notesSlide+xml"/>
  <Override PartName="/ppt/tags/tag58.xml" ContentType="application/vnd.openxmlformats-officedocument.presentationml.tags+xml"/>
  <Override PartName="/ppt/notesSlides/notesSlide33.xml" ContentType="application/vnd.openxmlformats-officedocument.presentationml.notesSlide+xml"/>
  <Override PartName="/ppt/tags/tag59.xml" ContentType="application/vnd.openxmlformats-officedocument.presentationml.tags+xml"/>
  <Override PartName="/ppt/notesSlides/notesSlide34.xml" ContentType="application/vnd.openxmlformats-officedocument.presentationml.notesSlide+xml"/>
  <Override PartName="/ppt/tags/tag60.xml" ContentType="application/vnd.openxmlformats-officedocument.presentationml.tags+xml"/>
  <Override PartName="/ppt/notesSlides/notesSlide35.xml" ContentType="application/vnd.openxmlformats-officedocument.presentationml.notesSlide+xml"/>
  <Override PartName="/ppt/tags/tag61.xml" ContentType="application/vnd.openxmlformats-officedocument.presentationml.tags+xml"/>
  <Override PartName="/ppt/notesSlides/notesSlide36.xml" ContentType="application/vnd.openxmlformats-officedocument.presentationml.notesSlide+xml"/>
  <Override PartName="/ppt/tags/tag62.xml" ContentType="application/vnd.openxmlformats-officedocument.presentationml.tags+xml"/>
  <Override PartName="/ppt/notesSlides/notesSlide37.xml" ContentType="application/vnd.openxmlformats-officedocument.presentationml.notesSlide+xml"/>
  <Override PartName="/ppt/tags/tag63.xml" ContentType="application/vnd.openxmlformats-officedocument.presentationml.tags+xml"/>
  <Override PartName="/ppt/notesSlides/notesSlide38.xml" ContentType="application/vnd.openxmlformats-officedocument.presentationml.notesSlide+xml"/>
  <Override PartName="/ppt/tags/tag64.xml" ContentType="application/vnd.openxmlformats-officedocument.presentationml.tags+xml"/>
  <Override PartName="/ppt/notesSlides/notesSlide39.xml" ContentType="application/vnd.openxmlformats-officedocument.presentationml.notesSlide+xml"/>
  <Override PartName="/ppt/tags/tag65.xml" ContentType="application/vnd.openxmlformats-officedocument.presentationml.tags+xml"/>
  <Override PartName="/ppt/notesSlides/notesSlide40.xml" ContentType="application/vnd.openxmlformats-officedocument.presentationml.notesSlide+xml"/>
  <Override PartName="/ppt/tags/tag66.xml" ContentType="application/vnd.openxmlformats-officedocument.presentationml.tags+xml"/>
  <Override PartName="/ppt/notesSlides/notesSlide41.xml" ContentType="application/vnd.openxmlformats-officedocument.presentationml.notesSlide+xml"/>
  <Override PartName="/ppt/tags/tag67.xml" ContentType="application/vnd.openxmlformats-officedocument.presentationml.tags+xml"/>
  <Override PartName="/ppt/notesSlides/notesSlide42.xml" ContentType="application/vnd.openxmlformats-officedocument.presentationml.notesSlide+xml"/>
  <Override PartName="/ppt/tags/tag68.xml" ContentType="application/vnd.openxmlformats-officedocument.presentationml.tags+xml"/>
  <Override PartName="/ppt/notesSlides/notesSlide43.xml" ContentType="application/vnd.openxmlformats-officedocument.presentationml.notesSlide+xml"/>
  <Override PartName="/ppt/tags/tag69.xml" ContentType="application/vnd.openxmlformats-officedocument.presentationml.tags+xml"/>
  <Override PartName="/ppt/notesSlides/notesSlide44.xml" ContentType="application/vnd.openxmlformats-officedocument.presentationml.notesSlide+xml"/>
  <Override PartName="/ppt/tags/tag70.xml" ContentType="application/vnd.openxmlformats-officedocument.presentationml.tags+xml"/>
  <Override PartName="/ppt/notesSlides/notesSlide45.xml" ContentType="application/vnd.openxmlformats-officedocument.presentationml.notesSlide+xml"/>
  <Override PartName="/ppt/tags/tag71.xml" ContentType="application/vnd.openxmlformats-officedocument.presentationml.tags+xml"/>
  <Override PartName="/ppt/notesSlides/notesSlide46.xml" ContentType="application/vnd.openxmlformats-officedocument.presentationml.notesSlide+xml"/>
  <Override PartName="/ppt/tags/tag72.xml" ContentType="application/vnd.openxmlformats-officedocument.presentationml.tags+xml"/>
  <Override PartName="/ppt/notesSlides/notesSlide47.xml" ContentType="application/vnd.openxmlformats-officedocument.presentationml.notesSlide+xml"/>
  <Override PartName="/ppt/tags/tag73.xml" ContentType="application/vnd.openxmlformats-officedocument.presentationml.tags+xml"/>
  <Override PartName="/ppt/notesSlides/notesSlide48.xml" ContentType="application/vnd.openxmlformats-officedocument.presentationml.notesSlide+xml"/>
  <Override PartName="/ppt/tags/tag74.xml" ContentType="application/vnd.openxmlformats-officedocument.presentationml.tags+xml"/>
  <Override PartName="/ppt/notesSlides/notesSlide49.xml" ContentType="application/vnd.openxmlformats-officedocument.presentationml.notesSlide+xml"/>
  <Override PartName="/ppt/tags/tag75.xml" ContentType="application/vnd.openxmlformats-officedocument.presentationml.tags+xml"/>
  <Override PartName="/ppt/notesSlides/notesSlide50.xml" ContentType="application/vnd.openxmlformats-officedocument.presentationml.notesSlide+xml"/>
  <Override PartName="/ppt/tags/tag76.xml" ContentType="application/vnd.openxmlformats-officedocument.presentationml.tags+xml"/>
  <Override PartName="/ppt/notesSlides/notesSlide51.xml" ContentType="application/vnd.openxmlformats-officedocument.presentationml.notesSlide+xml"/>
  <Override PartName="/ppt/tags/tag77.xml" ContentType="application/vnd.openxmlformats-officedocument.presentationml.tags+xml"/>
  <Override PartName="/ppt/notesSlides/notesSlide52.xml" ContentType="application/vnd.openxmlformats-officedocument.presentationml.notesSlide+xml"/>
  <Override PartName="/ppt/tags/tag78.xml" ContentType="application/vnd.openxmlformats-officedocument.presentationml.tags+xml"/>
  <Override PartName="/ppt/notesSlides/notesSlide53.xml" ContentType="application/vnd.openxmlformats-officedocument.presentationml.notesSlide+xml"/>
  <Override PartName="/ppt/tags/tag79.xml" ContentType="application/vnd.openxmlformats-officedocument.presentationml.tags+xml"/>
  <Override PartName="/ppt/notesSlides/notesSlide54.xml" ContentType="application/vnd.openxmlformats-officedocument.presentationml.notesSlide+xml"/>
  <Override PartName="/ppt/tags/tag80.xml" ContentType="application/vnd.openxmlformats-officedocument.presentationml.tags+xml"/>
  <Override PartName="/ppt/notesSlides/notesSlide55.xml" ContentType="application/vnd.openxmlformats-officedocument.presentationml.notesSlide+xml"/>
  <Override PartName="/ppt/tags/tag81.xml" ContentType="application/vnd.openxmlformats-officedocument.presentationml.tags+xml"/>
  <Override PartName="/ppt/notesSlides/notesSlide56.xml" ContentType="application/vnd.openxmlformats-officedocument.presentationml.notesSlide+xml"/>
  <Override PartName="/ppt/tags/tag82.xml" ContentType="application/vnd.openxmlformats-officedocument.presentationml.tags+xml"/>
  <Override PartName="/ppt/notesSlides/notesSlide57.xml" ContentType="application/vnd.openxmlformats-officedocument.presentationml.notesSlide+xml"/>
  <Override PartName="/ppt/tags/tag83.xml" ContentType="application/vnd.openxmlformats-officedocument.presentationml.tags+xml"/>
  <Override PartName="/ppt/notesSlides/notesSlide5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84.xml" ContentType="application/vnd.openxmlformats-officedocument.presentationml.tags+xml"/>
  <Override PartName="/ppt/notesSlides/notesSlide59.xml" ContentType="application/vnd.openxmlformats-officedocument.presentationml.notesSlide+xml"/>
  <Override PartName="/ppt/tags/tag85.xml" ContentType="application/vnd.openxmlformats-officedocument.presentationml.tags+xml"/>
  <Override PartName="/ppt/notesSlides/notesSlide60.xml" ContentType="application/vnd.openxmlformats-officedocument.presentationml.notesSlide+xml"/>
  <Override PartName="/ppt/tags/tag86.xml" ContentType="application/vnd.openxmlformats-officedocument.presentationml.tags+xml"/>
  <Override PartName="/ppt/notesSlides/notesSlide61.xml" ContentType="application/vnd.openxmlformats-officedocument.presentationml.notesSlide+xml"/>
  <Override PartName="/ppt/tags/tag87.xml" ContentType="application/vnd.openxmlformats-officedocument.presentationml.tags+xml"/>
  <Override PartName="/ppt/notesSlides/notesSlide62.xml" ContentType="application/vnd.openxmlformats-officedocument.presentationml.notesSlide+xml"/>
  <Override PartName="/ppt/tags/tag88.xml" ContentType="application/vnd.openxmlformats-officedocument.presentationml.tags+xml"/>
  <Override PartName="/ppt/notesSlides/notesSlide63.xml" ContentType="application/vnd.openxmlformats-officedocument.presentationml.notesSlide+xml"/>
  <Override PartName="/ppt/tags/tag89.xml" ContentType="application/vnd.openxmlformats-officedocument.presentationml.tags+xml"/>
  <Override PartName="/ppt/notesSlides/notesSlide64.xml" ContentType="application/vnd.openxmlformats-officedocument.presentationml.notesSlide+xml"/>
  <Override PartName="/ppt/tags/tag90.xml" ContentType="application/vnd.openxmlformats-officedocument.presentationml.tags+xml"/>
  <Override PartName="/ppt/notesSlides/notesSlide6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91.xml" ContentType="application/vnd.openxmlformats-officedocument.presentationml.tags+xml"/>
  <Override PartName="/ppt/notesSlides/notesSlide66.xml" ContentType="application/vnd.openxmlformats-officedocument.presentationml.notesSlide+xml"/>
  <Override PartName="/ppt/tags/tag92.xml" ContentType="application/vnd.openxmlformats-officedocument.presentationml.tags+xml"/>
  <Override PartName="/ppt/notesSlides/notesSlide67.xml" ContentType="application/vnd.openxmlformats-officedocument.presentationml.notesSlide+xml"/>
  <Override PartName="/ppt/tags/tag93.xml" ContentType="application/vnd.openxmlformats-officedocument.presentationml.tags+xml"/>
  <Override PartName="/ppt/notesSlides/notesSlide68.xml" ContentType="application/vnd.openxmlformats-officedocument.presentationml.notesSlide+xml"/>
  <Override PartName="/ppt/tags/tag94.xml" ContentType="application/vnd.openxmlformats-officedocument.presentationml.tags+xml"/>
  <Override PartName="/ppt/notesSlides/notesSlide69.xml" ContentType="application/vnd.openxmlformats-officedocument.presentationml.notesSlide+xml"/>
  <Override PartName="/ppt/tags/tag95.xml" ContentType="application/vnd.openxmlformats-officedocument.presentationml.tags+xml"/>
  <Override PartName="/ppt/notesSlides/notesSlide70.xml" ContentType="application/vnd.openxmlformats-officedocument.presentationml.notesSlide+xml"/>
  <Override PartName="/ppt/tags/tag96.xml" ContentType="application/vnd.openxmlformats-officedocument.presentationml.tags+xml"/>
  <Override PartName="/ppt/notesSlides/notesSlide71.xml" ContentType="application/vnd.openxmlformats-officedocument.presentationml.notesSlide+xml"/>
  <Override PartName="/ppt/tags/tag97.xml" ContentType="application/vnd.openxmlformats-officedocument.presentationml.tags+xml"/>
  <Override PartName="/ppt/notesSlides/notesSlide72.xml" ContentType="application/vnd.openxmlformats-officedocument.presentationml.notesSlide+xml"/>
  <Override PartName="/ppt/tags/tag98.xml" ContentType="application/vnd.openxmlformats-officedocument.presentationml.tags+xml"/>
  <Override PartName="/ppt/notesSlides/notesSlide73.xml" ContentType="application/vnd.openxmlformats-officedocument.presentationml.notesSlide+xml"/>
  <Override PartName="/ppt/tags/tag99.xml" ContentType="application/vnd.openxmlformats-officedocument.presentationml.tags+xml"/>
  <Override PartName="/ppt/notesSlides/notesSlide74.xml" ContentType="application/vnd.openxmlformats-officedocument.presentationml.notesSlide+xml"/>
  <Override PartName="/ppt/tags/tag100.xml" ContentType="application/vnd.openxmlformats-officedocument.presentationml.tags+xml"/>
  <Override PartName="/ppt/notesSlides/notesSlide75.xml" ContentType="application/vnd.openxmlformats-officedocument.presentationml.notesSlide+xml"/>
  <Override PartName="/ppt/tags/tag101.xml" ContentType="application/vnd.openxmlformats-officedocument.presentationml.tags+xml"/>
  <Override PartName="/ppt/notesSlides/notesSlide76.xml" ContentType="application/vnd.openxmlformats-officedocument.presentationml.notesSlide+xml"/>
  <Override PartName="/ppt/tags/tag102.xml" ContentType="application/vnd.openxmlformats-officedocument.presentationml.tags+xml"/>
  <Override PartName="/ppt/notesSlides/notesSlide77.xml" ContentType="application/vnd.openxmlformats-officedocument.presentationml.notesSlide+xml"/>
  <Override PartName="/ppt/tags/tag103.xml" ContentType="application/vnd.openxmlformats-officedocument.presentationml.tags+xml"/>
  <Override PartName="/ppt/notesSlides/notesSlide78.xml" ContentType="application/vnd.openxmlformats-officedocument.presentationml.notesSlide+xml"/>
  <Override PartName="/ppt/tags/tag104.xml" ContentType="application/vnd.openxmlformats-officedocument.presentationml.tags+xml"/>
  <Override PartName="/ppt/notesSlides/notesSlide79.xml" ContentType="application/vnd.openxmlformats-officedocument.presentationml.notesSlide+xml"/>
  <Override PartName="/ppt/tags/tag105.xml" ContentType="application/vnd.openxmlformats-officedocument.presentationml.tags+xml"/>
  <Override PartName="/ppt/notesSlides/notesSlide80.xml" ContentType="application/vnd.openxmlformats-officedocument.presentationml.notesSlide+xml"/>
  <Override PartName="/ppt/tags/tag106.xml" ContentType="application/vnd.openxmlformats-officedocument.presentationml.tags+xml"/>
  <Override PartName="/ppt/notesSlides/notesSlide81.xml" ContentType="application/vnd.openxmlformats-officedocument.presentationml.notesSlide+xml"/>
  <Override PartName="/ppt/tags/tag107.xml" ContentType="application/vnd.openxmlformats-officedocument.presentationml.tags+xml"/>
  <Override PartName="/ppt/notesSlides/notesSlide82.xml" ContentType="application/vnd.openxmlformats-officedocument.presentationml.notesSlide+xml"/>
  <Override PartName="/ppt/tags/tag108.xml" ContentType="application/vnd.openxmlformats-officedocument.presentationml.tags+xml"/>
  <Override PartName="/ppt/notesSlides/notesSlide83.xml" ContentType="application/vnd.openxmlformats-officedocument.presentationml.notesSlide+xml"/>
  <Override PartName="/ppt/tags/tag109.xml" ContentType="application/vnd.openxmlformats-officedocument.presentationml.tags+xml"/>
  <Override PartName="/ppt/notesSlides/notesSlide84.xml" ContentType="application/vnd.openxmlformats-officedocument.presentationml.notesSlide+xml"/>
  <Override PartName="/ppt/tags/tag110.xml" ContentType="application/vnd.openxmlformats-officedocument.presentationml.tags+xml"/>
  <Override PartName="/ppt/notesSlides/notesSlide85.xml" ContentType="application/vnd.openxmlformats-officedocument.presentationml.notesSlide+xml"/>
  <Override PartName="/ppt/tags/tag111.xml" ContentType="application/vnd.openxmlformats-officedocument.presentationml.tags+xml"/>
  <Override PartName="/ppt/notesSlides/notesSlide86.xml" ContentType="application/vnd.openxmlformats-officedocument.presentationml.notesSlide+xml"/>
  <Override PartName="/ppt/tags/tag112.xml" ContentType="application/vnd.openxmlformats-officedocument.presentationml.tags+xml"/>
  <Override PartName="/ppt/notesSlides/notesSlide87.xml" ContentType="application/vnd.openxmlformats-officedocument.presentationml.notesSlide+xml"/>
  <Override PartName="/ppt/tags/tag113.xml" ContentType="application/vnd.openxmlformats-officedocument.presentationml.tags+xml"/>
  <Override PartName="/ppt/notesSlides/notesSlide88.xml" ContentType="application/vnd.openxmlformats-officedocument.presentationml.notesSlide+xml"/>
  <Override PartName="/ppt/tags/tag114.xml" ContentType="application/vnd.openxmlformats-officedocument.presentationml.tags+xml"/>
  <Override PartName="/ppt/notesSlides/notesSlide89.xml" ContentType="application/vnd.openxmlformats-officedocument.presentationml.notesSlide+xml"/>
  <Override PartName="/ppt/tags/tag115.xml" ContentType="application/vnd.openxmlformats-officedocument.presentationml.tags+xml"/>
  <Override PartName="/ppt/notesSlides/notesSlide9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2"/>
  </p:notesMasterIdLst>
  <p:handoutMasterIdLst>
    <p:handoutMasterId r:id="rId93"/>
  </p:handoutMasterIdLst>
  <p:sldIdLst>
    <p:sldId id="317" r:id="rId2"/>
    <p:sldId id="613" r:id="rId3"/>
    <p:sldId id="402" r:id="rId4"/>
    <p:sldId id="445" r:id="rId5"/>
    <p:sldId id="904" r:id="rId6"/>
    <p:sldId id="528" r:id="rId7"/>
    <p:sldId id="910" r:id="rId8"/>
    <p:sldId id="407" r:id="rId9"/>
    <p:sldId id="357" r:id="rId10"/>
    <p:sldId id="427" r:id="rId11"/>
    <p:sldId id="875" r:id="rId12"/>
    <p:sldId id="876" r:id="rId13"/>
    <p:sldId id="898" r:id="rId14"/>
    <p:sldId id="877" r:id="rId15"/>
    <p:sldId id="375" r:id="rId16"/>
    <p:sldId id="359" r:id="rId17"/>
    <p:sldId id="903" r:id="rId18"/>
    <p:sldId id="878" r:id="rId19"/>
    <p:sldId id="879" r:id="rId20"/>
    <p:sldId id="880" r:id="rId21"/>
    <p:sldId id="881" r:id="rId22"/>
    <p:sldId id="911" r:id="rId23"/>
    <p:sldId id="912" r:id="rId24"/>
    <p:sldId id="882" r:id="rId25"/>
    <p:sldId id="883" r:id="rId26"/>
    <p:sldId id="884" r:id="rId27"/>
    <p:sldId id="913" r:id="rId28"/>
    <p:sldId id="885" r:id="rId29"/>
    <p:sldId id="301" r:id="rId30"/>
    <p:sldId id="444" r:id="rId31"/>
    <p:sldId id="887" r:id="rId32"/>
    <p:sldId id="309" r:id="rId33"/>
    <p:sldId id="886" r:id="rId34"/>
    <p:sldId id="619" r:id="rId35"/>
    <p:sldId id="899" r:id="rId36"/>
    <p:sldId id="506" r:id="rId37"/>
    <p:sldId id="507" r:id="rId38"/>
    <p:sldId id="515" r:id="rId39"/>
    <p:sldId id="509" r:id="rId40"/>
    <p:sldId id="621" r:id="rId41"/>
    <p:sldId id="622" r:id="rId42"/>
    <p:sldId id="856" r:id="rId43"/>
    <p:sldId id="916" r:id="rId44"/>
    <p:sldId id="917" r:id="rId45"/>
    <p:sldId id="475" r:id="rId46"/>
    <p:sldId id="905" r:id="rId47"/>
    <p:sldId id="441" r:id="rId48"/>
    <p:sldId id="443" r:id="rId49"/>
    <p:sldId id="478" r:id="rId50"/>
    <p:sldId id="479" r:id="rId51"/>
    <p:sldId id="480" r:id="rId52"/>
    <p:sldId id="907" r:id="rId53"/>
    <p:sldId id="908" r:id="rId54"/>
    <p:sldId id="906" r:id="rId55"/>
    <p:sldId id="900" r:id="rId56"/>
    <p:sldId id="889" r:id="rId57"/>
    <p:sldId id="847" r:id="rId58"/>
    <p:sldId id="892" r:id="rId59"/>
    <p:sldId id="814" r:id="rId60"/>
    <p:sldId id="888" r:id="rId61"/>
    <p:sldId id="821" r:id="rId62"/>
    <p:sldId id="893" r:id="rId63"/>
    <p:sldId id="894" r:id="rId64"/>
    <p:sldId id="890" r:id="rId65"/>
    <p:sldId id="897" r:id="rId66"/>
    <p:sldId id="838" r:id="rId67"/>
    <p:sldId id="462" r:id="rId68"/>
    <p:sldId id="436" r:id="rId69"/>
    <p:sldId id="437" r:id="rId70"/>
    <p:sldId id="860" r:id="rId71"/>
    <p:sldId id="853" r:id="rId72"/>
    <p:sldId id="728" r:id="rId73"/>
    <p:sldId id="438" r:id="rId74"/>
    <p:sldId id="416" r:id="rId75"/>
    <p:sldId id="901" r:id="rId76"/>
    <p:sldId id="920" r:id="rId77"/>
    <p:sldId id="921" r:id="rId78"/>
    <p:sldId id="470" r:id="rId79"/>
    <p:sldId id="471" r:id="rId80"/>
    <p:sldId id="534" r:id="rId81"/>
    <p:sldId id="472" r:id="rId82"/>
    <p:sldId id="914" r:id="rId83"/>
    <p:sldId id="918" r:id="rId84"/>
    <p:sldId id="902" r:id="rId85"/>
    <p:sldId id="863" r:id="rId86"/>
    <p:sldId id="623" r:id="rId87"/>
    <p:sldId id="628" r:id="rId88"/>
    <p:sldId id="839" r:id="rId89"/>
    <p:sldId id="909" r:id="rId90"/>
    <p:sldId id="448" r:id="rId91"/>
  </p:sldIdLst>
  <p:sldSz cx="12192000" cy="6858000"/>
  <p:notesSz cx="7104063" cy="10234613"/>
  <p:custDataLst>
    <p:tags r:id="rId94"/>
  </p:custDataLst>
  <p:defaultTextStyle>
    <a:defPPr rtl="0">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odule intro" id="{1B701101-3F87-7C40-AAA7-CC7ECC9A03E1}">
          <p14:sldIdLst>
            <p14:sldId id="317"/>
            <p14:sldId id="613"/>
            <p14:sldId id="402"/>
          </p14:sldIdLst>
        </p14:section>
        <p14:section name="Section 1: Compute services overview" id="{6580AF0A-E824-EE4C-BDEB-DBC9366E509F}">
          <p14:sldIdLst>
            <p14:sldId id="445"/>
            <p14:sldId id="904"/>
            <p14:sldId id="528"/>
            <p14:sldId id="910"/>
          </p14:sldIdLst>
        </p14:section>
        <p14:section name="Section 2: Amazon EC2" id="{11BA73F0-6732-5E4A-9F87-6B43194AEFC8}">
          <p14:sldIdLst>
            <p14:sldId id="407"/>
            <p14:sldId id="357"/>
            <p14:sldId id="427"/>
            <p14:sldId id="875"/>
            <p14:sldId id="876"/>
            <p14:sldId id="898"/>
            <p14:sldId id="877"/>
            <p14:sldId id="375"/>
            <p14:sldId id="359"/>
            <p14:sldId id="903"/>
            <p14:sldId id="878"/>
            <p14:sldId id="879"/>
            <p14:sldId id="880"/>
            <p14:sldId id="881"/>
            <p14:sldId id="911"/>
            <p14:sldId id="912"/>
            <p14:sldId id="882"/>
            <p14:sldId id="883"/>
            <p14:sldId id="884"/>
            <p14:sldId id="913"/>
            <p14:sldId id="885"/>
            <p14:sldId id="301"/>
            <p14:sldId id="444"/>
            <p14:sldId id="887"/>
            <p14:sldId id="309"/>
            <p14:sldId id="886"/>
            <p14:sldId id="619"/>
          </p14:sldIdLst>
        </p14:section>
        <p14:section name="Demo - EC2" id="{741A1D33-2BD4-F24E-B89E-8CF8BDB2F6AA}">
          <p14:sldIdLst>
            <p14:sldId id="899"/>
          </p14:sldIdLst>
        </p14:section>
        <p14:section name="Lab - EC2" id="{17EBDFE2-3355-564C-9BE5-574C22CDD18C}">
          <p14:sldIdLst>
            <p14:sldId id="506"/>
            <p14:sldId id="507"/>
            <p14:sldId id="515"/>
            <p14:sldId id="509"/>
            <p14:sldId id="621"/>
            <p14:sldId id="622"/>
          </p14:sldIdLst>
        </p14:section>
        <p14:section name="Activity - EC2" id="{878813B1-DF00-2542-99E8-D03677C5ECA5}">
          <p14:sldIdLst>
            <p14:sldId id="856"/>
            <p14:sldId id="916"/>
            <p14:sldId id="917"/>
          </p14:sldIdLst>
        </p14:section>
        <p14:section name="Section 3: Amazon EC2 cost optimization" id="{018BC752-F05C-6147-8904-FFB4D98BCB23}">
          <p14:sldIdLst>
            <p14:sldId id="475"/>
            <p14:sldId id="905"/>
            <p14:sldId id="441"/>
            <p14:sldId id="443"/>
            <p14:sldId id="478"/>
            <p14:sldId id="479"/>
            <p14:sldId id="480"/>
            <p14:sldId id="907"/>
            <p14:sldId id="908"/>
            <p14:sldId id="906"/>
            <p14:sldId id="900"/>
          </p14:sldIdLst>
        </p14:section>
        <p14:section name="Section 4: Containers" id="{EE2DB81C-4445-0042-8245-2990DB059D82}">
          <p14:sldIdLst>
            <p14:sldId id="889"/>
            <p14:sldId id="847"/>
            <p14:sldId id="892"/>
            <p14:sldId id="814"/>
            <p14:sldId id="888"/>
            <p14:sldId id="821"/>
            <p14:sldId id="893"/>
            <p14:sldId id="894"/>
            <p14:sldId id="890"/>
            <p14:sldId id="897"/>
            <p14:sldId id="838"/>
          </p14:sldIdLst>
        </p14:section>
        <p14:section name="Section 5: Introduction to AWS Lambda" id="{0E2F2DB6-26F1-1144-8C9A-E00581D845EB}">
          <p14:sldIdLst>
            <p14:sldId id="462"/>
            <p14:sldId id="436"/>
            <p14:sldId id="437"/>
            <p14:sldId id="860"/>
            <p14:sldId id="853"/>
            <p14:sldId id="728"/>
            <p14:sldId id="438"/>
            <p14:sldId id="416"/>
            <p14:sldId id="901"/>
          </p14:sldIdLst>
        </p14:section>
        <p14:section name="Activity - AWS Lambda" id="{FDEFD54F-C0F6-6748-B58C-4CC17B60FDF7}">
          <p14:sldIdLst>
            <p14:sldId id="920"/>
            <p14:sldId id="921"/>
          </p14:sldIdLst>
        </p14:section>
        <p14:section name="Section 6: Introduction to AWS Elastic Beanstalk" id="{F3378C16-EE67-AC41-9A2F-DEDC3CDFC9B1}">
          <p14:sldIdLst>
            <p14:sldId id="470"/>
            <p14:sldId id="471"/>
            <p14:sldId id="534"/>
            <p14:sldId id="472"/>
          </p14:sldIdLst>
        </p14:section>
        <p14:section name="Activity - Elastic Beanstalk" id="{542B38C3-BC5F-FF46-978C-1C3059C71E08}">
          <p14:sldIdLst>
            <p14:sldId id="914"/>
            <p14:sldId id="918"/>
            <p14:sldId id="902"/>
          </p14:sldIdLst>
        </p14:section>
        <p14:section name="Module wrap up" id="{0E0CCB54-1F98-0A47-AEEB-1E262013818F}">
          <p14:sldIdLst>
            <p14:sldId id="863"/>
            <p14:sldId id="623"/>
            <p14:sldId id="628"/>
            <p14:sldId id="839"/>
            <p14:sldId id="909"/>
            <p14:sldId id="44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rette, Jen" initials="CJ" lastIdx="15" clrIdx="0">
    <p:extLst>
      <p:ext uri="{19B8F6BF-5375-455C-9EA6-DF929625EA0E}">
        <p15:presenceInfo xmlns:p15="http://schemas.microsoft.com/office/powerpoint/2012/main" userId="Charrette, Jen" providerId="None"/>
      </p:ext>
    </p:extLst>
  </p:cmAuthor>
  <p:cmAuthor id="2" name="Yoshii, June" initials="YJ" lastIdx="54" clrIdx="1">
    <p:extLst>
      <p:ext uri="{19B8F6BF-5375-455C-9EA6-DF929625EA0E}">
        <p15:presenceInfo xmlns:p15="http://schemas.microsoft.com/office/powerpoint/2012/main" userId="S-1-5-21-1407069837-2091007605-538272213-3003247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FF0002"/>
    <a:srgbClr val="FF9B29"/>
    <a:srgbClr val="16966D"/>
    <a:srgbClr val="CD6E1C"/>
    <a:srgbClr val="E27A1E"/>
    <a:srgbClr val="2D75E7"/>
    <a:srgbClr val="FFFD78"/>
    <a:srgbClr val="FF0000"/>
    <a:srgbClr val="73FB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13040" autoAdjust="0"/>
    <p:restoredTop sz="92290" autoAdjust="0"/>
  </p:normalViewPr>
  <p:slideViewPr>
    <p:cSldViewPr snapToGrid="0" snapToObjects="1" showGuides="1">
      <p:cViewPr varScale="1">
        <p:scale>
          <a:sx n="69" d="100"/>
          <a:sy n="69" d="100"/>
        </p:scale>
        <p:origin x="240" y="66"/>
      </p:cViewPr>
      <p:guideLst>
        <p:guide orient="horz" pos="2160"/>
        <p:guide pos="3840"/>
      </p:guideLst>
    </p:cSldViewPr>
  </p:slideViewPr>
  <p:outlineViewPr>
    <p:cViewPr>
      <p:scale>
        <a:sx n="33" d="100"/>
        <a:sy n="33" d="100"/>
      </p:scale>
      <p:origin x="0" y="-71248"/>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napToObjects="1" showGuides="1">
      <p:cViewPr varScale="1">
        <p:scale>
          <a:sx n="61" d="100"/>
          <a:sy n="61" d="100"/>
        </p:scale>
        <p:origin x="2424" y="72"/>
      </p:cViewPr>
      <p:guideLst>
        <p:guide orient="horz" pos="3224"/>
        <p:guide pos="2238"/>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commentAuthors" Target="commentAuthor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gs" Target="tags/tag1.xml"/><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handoutMaster" Target="handoutMasters/handoutMaster1.xml"/><Relationship Id="rId98"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71B95F-0152-4BC6-A75E-7A3E15369575}" type="doc">
      <dgm:prSet loTypeId="urn:microsoft.com/office/officeart/2005/8/layout/hList3" loCatId="list" qsTypeId="urn:microsoft.com/office/officeart/2005/8/quickstyle/3d2" qsCatId="3D" csTypeId="urn:microsoft.com/office/officeart/2005/8/colors/accent1_2" csCatId="accent1" phldr="1"/>
      <dgm:spPr/>
      <dgm:t>
        <a:bodyPr rtlCol="0"/>
        <a:lstStyle/>
        <a:p>
          <a:pPr rtl="0"/>
          <a:endParaRPr lang="en-US"/>
        </a:p>
      </dgm:t>
    </dgm:pt>
    <dgm:pt modelId="{27BF25D9-7B5C-4ACC-B04D-4AB2E0D08FE1}">
      <dgm:prSet phldrT="[Text]" custT="1"/>
      <dgm:spPr>
        <a:solidFill>
          <a:schemeClr val="accent5">
            <a:lumMod val="20000"/>
            <a:lumOff val="80000"/>
          </a:schemeClr>
        </a:solidFill>
      </dgm:spPr>
      <dgm:t>
        <a:bodyPr rtlCol="0"/>
        <a:lstStyle/>
        <a:p>
          <a:pPr rtl="0"/>
          <a:r>
            <a:rPr lang="pt-BR" sz="1800">
              <a:solidFill>
                <a:schemeClr val="tx1"/>
              </a:solidFill>
            </a:rPr>
            <a:t>Os contêineres têm tudo o que é necessário para execução do software:</a:t>
          </a:r>
        </a:p>
      </dgm:t>
      <dgm:extLst>
        <a:ext uri="{E40237B7-FDA0-4F09-8148-C483321AD2D9}">
          <dgm14:cNvPr xmlns:dgm14="http://schemas.microsoft.com/office/drawing/2010/diagram" id="0" name="" descr="graphic that shows that containers have everything the software needs to run: libraries, system tools, code, and runtime."/>
        </a:ext>
      </dgm:extLst>
    </dgm:pt>
    <dgm:pt modelId="{A422086E-C030-4EF1-BED5-234E8E9C8B6C}" type="parTrans" cxnId="{CD80CAFF-1231-43E6-BE2C-CDED94D59598}">
      <dgm:prSet/>
      <dgm:spPr/>
      <dgm:t>
        <a:bodyPr rtlCol="0"/>
        <a:lstStyle/>
        <a:p>
          <a:pPr rtl="0"/>
          <a:endParaRPr lang="en-US" sz="1400"/>
        </a:p>
      </dgm:t>
    </dgm:pt>
    <dgm:pt modelId="{680F9842-8DE6-4FB9-9126-B45B07C28117}" type="sibTrans" cxnId="{CD80CAFF-1231-43E6-BE2C-CDED94D59598}">
      <dgm:prSet/>
      <dgm:spPr/>
      <dgm:t>
        <a:bodyPr rtlCol="0"/>
        <a:lstStyle/>
        <a:p>
          <a:pPr rtl="0"/>
          <a:endParaRPr lang="en-US" sz="1400"/>
        </a:p>
      </dgm:t>
    </dgm:pt>
    <dgm:pt modelId="{05624B2C-A004-411F-9989-C3B620BBB5F9}">
      <dgm:prSet custT="1"/>
      <dgm:spPr>
        <a:solidFill>
          <a:schemeClr val="accent4">
            <a:lumMod val="20000"/>
            <a:lumOff val="80000"/>
          </a:schemeClr>
        </a:solidFill>
      </dgm:spPr>
      <dgm:t>
        <a:bodyPr rtlCol="0"/>
        <a:lstStyle/>
        <a:p>
          <a:pPr rtl="0"/>
          <a:r>
            <a:rPr lang="pt-BR" sz="1300" b="1" dirty="0">
              <a:solidFill>
                <a:schemeClr val="tx1"/>
              </a:solidFill>
            </a:rPr>
            <a:t>Bibliotecas</a:t>
          </a:r>
        </a:p>
      </dgm:t>
    </dgm:pt>
    <dgm:pt modelId="{C4A754D7-5B34-4ADA-A252-AA865038BD33}" type="parTrans" cxnId="{B821AC82-E459-4018-A56C-30A1FF7B55F2}">
      <dgm:prSet/>
      <dgm:spPr/>
      <dgm:t>
        <a:bodyPr rtlCol="0"/>
        <a:lstStyle/>
        <a:p>
          <a:pPr rtl="0"/>
          <a:endParaRPr lang="en-US" sz="1400"/>
        </a:p>
      </dgm:t>
    </dgm:pt>
    <dgm:pt modelId="{E9328BB3-92D5-4DA3-A89B-FD184A873428}" type="sibTrans" cxnId="{B821AC82-E459-4018-A56C-30A1FF7B55F2}">
      <dgm:prSet/>
      <dgm:spPr/>
      <dgm:t>
        <a:bodyPr rtlCol="0"/>
        <a:lstStyle/>
        <a:p>
          <a:pPr rtl="0"/>
          <a:endParaRPr lang="en-US" sz="1400"/>
        </a:p>
      </dgm:t>
    </dgm:pt>
    <dgm:pt modelId="{F79F8366-79E8-411C-AF5A-DA1FE7668643}">
      <dgm:prSet custT="1"/>
      <dgm:spPr>
        <a:solidFill>
          <a:schemeClr val="accent4">
            <a:lumMod val="20000"/>
            <a:lumOff val="80000"/>
          </a:schemeClr>
        </a:solidFill>
      </dgm:spPr>
      <dgm:t>
        <a:bodyPr rtlCol="0"/>
        <a:lstStyle/>
        <a:p>
          <a:pPr rtl="0"/>
          <a:r>
            <a:rPr lang="pt-BR" sz="1300" b="1" spc="-30" baseline="0" dirty="0">
              <a:solidFill>
                <a:schemeClr val="tx1"/>
              </a:solidFill>
            </a:rPr>
            <a:t>Ferramentas do sistema</a:t>
          </a:r>
        </a:p>
      </dgm:t>
    </dgm:pt>
    <dgm:pt modelId="{A0C61B60-0F4E-4392-9E20-6FB6D1BC8153}" type="parTrans" cxnId="{C260A626-E34D-4D66-812A-B475267D90C8}">
      <dgm:prSet/>
      <dgm:spPr/>
      <dgm:t>
        <a:bodyPr rtlCol="0"/>
        <a:lstStyle/>
        <a:p>
          <a:pPr rtl="0"/>
          <a:endParaRPr lang="en-US" sz="1400"/>
        </a:p>
      </dgm:t>
    </dgm:pt>
    <dgm:pt modelId="{FF82F6BC-C571-472B-B2DE-497292D37F06}" type="sibTrans" cxnId="{C260A626-E34D-4D66-812A-B475267D90C8}">
      <dgm:prSet/>
      <dgm:spPr/>
      <dgm:t>
        <a:bodyPr rtlCol="0"/>
        <a:lstStyle/>
        <a:p>
          <a:pPr rtl="0"/>
          <a:endParaRPr lang="en-US" sz="1400"/>
        </a:p>
      </dgm:t>
    </dgm:pt>
    <dgm:pt modelId="{779E046E-758E-46E7-848F-2E098EE13A5A}">
      <dgm:prSet custT="1"/>
      <dgm:spPr>
        <a:solidFill>
          <a:schemeClr val="accent4">
            <a:lumMod val="20000"/>
            <a:lumOff val="80000"/>
          </a:schemeClr>
        </a:solidFill>
      </dgm:spPr>
      <dgm:t>
        <a:bodyPr rtlCol="0"/>
        <a:lstStyle/>
        <a:p>
          <a:pPr rtl="0"/>
          <a:r>
            <a:rPr lang="pt-BR" sz="1300" b="1" dirty="0">
              <a:solidFill>
                <a:schemeClr val="tx1"/>
              </a:solidFill>
            </a:rPr>
            <a:t>Código</a:t>
          </a:r>
        </a:p>
      </dgm:t>
    </dgm:pt>
    <dgm:pt modelId="{6F07F4BB-36C0-4643-8944-35CB4B827EFF}" type="parTrans" cxnId="{B4C7325D-9981-49FE-8F48-FB11B2B8A422}">
      <dgm:prSet/>
      <dgm:spPr/>
      <dgm:t>
        <a:bodyPr rtlCol="0"/>
        <a:lstStyle/>
        <a:p>
          <a:pPr rtl="0"/>
          <a:endParaRPr lang="en-US" sz="1400"/>
        </a:p>
      </dgm:t>
    </dgm:pt>
    <dgm:pt modelId="{5788E15F-E9E1-44BC-BB0C-31D57F81AFDA}" type="sibTrans" cxnId="{B4C7325D-9981-49FE-8F48-FB11B2B8A422}">
      <dgm:prSet/>
      <dgm:spPr/>
      <dgm:t>
        <a:bodyPr rtlCol="0"/>
        <a:lstStyle/>
        <a:p>
          <a:pPr rtl="0"/>
          <a:endParaRPr lang="en-US" sz="1400"/>
        </a:p>
      </dgm:t>
    </dgm:pt>
    <dgm:pt modelId="{77C1F93A-F086-430B-8F4E-608DA2DE2078}">
      <dgm:prSet custT="1"/>
      <dgm:spPr>
        <a:solidFill>
          <a:schemeClr val="accent4">
            <a:lumMod val="20000"/>
            <a:lumOff val="80000"/>
          </a:schemeClr>
        </a:solidFill>
      </dgm:spPr>
      <dgm:t>
        <a:bodyPr rtlCol="0"/>
        <a:lstStyle/>
        <a:p>
          <a:pPr rtl="0"/>
          <a:r>
            <a:rPr lang="pt-BR" sz="1300" b="1" dirty="0">
              <a:solidFill>
                <a:schemeClr val="tx1"/>
              </a:solidFill>
            </a:rPr>
            <a:t>Tempo de execução</a:t>
          </a:r>
        </a:p>
      </dgm:t>
    </dgm:pt>
    <dgm:pt modelId="{460F18F5-5F2E-40C5-9268-D4D6BE0717E0}" type="parTrans" cxnId="{016971A2-EC23-4E96-B52A-CE366620F211}">
      <dgm:prSet/>
      <dgm:spPr/>
      <dgm:t>
        <a:bodyPr rtlCol="0"/>
        <a:lstStyle/>
        <a:p>
          <a:pPr rtl="0"/>
          <a:endParaRPr lang="en-US" sz="1400"/>
        </a:p>
      </dgm:t>
    </dgm:pt>
    <dgm:pt modelId="{BAB575AB-C0CA-4325-821F-38FDA42E62F1}" type="sibTrans" cxnId="{016971A2-EC23-4E96-B52A-CE366620F211}">
      <dgm:prSet/>
      <dgm:spPr/>
      <dgm:t>
        <a:bodyPr rtlCol="0"/>
        <a:lstStyle/>
        <a:p>
          <a:pPr rtl="0"/>
          <a:endParaRPr lang="en-US" sz="1400"/>
        </a:p>
      </dgm:t>
    </dgm:pt>
    <dgm:pt modelId="{CF54AEB1-99FE-4305-B577-D86CF943BDD9}" type="pres">
      <dgm:prSet presAssocID="{1371B95F-0152-4BC6-A75E-7A3E15369575}" presName="composite" presStyleCnt="0">
        <dgm:presLayoutVars>
          <dgm:chMax val="1"/>
          <dgm:dir/>
          <dgm:resizeHandles val="exact"/>
        </dgm:presLayoutVars>
      </dgm:prSet>
      <dgm:spPr/>
    </dgm:pt>
    <dgm:pt modelId="{C7095A9B-2C84-4482-81A9-78BCFFB45E97}" type="pres">
      <dgm:prSet presAssocID="{27BF25D9-7B5C-4ACC-B04D-4AB2E0D08FE1}" presName="roof" presStyleLbl="dkBgShp" presStyleIdx="0" presStyleCnt="2"/>
      <dgm:spPr/>
    </dgm:pt>
    <dgm:pt modelId="{73AB559A-31D1-487F-8D33-BA0DE3EE6C6A}" type="pres">
      <dgm:prSet presAssocID="{27BF25D9-7B5C-4ACC-B04D-4AB2E0D08FE1}" presName="pillars" presStyleCnt="0"/>
      <dgm:spPr/>
    </dgm:pt>
    <dgm:pt modelId="{2F54EFDB-08C2-417E-BFFC-8493C9EE257C}" type="pres">
      <dgm:prSet presAssocID="{27BF25D9-7B5C-4ACC-B04D-4AB2E0D08FE1}" presName="pillar1" presStyleLbl="node1" presStyleIdx="0" presStyleCnt="4">
        <dgm:presLayoutVars>
          <dgm:bulletEnabled val="1"/>
        </dgm:presLayoutVars>
      </dgm:prSet>
      <dgm:spPr/>
    </dgm:pt>
    <dgm:pt modelId="{401A43B2-E82F-413C-BF15-1385C2210D64}" type="pres">
      <dgm:prSet presAssocID="{F79F8366-79E8-411C-AF5A-DA1FE7668643}" presName="pillarX" presStyleLbl="node1" presStyleIdx="1" presStyleCnt="4">
        <dgm:presLayoutVars>
          <dgm:bulletEnabled val="1"/>
        </dgm:presLayoutVars>
      </dgm:prSet>
      <dgm:spPr/>
    </dgm:pt>
    <dgm:pt modelId="{D89256C5-3A58-4C60-9D7B-FF3764429843}" type="pres">
      <dgm:prSet presAssocID="{779E046E-758E-46E7-848F-2E098EE13A5A}" presName="pillarX" presStyleLbl="node1" presStyleIdx="2" presStyleCnt="4">
        <dgm:presLayoutVars>
          <dgm:bulletEnabled val="1"/>
        </dgm:presLayoutVars>
      </dgm:prSet>
      <dgm:spPr/>
    </dgm:pt>
    <dgm:pt modelId="{931F69F0-1FCB-4930-B374-FB82476EBE48}" type="pres">
      <dgm:prSet presAssocID="{77C1F93A-F086-430B-8F4E-608DA2DE2078}" presName="pillarX" presStyleLbl="node1" presStyleIdx="3" presStyleCnt="4">
        <dgm:presLayoutVars>
          <dgm:bulletEnabled val="1"/>
        </dgm:presLayoutVars>
      </dgm:prSet>
      <dgm:spPr/>
    </dgm:pt>
    <dgm:pt modelId="{9F93B5F7-2B16-4606-B88C-2390E7611E4B}" type="pres">
      <dgm:prSet presAssocID="{27BF25D9-7B5C-4ACC-B04D-4AB2E0D08FE1}" presName="base" presStyleLbl="dkBgShp" presStyleIdx="1" presStyleCnt="2"/>
      <dgm:spPr>
        <a:solidFill>
          <a:schemeClr val="accent5">
            <a:lumMod val="20000"/>
            <a:lumOff val="80000"/>
          </a:schemeClr>
        </a:solidFill>
      </dgm:spPr>
    </dgm:pt>
  </dgm:ptLst>
  <dgm:cxnLst>
    <dgm:cxn modelId="{AB0A6816-95EC-4497-B150-F4809F1A3425}" type="presOf" srcId="{77C1F93A-F086-430B-8F4E-608DA2DE2078}" destId="{931F69F0-1FCB-4930-B374-FB82476EBE48}" srcOrd="0" destOrd="0" presId="urn:microsoft.com/office/officeart/2005/8/layout/hList3"/>
    <dgm:cxn modelId="{6942AC19-F324-498E-96AB-BE02DCF385F2}" type="presOf" srcId="{1371B95F-0152-4BC6-A75E-7A3E15369575}" destId="{CF54AEB1-99FE-4305-B577-D86CF943BDD9}" srcOrd="0" destOrd="0" presId="urn:microsoft.com/office/officeart/2005/8/layout/hList3"/>
    <dgm:cxn modelId="{C260A626-E34D-4D66-812A-B475267D90C8}" srcId="{27BF25D9-7B5C-4ACC-B04D-4AB2E0D08FE1}" destId="{F79F8366-79E8-411C-AF5A-DA1FE7668643}" srcOrd="1" destOrd="0" parTransId="{A0C61B60-0F4E-4392-9E20-6FB6D1BC8153}" sibTransId="{FF82F6BC-C571-472B-B2DE-497292D37F06}"/>
    <dgm:cxn modelId="{B4C7325D-9981-49FE-8F48-FB11B2B8A422}" srcId="{27BF25D9-7B5C-4ACC-B04D-4AB2E0D08FE1}" destId="{779E046E-758E-46E7-848F-2E098EE13A5A}" srcOrd="2" destOrd="0" parTransId="{6F07F4BB-36C0-4643-8944-35CB4B827EFF}" sibTransId="{5788E15F-E9E1-44BC-BB0C-31D57F81AFDA}"/>
    <dgm:cxn modelId="{0920B762-38EB-4204-AB49-F31783602D5A}" type="presOf" srcId="{779E046E-758E-46E7-848F-2E098EE13A5A}" destId="{D89256C5-3A58-4C60-9D7B-FF3764429843}" srcOrd="0" destOrd="0" presId="urn:microsoft.com/office/officeart/2005/8/layout/hList3"/>
    <dgm:cxn modelId="{B821AC82-E459-4018-A56C-30A1FF7B55F2}" srcId="{27BF25D9-7B5C-4ACC-B04D-4AB2E0D08FE1}" destId="{05624B2C-A004-411F-9989-C3B620BBB5F9}" srcOrd="0" destOrd="0" parTransId="{C4A754D7-5B34-4ADA-A252-AA865038BD33}" sibTransId="{E9328BB3-92D5-4DA3-A89B-FD184A873428}"/>
    <dgm:cxn modelId="{016971A2-EC23-4E96-B52A-CE366620F211}" srcId="{27BF25D9-7B5C-4ACC-B04D-4AB2E0D08FE1}" destId="{77C1F93A-F086-430B-8F4E-608DA2DE2078}" srcOrd="3" destOrd="0" parTransId="{460F18F5-5F2E-40C5-9268-D4D6BE0717E0}" sibTransId="{BAB575AB-C0CA-4325-821F-38FDA42E62F1}"/>
    <dgm:cxn modelId="{92B92AB3-8578-4C91-AD3A-B6B20185794E}" type="presOf" srcId="{F79F8366-79E8-411C-AF5A-DA1FE7668643}" destId="{401A43B2-E82F-413C-BF15-1385C2210D64}" srcOrd="0" destOrd="0" presId="urn:microsoft.com/office/officeart/2005/8/layout/hList3"/>
    <dgm:cxn modelId="{FE7CC4C8-C123-4B3A-8721-159A2E7C6887}" type="presOf" srcId="{05624B2C-A004-411F-9989-C3B620BBB5F9}" destId="{2F54EFDB-08C2-417E-BFFC-8493C9EE257C}" srcOrd="0" destOrd="0" presId="urn:microsoft.com/office/officeart/2005/8/layout/hList3"/>
    <dgm:cxn modelId="{203D7DED-E3FF-400C-8772-C59A88C1671B}" type="presOf" srcId="{27BF25D9-7B5C-4ACC-B04D-4AB2E0D08FE1}" destId="{C7095A9B-2C84-4482-81A9-78BCFFB45E97}" srcOrd="0" destOrd="0" presId="urn:microsoft.com/office/officeart/2005/8/layout/hList3"/>
    <dgm:cxn modelId="{CD80CAFF-1231-43E6-BE2C-CDED94D59598}" srcId="{1371B95F-0152-4BC6-A75E-7A3E15369575}" destId="{27BF25D9-7B5C-4ACC-B04D-4AB2E0D08FE1}" srcOrd="0" destOrd="0" parTransId="{A422086E-C030-4EF1-BED5-234E8E9C8B6C}" sibTransId="{680F9842-8DE6-4FB9-9126-B45B07C28117}"/>
    <dgm:cxn modelId="{D20AD85D-C399-4CAC-94CA-B883DA6D7A21}" type="presParOf" srcId="{CF54AEB1-99FE-4305-B577-D86CF943BDD9}" destId="{C7095A9B-2C84-4482-81A9-78BCFFB45E97}" srcOrd="0" destOrd="0" presId="urn:microsoft.com/office/officeart/2005/8/layout/hList3"/>
    <dgm:cxn modelId="{CE9CB76D-46C7-4E33-907B-E574A4D61266}" type="presParOf" srcId="{CF54AEB1-99FE-4305-B577-D86CF943BDD9}" destId="{73AB559A-31D1-487F-8D33-BA0DE3EE6C6A}" srcOrd="1" destOrd="0" presId="urn:microsoft.com/office/officeart/2005/8/layout/hList3"/>
    <dgm:cxn modelId="{B1FE3A26-8786-4DDA-A90D-F713AB12CFE0}" type="presParOf" srcId="{73AB559A-31D1-487F-8D33-BA0DE3EE6C6A}" destId="{2F54EFDB-08C2-417E-BFFC-8493C9EE257C}" srcOrd="0" destOrd="0" presId="urn:microsoft.com/office/officeart/2005/8/layout/hList3"/>
    <dgm:cxn modelId="{853E1D3D-14DE-4BFE-AB17-B152632DE1DD}" type="presParOf" srcId="{73AB559A-31D1-487F-8D33-BA0DE3EE6C6A}" destId="{401A43B2-E82F-413C-BF15-1385C2210D64}" srcOrd="1" destOrd="0" presId="urn:microsoft.com/office/officeart/2005/8/layout/hList3"/>
    <dgm:cxn modelId="{C75C1F1B-F062-46D3-9FAE-F611E221750B}" type="presParOf" srcId="{73AB559A-31D1-487F-8D33-BA0DE3EE6C6A}" destId="{D89256C5-3A58-4C60-9D7B-FF3764429843}" srcOrd="2" destOrd="0" presId="urn:microsoft.com/office/officeart/2005/8/layout/hList3"/>
    <dgm:cxn modelId="{E28F7B1A-C255-4CB3-A562-E7FC2981BB7C}" type="presParOf" srcId="{73AB559A-31D1-487F-8D33-BA0DE3EE6C6A}" destId="{931F69F0-1FCB-4930-B374-FB82476EBE48}" srcOrd="3" destOrd="0" presId="urn:microsoft.com/office/officeart/2005/8/layout/hList3"/>
    <dgm:cxn modelId="{E8FE6157-75DC-4324-A46E-6E87D7FA13D9}" type="presParOf" srcId="{CF54AEB1-99FE-4305-B577-D86CF943BDD9}" destId="{9F93B5F7-2B16-4606-B88C-2390E7611E4B}" srcOrd="2" destOrd="0" presId="urn:microsoft.com/office/officeart/2005/8/layout/hLis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D5E3823-76C4-4839-85A8-B205E630033D}" type="doc">
      <dgm:prSet loTypeId="urn:microsoft.com/office/officeart/2005/8/layout/pyramid2" loCatId="pyramid" qsTypeId="urn:microsoft.com/office/officeart/2005/8/quickstyle/3d3" qsCatId="3D" csTypeId="urn:microsoft.com/office/officeart/2005/8/colors/accent2_2" csCatId="accent2" phldr="1"/>
      <dgm:spPr/>
    </dgm:pt>
    <dgm:pt modelId="{4F914BA1-C3F0-4C0A-A1FD-E47BE1FF391D}">
      <dgm:prSet phldrT="[Text]" custT="1">
        <dgm:style>
          <a:lnRef idx="2">
            <a:schemeClr val="accent3"/>
          </a:lnRef>
          <a:fillRef idx="1">
            <a:schemeClr val="lt1"/>
          </a:fillRef>
          <a:effectRef idx="0">
            <a:schemeClr val="accent3"/>
          </a:effectRef>
          <a:fontRef idx="minor">
            <a:schemeClr val="dk1"/>
          </a:fontRef>
        </dgm:style>
      </dgm:prSet>
      <dgm:spPr>
        <a:ln>
          <a:solidFill>
            <a:schemeClr val="tx2">
              <a:lumMod val="50000"/>
            </a:schemeClr>
          </a:solidFill>
        </a:ln>
      </dgm:spPr>
      <dgm:t>
        <a:bodyPr rtlCol="0"/>
        <a:lstStyle/>
        <a:p>
          <a:pPr rtl="0"/>
          <a:r>
            <a:rPr lang="pt-BR" sz="1600" b="1"/>
            <a:t>Integração ao Amazon ECS</a:t>
          </a:r>
        </a:p>
      </dgm:t>
    </dgm:pt>
    <dgm:pt modelId="{F825D9CA-75BB-489F-B7C7-FF775C3DE158}" type="parTrans" cxnId="{992C5145-E39D-4D58-8360-5954A3342C0A}">
      <dgm:prSet/>
      <dgm:spPr/>
      <dgm:t>
        <a:bodyPr rtlCol="0"/>
        <a:lstStyle/>
        <a:p>
          <a:pPr rtl="0"/>
          <a:endParaRPr lang="en-US" sz="2400" dirty="0"/>
        </a:p>
      </dgm:t>
    </dgm:pt>
    <dgm:pt modelId="{31826420-A59F-4A54-9CAC-4220FB00A081}" type="sibTrans" cxnId="{992C5145-E39D-4D58-8360-5954A3342C0A}">
      <dgm:prSet/>
      <dgm:spPr/>
      <dgm:t>
        <a:bodyPr rtlCol="0"/>
        <a:lstStyle/>
        <a:p>
          <a:pPr rtl="0"/>
          <a:endParaRPr lang="en-US" sz="2400" dirty="0"/>
        </a:p>
      </dgm:t>
    </dgm:pt>
    <dgm:pt modelId="{49AAE945-469A-4B0C-9A55-5CE97FA292D5}">
      <dgm:prSet custT="1">
        <dgm:style>
          <a:lnRef idx="2">
            <a:schemeClr val="accent3"/>
          </a:lnRef>
          <a:fillRef idx="1">
            <a:schemeClr val="lt1"/>
          </a:fillRef>
          <a:effectRef idx="0">
            <a:schemeClr val="accent3"/>
          </a:effectRef>
          <a:fontRef idx="minor">
            <a:schemeClr val="dk1"/>
          </a:fontRef>
        </dgm:style>
      </dgm:prSet>
      <dgm:spPr>
        <a:ln>
          <a:solidFill>
            <a:schemeClr val="tx2">
              <a:lumMod val="50000"/>
            </a:schemeClr>
          </a:solidFill>
        </a:ln>
      </dgm:spPr>
      <dgm:t>
        <a:bodyPr rtlCol="0"/>
        <a:lstStyle/>
        <a:p>
          <a:pPr rtl="0"/>
          <a:r>
            <a:rPr lang="pt-BR" sz="1600" b="1"/>
            <a:t>Suporte do Docker</a:t>
          </a:r>
        </a:p>
      </dgm:t>
    </dgm:pt>
    <dgm:pt modelId="{E85A3B7C-0C51-4C36-9D2B-E404B1A235B4}" type="parTrans" cxnId="{EDC17AE4-C041-472E-9F80-3417B79AF064}">
      <dgm:prSet/>
      <dgm:spPr/>
      <dgm:t>
        <a:bodyPr rtlCol="0"/>
        <a:lstStyle/>
        <a:p>
          <a:pPr rtl="0"/>
          <a:endParaRPr lang="en-US" sz="2400" dirty="0"/>
        </a:p>
      </dgm:t>
    </dgm:pt>
    <dgm:pt modelId="{2D567A9E-4953-4BF9-A1B9-C4859DDB5827}" type="sibTrans" cxnId="{EDC17AE4-C041-472E-9F80-3417B79AF064}">
      <dgm:prSet/>
      <dgm:spPr/>
      <dgm:t>
        <a:bodyPr rtlCol="0"/>
        <a:lstStyle/>
        <a:p>
          <a:pPr rtl="0"/>
          <a:endParaRPr lang="en-US" sz="2400" dirty="0"/>
        </a:p>
      </dgm:t>
    </dgm:pt>
    <dgm:pt modelId="{7130BEED-D988-4C05-ACEC-CD13F4814987}">
      <dgm:prSet custT="1">
        <dgm:style>
          <a:lnRef idx="2">
            <a:schemeClr val="accent3"/>
          </a:lnRef>
          <a:fillRef idx="1">
            <a:schemeClr val="lt1"/>
          </a:fillRef>
          <a:effectRef idx="0">
            <a:schemeClr val="accent3"/>
          </a:effectRef>
          <a:fontRef idx="minor">
            <a:schemeClr val="dk1"/>
          </a:fontRef>
        </dgm:style>
      </dgm:prSet>
      <dgm:spPr>
        <a:ln>
          <a:solidFill>
            <a:schemeClr val="tx2">
              <a:lumMod val="50000"/>
            </a:schemeClr>
          </a:solidFill>
        </a:ln>
      </dgm:spPr>
      <dgm:t>
        <a:bodyPr rtlCol="0"/>
        <a:lstStyle/>
        <a:p>
          <a:pPr rtl="0"/>
          <a:r>
            <a:rPr lang="pt-BR" sz="1600" b="1"/>
            <a:t>Colaboração em equipe</a:t>
          </a:r>
        </a:p>
      </dgm:t>
    </dgm:pt>
    <dgm:pt modelId="{CF337D5C-70AD-48AE-8C24-59D70B1162DD}" type="parTrans" cxnId="{558DF1AA-7F0B-401C-931C-82C7465EC333}">
      <dgm:prSet/>
      <dgm:spPr/>
      <dgm:t>
        <a:bodyPr rtlCol="0"/>
        <a:lstStyle/>
        <a:p>
          <a:pPr rtl="0"/>
          <a:endParaRPr lang="en-US" sz="2400" dirty="0"/>
        </a:p>
      </dgm:t>
    </dgm:pt>
    <dgm:pt modelId="{0A5F8B0A-8BE0-4989-91DA-4CA92C3DBB40}" type="sibTrans" cxnId="{558DF1AA-7F0B-401C-931C-82C7465EC333}">
      <dgm:prSet/>
      <dgm:spPr/>
      <dgm:t>
        <a:bodyPr rtlCol="0"/>
        <a:lstStyle/>
        <a:p>
          <a:pPr rtl="0"/>
          <a:endParaRPr lang="en-US" sz="2400" dirty="0"/>
        </a:p>
      </dgm:t>
    </dgm:pt>
    <dgm:pt modelId="{D7BA72B6-4FD4-4D49-B2CF-2D9B164F21EE}">
      <dgm:prSet custT="1">
        <dgm:style>
          <a:lnRef idx="2">
            <a:schemeClr val="accent3"/>
          </a:lnRef>
          <a:fillRef idx="1">
            <a:schemeClr val="lt1"/>
          </a:fillRef>
          <a:effectRef idx="0">
            <a:schemeClr val="accent3"/>
          </a:effectRef>
          <a:fontRef idx="minor">
            <a:schemeClr val="dk1"/>
          </a:fontRef>
        </dgm:style>
      </dgm:prSet>
      <dgm:spPr>
        <a:ln>
          <a:solidFill>
            <a:schemeClr val="tx2">
              <a:lumMod val="50000"/>
            </a:schemeClr>
          </a:solidFill>
        </a:ln>
      </dgm:spPr>
      <dgm:t>
        <a:bodyPr rtlCol="0"/>
        <a:lstStyle/>
        <a:p>
          <a:pPr rtl="0"/>
          <a:r>
            <a:rPr lang="pt-BR" sz="1600" b="1"/>
            <a:t>Controle de acesso</a:t>
          </a:r>
        </a:p>
      </dgm:t>
    </dgm:pt>
    <dgm:pt modelId="{E00858C5-D992-45D4-8834-64D72EFCF5C6}" type="parTrans" cxnId="{8F3EC966-B1E3-40E8-9A1D-E776AA73D013}">
      <dgm:prSet/>
      <dgm:spPr/>
      <dgm:t>
        <a:bodyPr rtlCol="0"/>
        <a:lstStyle/>
        <a:p>
          <a:pPr rtl="0"/>
          <a:endParaRPr lang="en-US" sz="2400" dirty="0"/>
        </a:p>
      </dgm:t>
    </dgm:pt>
    <dgm:pt modelId="{193E8B7C-FCA7-44E9-A8AE-615261929CAE}" type="sibTrans" cxnId="{8F3EC966-B1E3-40E8-9A1D-E776AA73D013}">
      <dgm:prSet/>
      <dgm:spPr/>
      <dgm:t>
        <a:bodyPr rtlCol="0"/>
        <a:lstStyle/>
        <a:p>
          <a:pPr rtl="0"/>
          <a:endParaRPr lang="en-US" sz="2400" dirty="0"/>
        </a:p>
      </dgm:t>
    </dgm:pt>
    <dgm:pt modelId="{BBFF3345-66B9-4E50-A41F-1B7903855C0D}">
      <dgm:prSet custT="1">
        <dgm:style>
          <a:lnRef idx="2">
            <a:schemeClr val="accent3"/>
          </a:lnRef>
          <a:fillRef idx="1">
            <a:schemeClr val="lt1"/>
          </a:fillRef>
          <a:effectRef idx="0">
            <a:schemeClr val="accent3"/>
          </a:effectRef>
          <a:fontRef idx="minor">
            <a:schemeClr val="dk1"/>
          </a:fontRef>
        </dgm:style>
      </dgm:prSet>
      <dgm:spPr>
        <a:ln>
          <a:solidFill>
            <a:schemeClr val="tx2">
              <a:lumMod val="50000"/>
            </a:schemeClr>
          </a:solidFill>
        </a:ln>
      </dgm:spPr>
      <dgm:t>
        <a:bodyPr rtlCol="0"/>
        <a:lstStyle/>
        <a:p>
          <a:pPr rtl="0"/>
          <a:r>
            <a:rPr lang="pt-BR" sz="1600" b="1" dirty="0"/>
            <a:t>Integrações com produtos </a:t>
          </a:r>
          <a:br>
            <a:rPr lang="pt-BR" sz="1600" b="1" dirty="0"/>
          </a:br>
          <a:r>
            <a:rPr lang="pt-BR" sz="1600" b="1" dirty="0"/>
            <a:t>de terceiros</a:t>
          </a:r>
        </a:p>
      </dgm:t>
    </dgm:pt>
    <dgm:pt modelId="{97225D21-C78D-4557-B752-71F7BE2D912E}" type="parTrans" cxnId="{C32CB394-5FCB-4E9C-9B76-8E98E8461DA4}">
      <dgm:prSet/>
      <dgm:spPr/>
      <dgm:t>
        <a:bodyPr rtlCol="0"/>
        <a:lstStyle/>
        <a:p>
          <a:pPr rtl="0"/>
          <a:endParaRPr lang="en-US" sz="2400" dirty="0"/>
        </a:p>
      </dgm:t>
    </dgm:pt>
    <dgm:pt modelId="{198CFA75-0F18-4571-8640-0317E8B40765}" type="sibTrans" cxnId="{C32CB394-5FCB-4E9C-9B76-8E98E8461DA4}">
      <dgm:prSet/>
      <dgm:spPr/>
      <dgm:t>
        <a:bodyPr rtlCol="0"/>
        <a:lstStyle/>
        <a:p>
          <a:pPr rtl="0"/>
          <a:endParaRPr lang="en-US" sz="2400" dirty="0"/>
        </a:p>
      </dgm:t>
    </dgm:pt>
    <dgm:pt modelId="{99FA1CEB-B87C-44A5-AE1B-5A56331DA56C}" type="pres">
      <dgm:prSet presAssocID="{3D5E3823-76C4-4839-85A8-B205E630033D}" presName="compositeShape" presStyleCnt="0">
        <dgm:presLayoutVars>
          <dgm:dir/>
          <dgm:resizeHandles/>
        </dgm:presLayoutVars>
      </dgm:prSet>
      <dgm:spPr/>
    </dgm:pt>
    <dgm:pt modelId="{2588CCF8-82ED-4ACF-8A11-9C7F82CE981C}" type="pres">
      <dgm:prSet presAssocID="{3D5E3823-76C4-4839-85A8-B205E630033D}" presName="pyramid" presStyleLbl="node1" presStyleIdx="0" presStyleCnt="1"/>
      <dgm:spPr>
        <a:solidFill>
          <a:schemeClr val="accent1">
            <a:lumMod val="75000"/>
            <a:lumOff val="25000"/>
          </a:schemeClr>
        </a:solidFill>
      </dgm:spPr>
    </dgm:pt>
    <dgm:pt modelId="{F80D154B-A495-4346-9EBE-6685D2FA9E79}" type="pres">
      <dgm:prSet presAssocID="{3D5E3823-76C4-4839-85A8-B205E630033D}" presName="theList" presStyleCnt="0"/>
      <dgm:spPr/>
    </dgm:pt>
    <dgm:pt modelId="{4DFFE1A1-A53B-4A4C-AE73-70D09E4AC534}" type="pres">
      <dgm:prSet presAssocID="{4F914BA1-C3F0-4C0A-A1FD-E47BE1FF391D}" presName="aNode" presStyleLbl="fgAcc1" presStyleIdx="0" presStyleCnt="5">
        <dgm:presLayoutVars>
          <dgm:bulletEnabled val="1"/>
        </dgm:presLayoutVars>
      </dgm:prSet>
      <dgm:spPr/>
    </dgm:pt>
    <dgm:pt modelId="{07678235-849D-4E54-8680-0773AF300CC3}" type="pres">
      <dgm:prSet presAssocID="{4F914BA1-C3F0-4C0A-A1FD-E47BE1FF391D}" presName="aSpace" presStyleCnt="0"/>
      <dgm:spPr/>
    </dgm:pt>
    <dgm:pt modelId="{0D15FF8F-6824-44C6-9040-41C331442A42}" type="pres">
      <dgm:prSet presAssocID="{49AAE945-469A-4B0C-9A55-5CE97FA292D5}" presName="aNode" presStyleLbl="fgAcc1" presStyleIdx="1" presStyleCnt="5">
        <dgm:presLayoutVars>
          <dgm:bulletEnabled val="1"/>
        </dgm:presLayoutVars>
      </dgm:prSet>
      <dgm:spPr/>
    </dgm:pt>
    <dgm:pt modelId="{A94C5FB6-F23F-41E5-81BE-EC0BAD7CC4B7}" type="pres">
      <dgm:prSet presAssocID="{49AAE945-469A-4B0C-9A55-5CE97FA292D5}" presName="aSpace" presStyleCnt="0"/>
      <dgm:spPr/>
    </dgm:pt>
    <dgm:pt modelId="{8907B292-FACD-4FE8-BD96-1D241FB66492}" type="pres">
      <dgm:prSet presAssocID="{7130BEED-D988-4C05-ACEC-CD13F4814987}" presName="aNode" presStyleLbl="fgAcc1" presStyleIdx="2" presStyleCnt="5">
        <dgm:presLayoutVars>
          <dgm:bulletEnabled val="1"/>
        </dgm:presLayoutVars>
      </dgm:prSet>
      <dgm:spPr/>
    </dgm:pt>
    <dgm:pt modelId="{DB6563B5-80CE-4609-B46D-1FE8AF87D531}" type="pres">
      <dgm:prSet presAssocID="{7130BEED-D988-4C05-ACEC-CD13F4814987}" presName="aSpace" presStyleCnt="0"/>
      <dgm:spPr/>
    </dgm:pt>
    <dgm:pt modelId="{3C977000-F634-4606-B5FC-5AD8E067CE8E}" type="pres">
      <dgm:prSet presAssocID="{D7BA72B6-4FD4-4D49-B2CF-2D9B164F21EE}" presName="aNode" presStyleLbl="fgAcc1" presStyleIdx="3" presStyleCnt="5">
        <dgm:presLayoutVars>
          <dgm:bulletEnabled val="1"/>
        </dgm:presLayoutVars>
      </dgm:prSet>
      <dgm:spPr/>
    </dgm:pt>
    <dgm:pt modelId="{9644F08E-F6A3-4599-B8BF-7F3223AEB185}" type="pres">
      <dgm:prSet presAssocID="{D7BA72B6-4FD4-4D49-B2CF-2D9B164F21EE}" presName="aSpace" presStyleCnt="0"/>
      <dgm:spPr/>
    </dgm:pt>
    <dgm:pt modelId="{9CF015BD-5601-48B2-9CBD-D53D3A76B458}" type="pres">
      <dgm:prSet presAssocID="{BBFF3345-66B9-4E50-A41F-1B7903855C0D}" presName="aNode" presStyleLbl="fgAcc1" presStyleIdx="4" presStyleCnt="5">
        <dgm:presLayoutVars>
          <dgm:bulletEnabled val="1"/>
        </dgm:presLayoutVars>
      </dgm:prSet>
      <dgm:spPr/>
    </dgm:pt>
    <dgm:pt modelId="{16705F29-61C2-43A6-8826-F6AD0500510C}" type="pres">
      <dgm:prSet presAssocID="{BBFF3345-66B9-4E50-A41F-1B7903855C0D}" presName="aSpace" presStyleCnt="0"/>
      <dgm:spPr/>
    </dgm:pt>
  </dgm:ptLst>
  <dgm:cxnLst>
    <dgm:cxn modelId="{74B68508-C28A-4C58-8F87-A6143E0EA978}" type="presOf" srcId="{BBFF3345-66B9-4E50-A41F-1B7903855C0D}" destId="{9CF015BD-5601-48B2-9CBD-D53D3A76B458}" srcOrd="0" destOrd="0" presId="urn:microsoft.com/office/officeart/2005/8/layout/pyramid2"/>
    <dgm:cxn modelId="{69E99511-CD98-414D-867D-30094CA8509B}" type="presOf" srcId="{3D5E3823-76C4-4839-85A8-B205E630033D}" destId="{99FA1CEB-B87C-44A5-AE1B-5A56331DA56C}" srcOrd="0" destOrd="0" presId="urn:microsoft.com/office/officeart/2005/8/layout/pyramid2"/>
    <dgm:cxn modelId="{992C5145-E39D-4D58-8360-5954A3342C0A}" srcId="{3D5E3823-76C4-4839-85A8-B205E630033D}" destId="{4F914BA1-C3F0-4C0A-A1FD-E47BE1FF391D}" srcOrd="0" destOrd="0" parTransId="{F825D9CA-75BB-489F-B7C7-FF775C3DE158}" sibTransId="{31826420-A59F-4A54-9CAC-4220FB00A081}"/>
    <dgm:cxn modelId="{8F3EC966-B1E3-40E8-9A1D-E776AA73D013}" srcId="{3D5E3823-76C4-4839-85A8-B205E630033D}" destId="{D7BA72B6-4FD4-4D49-B2CF-2D9B164F21EE}" srcOrd="3" destOrd="0" parTransId="{E00858C5-D992-45D4-8834-64D72EFCF5C6}" sibTransId="{193E8B7C-FCA7-44E9-A8AE-615261929CAE}"/>
    <dgm:cxn modelId="{C32CB394-5FCB-4E9C-9B76-8E98E8461DA4}" srcId="{3D5E3823-76C4-4839-85A8-B205E630033D}" destId="{BBFF3345-66B9-4E50-A41F-1B7903855C0D}" srcOrd="4" destOrd="0" parTransId="{97225D21-C78D-4557-B752-71F7BE2D912E}" sibTransId="{198CFA75-0F18-4571-8640-0317E8B40765}"/>
    <dgm:cxn modelId="{D6B494A4-05EF-4A44-BABB-CFFB24E4E8FC}" type="presOf" srcId="{7130BEED-D988-4C05-ACEC-CD13F4814987}" destId="{8907B292-FACD-4FE8-BD96-1D241FB66492}" srcOrd="0" destOrd="0" presId="urn:microsoft.com/office/officeart/2005/8/layout/pyramid2"/>
    <dgm:cxn modelId="{558DF1AA-7F0B-401C-931C-82C7465EC333}" srcId="{3D5E3823-76C4-4839-85A8-B205E630033D}" destId="{7130BEED-D988-4C05-ACEC-CD13F4814987}" srcOrd="2" destOrd="0" parTransId="{CF337D5C-70AD-48AE-8C24-59D70B1162DD}" sibTransId="{0A5F8B0A-8BE0-4989-91DA-4CA92C3DBB40}"/>
    <dgm:cxn modelId="{0F6D3EB8-4BF0-4F13-84E3-14B7C407BAB3}" type="presOf" srcId="{49AAE945-469A-4B0C-9A55-5CE97FA292D5}" destId="{0D15FF8F-6824-44C6-9040-41C331442A42}" srcOrd="0" destOrd="0" presId="urn:microsoft.com/office/officeart/2005/8/layout/pyramid2"/>
    <dgm:cxn modelId="{4E8A1ABD-8B86-4731-818B-5A738FE054C0}" type="presOf" srcId="{D7BA72B6-4FD4-4D49-B2CF-2D9B164F21EE}" destId="{3C977000-F634-4606-B5FC-5AD8E067CE8E}" srcOrd="0" destOrd="0" presId="urn:microsoft.com/office/officeart/2005/8/layout/pyramid2"/>
    <dgm:cxn modelId="{B0E168DB-ED73-4D49-9009-D202A428C234}" type="presOf" srcId="{4F914BA1-C3F0-4C0A-A1FD-E47BE1FF391D}" destId="{4DFFE1A1-A53B-4A4C-AE73-70D09E4AC534}" srcOrd="0" destOrd="0" presId="urn:microsoft.com/office/officeart/2005/8/layout/pyramid2"/>
    <dgm:cxn modelId="{EDC17AE4-C041-472E-9F80-3417B79AF064}" srcId="{3D5E3823-76C4-4839-85A8-B205E630033D}" destId="{49AAE945-469A-4B0C-9A55-5CE97FA292D5}" srcOrd="1" destOrd="0" parTransId="{E85A3B7C-0C51-4C36-9D2B-E404B1A235B4}" sibTransId="{2D567A9E-4953-4BF9-A1B9-C4859DDB5827}"/>
    <dgm:cxn modelId="{4F0384E3-F0D6-480B-8414-4CDA90C3BB85}" type="presParOf" srcId="{99FA1CEB-B87C-44A5-AE1B-5A56331DA56C}" destId="{2588CCF8-82ED-4ACF-8A11-9C7F82CE981C}" srcOrd="0" destOrd="0" presId="urn:microsoft.com/office/officeart/2005/8/layout/pyramid2"/>
    <dgm:cxn modelId="{BF2639B2-8EFD-4503-A991-F89849BA02B6}" type="presParOf" srcId="{99FA1CEB-B87C-44A5-AE1B-5A56331DA56C}" destId="{F80D154B-A495-4346-9EBE-6685D2FA9E79}" srcOrd="1" destOrd="0" presId="urn:microsoft.com/office/officeart/2005/8/layout/pyramid2"/>
    <dgm:cxn modelId="{A2861747-03DB-4A9B-B967-38B647588DF4}" type="presParOf" srcId="{F80D154B-A495-4346-9EBE-6685D2FA9E79}" destId="{4DFFE1A1-A53B-4A4C-AE73-70D09E4AC534}" srcOrd="0" destOrd="0" presId="urn:microsoft.com/office/officeart/2005/8/layout/pyramid2"/>
    <dgm:cxn modelId="{389452D1-7E9B-427A-8989-9F681188A791}" type="presParOf" srcId="{F80D154B-A495-4346-9EBE-6685D2FA9E79}" destId="{07678235-849D-4E54-8680-0773AF300CC3}" srcOrd="1" destOrd="0" presId="urn:microsoft.com/office/officeart/2005/8/layout/pyramid2"/>
    <dgm:cxn modelId="{D3CE4764-23A9-46AF-A775-EFD6F3DB772D}" type="presParOf" srcId="{F80D154B-A495-4346-9EBE-6685D2FA9E79}" destId="{0D15FF8F-6824-44C6-9040-41C331442A42}" srcOrd="2" destOrd="0" presId="urn:microsoft.com/office/officeart/2005/8/layout/pyramid2"/>
    <dgm:cxn modelId="{6C628973-9765-49DA-8C77-5111BA106C2D}" type="presParOf" srcId="{F80D154B-A495-4346-9EBE-6685D2FA9E79}" destId="{A94C5FB6-F23F-41E5-81BE-EC0BAD7CC4B7}" srcOrd="3" destOrd="0" presId="urn:microsoft.com/office/officeart/2005/8/layout/pyramid2"/>
    <dgm:cxn modelId="{04C4E699-75D3-4A59-908F-C39133D964D4}" type="presParOf" srcId="{F80D154B-A495-4346-9EBE-6685D2FA9E79}" destId="{8907B292-FACD-4FE8-BD96-1D241FB66492}" srcOrd="4" destOrd="0" presId="urn:microsoft.com/office/officeart/2005/8/layout/pyramid2"/>
    <dgm:cxn modelId="{15138395-1A2C-49CE-A012-4DF0748E3D77}" type="presParOf" srcId="{F80D154B-A495-4346-9EBE-6685D2FA9E79}" destId="{DB6563B5-80CE-4609-B46D-1FE8AF87D531}" srcOrd="5" destOrd="0" presId="urn:microsoft.com/office/officeart/2005/8/layout/pyramid2"/>
    <dgm:cxn modelId="{8981C9C0-1BE6-43FE-8A01-83E0C30A167F}" type="presParOf" srcId="{F80D154B-A495-4346-9EBE-6685D2FA9E79}" destId="{3C977000-F634-4606-B5FC-5AD8E067CE8E}" srcOrd="6" destOrd="0" presId="urn:microsoft.com/office/officeart/2005/8/layout/pyramid2"/>
    <dgm:cxn modelId="{AE4249C8-34CC-4AB2-8858-BE76899C0CC7}" type="presParOf" srcId="{F80D154B-A495-4346-9EBE-6685D2FA9E79}" destId="{9644F08E-F6A3-4599-B8BF-7F3223AEB185}" srcOrd="7" destOrd="0" presId="urn:microsoft.com/office/officeart/2005/8/layout/pyramid2"/>
    <dgm:cxn modelId="{8BFDF812-9F7F-4F9E-B885-A5995AF2D65F}" type="presParOf" srcId="{F80D154B-A495-4346-9EBE-6685D2FA9E79}" destId="{9CF015BD-5601-48B2-9CBD-D53D3A76B458}" srcOrd="8" destOrd="0" presId="urn:microsoft.com/office/officeart/2005/8/layout/pyramid2"/>
    <dgm:cxn modelId="{F16AAC9B-04A2-4392-B666-AE693DB9AB9E}" type="presParOf" srcId="{F80D154B-A495-4346-9EBE-6685D2FA9E79}" destId="{16705F29-61C2-43A6-8826-F6AD0500510C}" srcOrd="9" destOrd="0" presId="urn:microsoft.com/office/officeart/2005/8/layout/pyramid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095A9B-2C84-4482-81A9-78BCFFB45E97}">
      <dsp:nvSpPr>
        <dsp:cNvPr id="0" name=""/>
        <dsp:cNvSpPr/>
      </dsp:nvSpPr>
      <dsp:spPr>
        <a:xfrm>
          <a:off x="0" y="0"/>
          <a:ext cx="4147668" cy="798651"/>
        </a:xfrm>
        <a:prstGeom prst="rect">
          <a:avLst/>
        </a:prstGeom>
        <a:solidFill>
          <a:schemeClr val="accent5">
            <a:lumMod val="20000"/>
            <a:lumOff val="80000"/>
          </a:schemeClr>
        </a:solidFill>
        <a:ln>
          <a:noFill/>
        </a:ln>
        <a:effectLst/>
        <a:scene3d>
          <a:camera prst="orthographicFront"/>
          <a:lightRig rig="threePt" dir="t">
            <a:rot lat="0" lon="0" rev="7500000"/>
          </a:lightRig>
        </a:scene3d>
        <a:sp3d prstMaterial="plastic">
          <a:bevelT w="127000" h="25400" prst="relaxedInset"/>
          <a:bevelB w="88900" h="121750" prst="angle"/>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rtlCol="0" anchor="ctr" anchorCtr="0">
          <a:noAutofit/>
        </a:bodyPr>
        <a:lstStyle/>
        <a:p>
          <a:pPr marL="0" lvl="0" indent="0" algn="ctr" defTabSz="800100" rtl="0">
            <a:lnSpc>
              <a:spcPct val="90000"/>
            </a:lnSpc>
            <a:spcBef>
              <a:spcPct val="0"/>
            </a:spcBef>
            <a:spcAft>
              <a:spcPct val="35000"/>
            </a:spcAft>
            <a:buNone/>
          </a:pPr>
          <a:r>
            <a:rPr lang="pt-BR" sz="1800" kern="1200">
              <a:solidFill>
                <a:schemeClr val="tx1"/>
              </a:solidFill>
            </a:rPr>
            <a:t>Os contêineres têm tudo o que é necessário para execução do software:</a:t>
          </a:r>
        </a:p>
      </dsp:txBody>
      <dsp:txXfrm>
        <a:off x="0" y="0"/>
        <a:ext cx="4147668" cy="798651"/>
      </dsp:txXfrm>
    </dsp:sp>
    <dsp:sp modelId="{2F54EFDB-08C2-417E-BFFC-8493C9EE257C}">
      <dsp:nvSpPr>
        <dsp:cNvPr id="0" name=""/>
        <dsp:cNvSpPr/>
      </dsp:nvSpPr>
      <dsp:spPr>
        <a:xfrm>
          <a:off x="0" y="798651"/>
          <a:ext cx="1036917" cy="1677168"/>
        </a:xfrm>
        <a:prstGeom prst="rect">
          <a:avLst/>
        </a:prstGeom>
        <a:solidFill>
          <a:schemeClr val="accent4">
            <a:lumMod val="20000"/>
            <a:lumOff val="80000"/>
          </a:scheme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rtlCol="0" anchor="ctr" anchorCtr="0">
          <a:noAutofit/>
        </a:bodyPr>
        <a:lstStyle/>
        <a:p>
          <a:pPr marL="0" lvl="0" indent="0" algn="ctr" defTabSz="577850" rtl="0">
            <a:lnSpc>
              <a:spcPct val="90000"/>
            </a:lnSpc>
            <a:spcBef>
              <a:spcPct val="0"/>
            </a:spcBef>
            <a:spcAft>
              <a:spcPct val="35000"/>
            </a:spcAft>
            <a:buNone/>
          </a:pPr>
          <a:r>
            <a:rPr lang="pt-BR" sz="1300" b="1" kern="1200" dirty="0">
              <a:solidFill>
                <a:schemeClr val="tx1"/>
              </a:solidFill>
            </a:rPr>
            <a:t>Bibliotecas</a:t>
          </a:r>
        </a:p>
      </dsp:txBody>
      <dsp:txXfrm>
        <a:off x="0" y="798651"/>
        <a:ext cx="1036917" cy="1677168"/>
      </dsp:txXfrm>
    </dsp:sp>
    <dsp:sp modelId="{401A43B2-E82F-413C-BF15-1385C2210D64}">
      <dsp:nvSpPr>
        <dsp:cNvPr id="0" name=""/>
        <dsp:cNvSpPr/>
      </dsp:nvSpPr>
      <dsp:spPr>
        <a:xfrm>
          <a:off x="1036916" y="798651"/>
          <a:ext cx="1036917" cy="1677168"/>
        </a:xfrm>
        <a:prstGeom prst="rect">
          <a:avLst/>
        </a:prstGeom>
        <a:solidFill>
          <a:schemeClr val="accent4">
            <a:lumMod val="20000"/>
            <a:lumOff val="80000"/>
          </a:scheme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rtlCol="0" anchor="ctr" anchorCtr="0">
          <a:noAutofit/>
        </a:bodyPr>
        <a:lstStyle/>
        <a:p>
          <a:pPr marL="0" lvl="0" indent="0" algn="ctr" defTabSz="577850" rtl="0">
            <a:lnSpc>
              <a:spcPct val="90000"/>
            </a:lnSpc>
            <a:spcBef>
              <a:spcPct val="0"/>
            </a:spcBef>
            <a:spcAft>
              <a:spcPct val="35000"/>
            </a:spcAft>
            <a:buNone/>
          </a:pPr>
          <a:r>
            <a:rPr lang="pt-BR" sz="1300" b="1" kern="1200" spc="-30" baseline="0" dirty="0">
              <a:solidFill>
                <a:schemeClr val="tx1"/>
              </a:solidFill>
            </a:rPr>
            <a:t>Ferramentas do sistema</a:t>
          </a:r>
        </a:p>
      </dsp:txBody>
      <dsp:txXfrm>
        <a:off x="1036916" y="798651"/>
        <a:ext cx="1036917" cy="1677168"/>
      </dsp:txXfrm>
    </dsp:sp>
    <dsp:sp modelId="{D89256C5-3A58-4C60-9D7B-FF3764429843}">
      <dsp:nvSpPr>
        <dsp:cNvPr id="0" name=""/>
        <dsp:cNvSpPr/>
      </dsp:nvSpPr>
      <dsp:spPr>
        <a:xfrm>
          <a:off x="2073833" y="798651"/>
          <a:ext cx="1036917" cy="1677168"/>
        </a:xfrm>
        <a:prstGeom prst="rect">
          <a:avLst/>
        </a:prstGeom>
        <a:solidFill>
          <a:schemeClr val="accent4">
            <a:lumMod val="20000"/>
            <a:lumOff val="80000"/>
          </a:scheme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rtlCol="0" anchor="ctr" anchorCtr="0">
          <a:noAutofit/>
        </a:bodyPr>
        <a:lstStyle/>
        <a:p>
          <a:pPr marL="0" lvl="0" indent="0" algn="ctr" defTabSz="577850" rtl="0">
            <a:lnSpc>
              <a:spcPct val="90000"/>
            </a:lnSpc>
            <a:spcBef>
              <a:spcPct val="0"/>
            </a:spcBef>
            <a:spcAft>
              <a:spcPct val="35000"/>
            </a:spcAft>
            <a:buNone/>
          </a:pPr>
          <a:r>
            <a:rPr lang="pt-BR" sz="1300" b="1" kern="1200" dirty="0">
              <a:solidFill>
                <a:schemeClr val="tx1"/>
              </a:solidFill>
            </a:rPr>
            <a:t>Código</a:t>
          </a:r>
        </a:p>
      </dsp:txBody>
      <dsp:txXfrm>
        <a:off x="2073833" y="798651"/>
        <a:ext cx="1036917" cy="1677168"/>
      </dsp:txXfrm>
    </dsp:sp>
    <dsp:sp modelId="{931F69F0-1FCB-4930-B374-FB82476EBE48}">
      <dsp:nvSpPr>
        <dsp:cNvPr id="0" name=""/>
        <dsp:cNvSpPr/>
      </dsp:nvSpPr>
      <dsp:spPr>
        <a:xfrm>
          <a:off x="3110751" y="798651"/>
          <a:ext cx="1036917" cy="1677168"/>
        </a:xfrm>
        <a:prstGeom prst="rect">
          <a:avLst/>
        </a:prstGeom>
        <a:solidFill>
          <a:schemeClr val="accent4">
            <a:lumMod val="20000"/>
            <a:lumOff val="80000"/>
          </a:scheme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rtlCol="0" anchor="ctr" anchorCtr="0">
          <a:noAutofit/>
        </a:bodyPr>
        <a:lstStyle/>
        <a:p>
          <a:pPr marL="0" lvl="0" indent="0" algn="ctr" defTabSz="577850" rtl="0">
            <a:lnSpc>
              <a:spcPct val="90000"/>
            </a:lnSpc>
            <a:spcBef>
              <a:spcPct val="0"/>
            </a:spcBef>
            <a:spcAft>
              <a:spcPct val="35000"/>
            </a:spcAft>
            <a:buNone/>
          </a:pPr>
          <a:r>
            <a:rPr lang="pt-BR" sz="1300" b="1" kern="1200" dirty="0">
              <a:solidFill>
                <a:schemeClr val="tx1"/>
              </a:solidFill>
            </a:rPr>
            <a:t>Tempo de execução</a:t>
          </a:r>
        </a:p>
      </dsp:txBody>
      <dsp:txXfrm>
        <a:off x="3110751" y="798651"/>
        <a:ext cx="1036917" cy="1677168"/>
      </dsp:txXfrm>
    </dsp:sp>
    <dsp:sp modelId="{9F93B5F7-2B16-4606-B88C-2390E7611E4B}">
      <dsp:nvSpPr>
        <dsp:cNvPr id="0" name=""/>
        <dsp:cNvSpPr/>
      </dsp:nvSpPr>
      <dsp:spPr>
        <a:xfrm>
          <a:off x="0" y="2475819"/>
          <a:ext cx="4147668" cy="186352"/>
        </a:xfrm>
        <a:prstGeom prst="rect">
          <a:avLst/>
        </a:prstGeom>
        <a:solidFill>
          <a:schemeClr val="accent5">
            <a:lumMod val="20000"/>
            <a:lumOff val="80000"/>
          </a:schemeClr>
        </a:solidFill>
        <a:ln>
          <a:noFill/>
        </a:ln>
        <a:effectLst/>
        <a:scene3d>
          <a:camera prst="orthographicFront"/>
          <a:lightRig rig="threePt" dir="t">
            <a:rot lat="0" lon="0" rev="7500000"/>
          </a:lightRig>
        </a:scene3d>
        <a:sp3d prstMaterial="plastic">
          <a:bevelT w="127000" h="25400" prst="relaxedInset"/>
          <a:bevelB w="88900" h="121750" prst="angle"/>
        </a:sp3d>
      </dsp:spPr>
      <dsp:style>
        <a:lnRef idx="0">
          <a:scrgbClr r="0" g="0" b="0"/>
        </a:lnRef>
        <a:fillRef idx="1">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88CCF8-82ED-4ACF-8A11-9C7F82CE981C}">
      <dsp:nvSpPr>
        <dsp:cNvPr id="0" name=""/>
        <dsp:cNvSpPr/>
      </dsp:nvSpPr>
      <dsp:spPr>
        <a:xfrm>
          <a:off x="824561" y="0"/>
          <a:ext cx="4711781" cy="4711781"/>
        </a:xfrm>
        <a:prstGeom prst="triangle">
          <a:avLst/>
        </a:prstGeom>
        <a:solidFill>
          <a:schemeClr val="accent1">
            <a:lumMod val="75000"/>
            <a:lumOff val="2500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4DFFE1A1-A53B-4A4C-AE73-70D09E4AC534}">
      <dsp:nvSpPr>
        <dsp:cNvPr id="0" name=""/>
        <dsp:cNvSpPr/>
      </dsp:nvSpPr>
      <dsp:spPr>
        <a:xfrm>
          <a:off x="3180451" y="471638"/>
          <a:ext cx="3062657" cy="669956"/>
        </a:xfrm>
        <a:prstGeom prst="roundRect">
          <a:avLst/>
        </a:prstGeom>
        <a:solidFill>
          <a:schemeClr val="lt1"/>
        </a:solidFill>
        <a:ln w="12700" cap="flat" cmpd="sng" algn="ctr">
          <a:solidFill>
            <a:schemeClr val="tx2">
              <a:lumMod val="50000"/>
            </a:schemeClr>
          </a:solidFill>
          <a:prstDash val="solid"/>
          <a:miter lim="800000"/>
        </a:ln>
        <a:effectLst/>
        <a:scene3d>
          <a:camera prst="orthographicFront">
            <a:rot lat="0" lon="0" rev="0"/>
          </a:camera>
          <a:lightRig rig="contrasting" dir="t">
            <a:rot lat="0" lon="0" rev="1200000"/>
          </a:lightRig>
        </a:scene3d>
        <a:sp3d z="300000"/>
      </dsp:spPr>
      <dsp:style>
        <a:lnRef idx="2">
          <a:schemeClr val="accent3"/>
        </a:lnRef>
        <a:fillRef idx="1">
          <a:schemeClr val="lt1"/>
        </a:fillRef>
        <a:effectRef idx="0">
          <a:schemeClr val="accent3"/>
        </a:effectRef>
        <a:fontRef idx="minor">
          <a:schemeClr val="dk1"/>
        </a:fontRef>
      </dsp:style>
      <dsp:txBody>
        <a:bodyPr spcFirstLastPara="0" vert="horz" wrap="square" lIns="60960" tIns="60960" rIns="60960" bIns="60960" numCol="1" spcCol="1270" rtlCol="0" anchor="ctr" anchorCtr="0">
          <a:noAutofit/>
        </a:bodyPr>
        <a:lstStyle/>
        <a:p>
          <a:pPr marL="0" lvl="0" indent="0" algn="ctr" defTabSz="711200" rtl="0">
            <a:lnSpc>
              <a:spcPct val="90000"/>
            </a:lnSpc>
            <a:spcBef>
              <a:spcPct val="0"/>
            </a:spcBef>
            <a:spcAft>
              <a:spcPct val="35000"/>
            </a:spcAft>
            <a:buNone/>
          </a:pPr>
          <a:r>
            <a:rPr lang="pt-BR" sz="1600" b="1" kern="1200"/>
            <a:t>Integração ao Amazon ECS</a:t>
          </a:r>
        </a:p>
      </dsp:txBody>
      <dsp:txXfrm>
        <a:off x="3213156" y="504343"/>
        <a:ext cx="2997247" cy="604546"/>
      </dsp:txXfrm>
    </dsp:sp>
    <dsp:sp modelId="{0D15FF8F-6824-44C6-9040-41C331442A42}">
      <dsp:nvSpPr>
        <dsp:cNvPr id="0" name=""/>
        <dsp:cNvSpPr/>
      </dsp:nvSpPr>
      <dsp:spPr>
        <a:xfrm>
          <a:off x="3180451" y="1225339"/>
          <a:ext cx="3062657" cy="669956"/>
        </a:xfrm>
        <a:prstGeom prst="roundRect">
          <a:avLst/>
        </a:prstGeom>
        <a:solidFill>
          <a:schemeClr val="lt1"/>
        </a:solidFill>
        <a:ln w="12700" cap="flat" cmpd="sng" algn="ctr">
          <a:solidFill>
            <a:schemeClr val="tx2">
              <a:lumMod val="50000"/>
            </a:schemeClr>
          </a:solidFill>
          <a:prstDash val="solid"/>
          <a:miter lim="800000"/>
        </a:ln>
        <a:effectLst/>
        <a:scene3d>
          <a:camera prst="orthographicFront">
            <a:rot lat="0" lon="0" rev="0"/>
          </a:camera>
          <a:lightRig rig="contrasting" dir="t">
            <a:rot lat="0" lon="0" rev="1200000"/>
          </a:lightRig>
        </a:scene3d>
        <a:sp3d z="300000"/>
      </dsp:spPr>
      <dsp:style>
        <a:lnRef idx="2">
          <a:schemeClr val="accent3"/>
        </a:lnRef>
        <a:fillRef idx="1">
          <a:schemeClr val="lt1"/>
        </a:fillRef>
        <a:effectRef idx="0">
          <a:schemeClr val="accent3"/>
        </a:effectRef>
        <a:fontRef idx="minor">
          <a:schemeClr val="dk1"/>
        </a:fontRef>
      </dsp:style>
      <dsp:txBody>
        <a:bodyPr spcFirstLastPara="0" vert="horz" wrap="square" lIns="60960" tIns="60960" rIns="60960" bIns="60960" numCol="1" spcCol="1270" rtlCol="0" anchor="ctr" anchorCtr="0">
          <a:noAutofit/>
        </a:bodyPr>
        <a:lstStyle/>
        <a:p>
          <a:pPr marL="0" lvl="0" indent="0" algn="ctr" defTabSz="711200" rtl="0">
            <a:lnSpc>
              <a:spcPct val="90000"/>
            </a:lnSpc>
            <a:spcBef>
              <a:spcPct val="0"/>
            </a:spcBef>
            <a:spcAft>
              <a:spcPct val="35000"/>
            </a:spcAft>
            <a:buNone/>
          </a:pPr>
          <a:r>
            <a:rPr lang="pt-BR" sz="1600" b="1" kern="1200"/>
            <a:t>Suporte do Docker</a:t>
          </a:r>
        </a:p>
      </dsp:txBody>
      <dsp:txXfrm>
        <a:off x="3213156" y="1258044"/>
        <a:ext cx="2997247" cy="604546"/>
      </dsp:txXfrm>
    </dsp:sp>
    <dsp:sp modelId="{8907B292-FACD-4FE8-BD96-1D241FB66492}">
      <dsp:nvSpPr>
        <dsp:cNvPr id="0" name=""/>
        <dsp:cNvSpPr/>
      </dsp:nvSpPr>
      <dsp:spPr>
        <a:xfrm>
          <a:off x="3180451" y="1979040"/>
          <a:ext cx="3062657" cy="669956"/>
        </a:xfrm>
        <a:prstGeom prst="roundRect">
          <a:avLst/>
        </a:prstGeom>
        <a:solidFill>
          <a:schemeClr val="lt1"/>
        </a:solidFill>
        <a:ln w="12700" cap="flat" cmpd="sng" algn="ctr">
          <a:solidFill>
            <a:schemeClr val="tx2">
              <a:lumMod val="50000"/>
            </a:schemeClr>
          </a:solidFill>
          <a:prstDash val="solid"/>
          <a:miter lim="800000"/>
        </a:ln>
        <a:effectLst/>
        <a:scene3d>
          <a:camera prst="orthographicFront">
            <a:rot lat="0" lon="0" rev="0"/>
          </a:camera>
          <a:lightRig rig="contrasting" dir="t">
            <a:rot lat="0" lon="0" rev="1200000"/>
          </a:lightRig>
        </a:scene3d>
        <a:sp3d z="300000"/>
      </dsp:spPr>
      <dsp:style>
        <a:lnRef idx="2">
          <a:schemeClr val="accent3"/>
        </a:lnRef>
        <a:fillRef idx="1">
          <a:schemeClr val="lt1"/>
        </a:fillRef>
        <a:effectRef idx="0">
          <a:schemeClr val="accent3"/>
        </a:effectRef>
        <a:fontRef idx="minor">
          <a:schemeClr val="dk1"/>
        </a:fontRef>
      </dsp:style>
      <dsp:txBody>
        <a:bodyPr spcFirstLastPara="0" vert="horz" wrap="square" lIns="60960" tIns="60960" rIns="60960" bIns="60960" numCol="1" spcCol="1270" rtlCol="0" anchor="ctr" anchorCtr="0">
          <a:noAutofit/>
        </a:bodyPr>
        <a:lstStyle/>
        <a:p>
          <a:pPr marL="0" lvl="0" indent="0" algn="ctr" defTabSz="711200" rtl="0">
            <a:lnSpc>
              <a:spcPct val="90000"/>
            </a:lnSpc>
            <a:spcBef>
              <a:spcPct val="0"/>
            </a:spcBef>
            <a:spcAft>
              <a:spcPct val="35000"/>
            </a:spcAft>
            <a:buNone/>
          </a:pPr>
          <a:r>
            <a:rPr lang="pt-BR" sz="1600" b="1" kern="1200"/>
            <a:t>Colaboração em equipe</a:t>
          </a:r>
        </a:p>
      </dsp:txBody>
      <dsp:txXfrm>
        <a:off x="3213156" y="2011745"/>
        <a:ext cx="2997247" cy="604546"/>
      </dsp:txXfrm>
    </dsp:sp>
    <dsp:sp modelId="{3C977000-F634-4606-B5FC-5AD8E067CE8E}">
      <dsp:nvSpPr>
        <dsp:cNvPr id="0" name=""/>
        <dsp:cNvSpPr/>
      </dsp:nvSpPr>
      <dsp:spPr>
        <a:xfrm>
          <a:off x="3180451" y="2732740"/>
          <a:ext cx="3062657" cy="669956"/>
        </a:xfrm>
        <a:prstGeom prst="roundRect">
          <a:avLst/>
        </a:prstGeom>
        <a:solidFill>
          <a:schemeClr val="lt1"/>
        </a:solidFill>
        <a:ln w="12700" cap="flat" cmpd="sng" algn="ctr">
          <a:solidFill>
            <a:schemeClr val="tx2">
              <a:lumMod val="50000"/>
            </a:schemeClr>
          </a:solidFill>
          <a:prstDash val="solid"/>
          <a:miter lim="800000"/>
        </a:ln>
        <a:effectLst/>
        <a:scene3d>
          <a:camera prst="orthographicFront">
            <a:rot lat="0" lon="0" rev="0"/>
          </a:camera>
          <a:lightRig rig="contrasting" dir="t">
            <a:rot lat="0" lon="0" rev="1200000"/>
          </a:lightRig>
        </a:scene3d>
        <a:sp3d z="300000"/>
      </dsp:spPr>
      <dsp:style>
        <a:lnRef idx="2">
          <a:schemeClr val="accent3"/>
        </a:lnRef>
        <a:fillRef idx="1">
          <a:schemeClr val="lt1"/>
        </a:fillRef>
        <a:effectRef idx="0">
          <a:schemeClr val="accent3"/>
        </a:effectRef>
        <a:fontRef idx="minor">
          <a:schemeClr val="dk1"/>
        </a:fontRef>
      </dsp:style>
      <dsp:txBody>
        <a:bodyPr spcFirstLastPara="0" vert="horz" wrap="square" lIns="60960" tIns="60960" rIns="60960" bIns="60960" numCol="1" spcCol="1270" rtlCol="0" anchor="ctr" anchorCtr="0">
          <a:noAutofit/>
        </a:bodyPr>
        <a:lstStyle/>
        <a:p>
          <a:pPr marL="0" lvl="0" indent="0" algn="ctr" defTabSz="711200" rtl="0">
            <a:lnSpc>
              <a:spcPct val="90000"/>
            </a:lnSpc>
            <a:spcBef>
              <a:spcPct val="0"/>
            </a:spcBef>
            <a:spcAft>
              <a:spcPct val="35000"/>
            </a:spcAft>
            <a:buNone/>
          </a:pPr>
          <a:r>
            <a:rPr lang="pt-BR" sz="1600" b="1" kern="1200"/>
            <a:t>Controle de acesso</a:t>
          </a:r>
        </a:p>
      </dsp:txBody>
      <dsp:txXfrm>
        <a:off x="3213156" y="2765445"/>
        <a:ext cx="2997247" cy="604546"/>
      </dsp:txXfrm>
    </dsp:sp>
    <dsp:sp modelId="{9CF015BD-5601-48B2-9CBD-D53D3A76B458}">
      <dsp:nvSpPr>
        <dsp:cNvPr id="0" name=""/>
        <dsp:cNvSpPr/>
      </dsp:nvSpPr>
      <dsp:spPr>
        <a:xfrm>
          <a:off x="3180451" y="3486441"/>
          <a:ext cx="3062657" cy="669956"/>
        </a:xfrm>
        <a:prstGeom prst="roundRect">
          <a:avLst/>
        </a:prstGeom>
        <a:solidFill>
          <a:schemeClr val="lt1"/>
        </a:solidFill>
        <a:ln w="12700" cap="flat" cmpd="sng" algn="ctr">
          <a:solidFill>
            <a:schemeClr val="tx2">
              <a:lumMod val="50000"/>
            </a:schemeClr>
          </a:solidFill>
          <a:prstDash val="solid"/>
          <a:miter lim="800000"/>
        </a:ln>
        <a:effectLst/>
        <a:scene3d>
          <a:camera prst="orthographicFront">
            <a:rot lat="0" lon="0" rev="0"/>
          </a:camera>
          <a:lightRig rig="contrasting" dir="t">
            <a:rot lat="0" lon="0" rev="1200000"/>
          </a:lightRig>
        </a:scene3d>
        <a:sp3d z="300000"/>
      </dsp:spPr>
      <dsp:style>
        <a:lnRef idx="2">
          <a:schemeClr val="accent3"/>
        </a:lnRef>
        <a:fillRef idx="1">
          <a:schemeClr val="lt1"/>
        </a:fillRef>
        <a:effectRef idx="0">
          <a:schemeClr val="accent3"/>
        </a:effectRef>
        <a:fontRef idx="minor">
          <a:schemeClr val="dk1"/>
        </a:fontRef>
      </dsp:style>
      <dsp:txBody>
        <a:bodyPr spcFirstLastPara="0" vert="horz" wrap="square" lIns="60960" tIns="60960" rIns="60960" bIns="60960" numCol="1" spcCol="1270" rtlCol="0" anchor="ctr" anchorCtr="0">
          <a:noAutofit/>
        </a:bodyPr>
        <a:lstStyle/>
        <a:p>
          <a:pPr marL="0" lvl="0" indent="0" algn="ctr" defTabSz="711200" rtl="0">
            <a:lnSpc>
              <a:spcPct val="90000"/>
            </a:lnSpc>
            <a:spcBef>
              <a:spcPct val="0"/>
            </a:spcBef>
            <a:spcAft>
              <a:spcPct val="35000"/>
            </a:spcAft>
            <a:buNone/>
          </a:pPr>
          <a:r>
            <a:rPr lang="pt-BR" sz="1600" b="1" kern="1200" dirty="0"/>
            <a:t>Integrações com produtos </a:t>
          </a:r>
          <a:br>
            <a:rPr lang="pt-BR" sz="1600" b="1" kern="1200" dirty="0"/>
          </a:br>
          <a:r>
            <a:rPr lang="pt-BR" sz="1600" b="1" kern="1200" dirty="0"/>
            <a:t>de terceiros</a:t>
          </a:r>
        </a:p>
      </dsp:txBody>
      <dsp:txXfrm>
        <a:off x="3213156" y="3519146"/>
        <a:ext cx="2997247" cy="604546"/>
      </dsp:txXfrm>
    </dsp:sp>
  </dsp:spTree>
</dsp:drawing>
</file>

<file path=ppt/diagrams/layout1.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DA624B0-90F9-634D-B088-BAF914AB736D}"/>
              </a:ext>
            </a:extLst>
          </p:cNvPr>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pPr rtl="0"/>
            <a:endParaRPr lang="en-US" dirty="0"/>
          </a:p>
        </p:txBody>
      </p:sp>
      <p:sp>
        <p:nvSpPr>
          <p:cNvPr id="3" name="Date Placeholder 2">
            <a:extLst>
              <a:ext uri="{FF2B5EF4-FFF2-40B4-BE49-F238E27FC236}">
                <a16:creationId xmlns:a16="http://schemas.microsoft.com/office/drawing/2014/main" id="{85550255-9A44-5141-A14B-0AFB2414ADFF}"/>
              </a:ext>
            </a:extLst>
          </p:cNvPr>
          <p:cNvSpPr>
            <a:spLocks noGrp="1"/>
          </p:cNvSpPr>
          <p:nvPr>
            <p:ph type="dt" sz="quarter" idx="1"/>
          </p:nvPr>
        </p:nvSpPr>
        <p:spPr>
          <a:xfrm>
            <a:off x="4023992" y="0"/>
            <a:ext cx="3078427" cy="513508"/>
          </a:xfrm>
          <a:prstGeom prst="rect">
            <a:avLst/>
          </a:prstGeom>
        </p:spPr>
        <p:txBody>
          <a:bodyPr vert="horz" lIns="99075" tIns="49538" rIns="99075" bIns="49538" rtlCol="0"/>
          <a:lstStyle>
            <a:lvl1pPr algn="r">
              <a:defRPr sz="1300"/>
            </a:lvl1pPr>
          </a:lstStyle>
          <a:p>
            <a:pPr rtl="0"/>
            <a:r>
              <a:rPr lang="en-US"/>
              <a:t>1/16/2020</a:t>
            </a:r>
            <a:endParaRPr lang="en-US" dirty="0"/>
          </a:p>
        </p:txBody>
      </p:sp>
      <p:sp>
        <p:nvSpPr>
          <p:cNvPr id="4" name="Footer Placeholder 3">
            <a:extLst>
              <a:ext uri="{FF2B5EF4-FFF2-40B4-BE49-F238E27FC236}">
                <a16:creationId xmlns:a16="http://schemas.microsoft.com/office/drawing/2014/main" id="{D3CB1F18-ED24-9E49-9F0B-B6FD6B22F875}"/>
              </a:ext>
            </a:extLst>
          </p:cNvPr>
          <p:cNvSpPr>
            <a:spLocks noGrp="1"/>
          </p:cNvSpPr>
          <p:nvPr>
            <p:ph type="ftr" sz="quarter" idx="2"/>
          </p:nvPr>
        </p:nvSpPr>
        <p:spPr>
          <a:xfrm>
            <a:off x="0" y="9721107"/>
            <a:ext cx="3078427" cy="513507"/>
          </a:xfrm>
          <a:prstGeom prst="rect">
            <a:avLst/>
          </a:prstGeom>
        </p:spPr>
        <p:txBody>
          <a:bodyPr vert="horz" lIns="99075" tIns="49538" rIns="99075" bIns="49538" rtlCol="0" anchor="b"/>
          <a:lstStyle>
            <a:lvl1pPr algn="l">
              <a:defRPr sz="1300"/>
            </a:lvl1pPr>
          </a:lstStyle>
          <a:p>
            <a:pPr rtl="0"/>
            <a:endParaRPr lang="en-US" dirty="0"/>
          </a:p>
        </p:txBody>
      </p:sp>
    </p:spTree>
    <p:extLst>
      <p:ext uri="{BB962C8B-B14F-4D97-AF65-F5344CB8AC3E}">
        <p14:creationId xmlns:p14="http://schemas.microsoft.com/office/powerpoint/2010/main" val="2459080753"/>
      </p:ext>
    </p:extLst>
  </p:cSld>
  <p:clrMap bg1="lt1" tx1="dk1" bg2="lt2" tx2="dk2" accent1="accent1" accent2="accent2" accent3="accent3" accent4="accent4" accent5="accent5" accent6="accent6" hlink="hlink" folHlink="folHlink"/>
  <p:hf sldNum="0" hdr="0" ftr="0" dt="0"/>
</p:handoutMaster>
</file>

<file path=ppt/media/hdphoto1.wdp>
</file>

<file path=ppt/media/image1.jpg>
</file>

<file path=ppt/media/image10.png>
</file>

<file path=ppt/media/image100.svg>
</file>

<file path=ppt/media/image101.jpeg>
</file>

<file path=ppt/media/image102.png>
</file>

<file path=ppt/media/image103.jpeg>
</file>

<file path=ppt/media/image104.jpeg>
</file>

<file path=ppt/media/image105.png>
</file>

<file path=ppt/media/image106.tiff>
</file>

<file path=ppt/media/image107.png>
</file>

<file path=ppt/media/image108.png>
</file>

<file path=ppt/media/image109.PNG>
</file>

<file path=ppt/media/image11.svg>
</file>

<file path=ppt/media/image110.png>
</file>

<file path=ppt/media/image111.svg>
</file>

<file path=ppt/media/image112.png>
</file>

<file path=ppt/media/image113.sv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svg>
</file>

<file path=ppt/media/image125.png>
</file>

<file path=ppt/media/image126.svg>
</file>

<file path=ppt/media/image127.png>
</file>

<file path=ppt/media/image128.svg>
</file>

<file path=ppt/media/image129.png>
</file>

<file path=ppt/media/image13.svg>
</file>

<file path=ppt/media/image130.svg>
</file>

<file path=ppt/media/image131.png>
</file>

<file path=ppt/media/image132.png>
</file>

<file path=ppt/media/image133.png>
</file>

<file path=ppt/media/image134.png>
</file>

<file path=ppt/media/image135.svg>
</file>

<file path=ppt/media/image136.png>
</file>

<file path=ppt/media/image137.svg>
</file>

<file path=ppt/media/image138.svg>
</file>

<file path=ppt/media/image139.png>
</file>

<file path=ppt/media/image14.png>
</file>

<file path=ppt/media/image140.svg>
</file>

<file path=ppt/media/image141.png>
</file>

<file path=ppt/media/image142.svg>
</file>

<file path=ppt/media/image143.png>
</file>

<file path=ppt/media/image144.png>
</file>

<file path=ppt/media/image145.svg>
</file>

<file path=ppt/media/image146.png>
</file>

<file path=ppt/media/image147.png>
</file>

<file path=ppt/media/image148.png>
</file>

<file path=ppt/media/image149.png>
</file>

<file path=ppt/media/image15.svg>
</file>

<file path=ppt/media/image150.png>
</file>

<file path=ppt/media/image151.png>
</file>

<file path=ppt/media/image152.svg>
</file>

<file path=ppt/media/image153.png>
</file>

<file path=ppt/media/image154.svg>
</file>

<file path=ppt/media/image155.png>
</file>

<file path=ppt/media/image156.svg>
</file>

<file path=ppt/media/image157.png>
</file>

<file path=ppt/media/image158.svg>
</file>

<file path=ppt/media/image159.png>
</file>

<file path=ppt/media/image16.png>
</file>

<file path=ppt/media/image160.svg>
</file>

<file path=ppt/media/image161.png>
</file>

<file path=ppt/media/image162.svg>
</file>

<file path=ppt/media/image163.png>
</file>

<file path=ppt/media/image164.svg>
</file>

<file path=ppt/media/image165.png>
</file>

<file path=ppt/media/image166.png>
</file>

<file path=ppt/media/image167.svg>
</file>

<file path=ppt/media/image168.png>
</file>

<file path=ppt/media/image169.svg>
</file>

<file path=ppt/media/image17.svg>
</file>

<file path=ppt/media/image170.png>
</file>

<file path=ppt/media/image171.png>
</file>

<file path=ppt/media/image172.svg>
</file>

<file path=ppt/media/image173.png>
</file>

<file path=ppt/media/image174.sv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tiff>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png>
</file>

<file path=ppt/media/image36.jpg>
</file>

<file path=ppt/media/image37.jpg>
</file>

<file path=ppt/media/image38.png>
</file>

<file path=ppt/media/image39.svg>
</file>

<file path=ppt/media/image4.png>
</file>

<file path=ppt/media/image40.png>
</file>

<file path=ppt/media/image41.png>
</file>

<file path=ppt/media/image42.svg>
</file>

<file path=ppt/media/image43.png>
</file>

<file path=ppt/media/image44.svg>
</file>

<file path=ppt/media/image45.png>
</file>

<file path=ppt/media/image46.png>
</file>

<file path=ppt/media/image47.svg>
</file>

<file path=ppt/media/image48.png>
</file>

<file path=ppt/media/image49.svg>
</file>

<file path=ppt/media/image5.jpg>
</file>

<file path=ppt/media/image50.png>
</file>

<file path=ppt/media/image51.svg>
</file>

<file path=ppt/media/image52.png>
</file>

<file path=ppt/media/image53.svg>
</file>

<file path=ppt/media/image54.png>
</file>

<file path=ppt/media/image55.svg>
</file>

<file path=ppt/media/image56.png>
</file>

<file path=ppt/media/image57.png>
</file>

<file path=ppt/media/image58.png>
</file>

<file path=ppt/media/image59.png>
</file>

<file path=ppt/media/image6.jp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pn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82.png>
</file>

<file path=ppt/media/image83.svg>
</file>

<file path=ppt/media/image84.png>
</file>

<file path=ppt/media/image85.png>
</file>

<file path=ppt/media/image86.png>
</file>

<file path=ppt/media/image87.svg>
</file>

<file path=ppt/media/image88.png>
</file>

<file path=ppt/media/image89.svg>
</file>

<file path=ppt/media/image9.svg>
</file>

<file path=ppt/media/image90.png>
</file>

<file path=ppt/media/image91.png>
</file>

<file path=ppt/media/image92.svg>
</file>

<file path=ppt/media/image93.png>
</file>

<file path=ppt/media/image94.png>
</file>

<file path=ppt/media/image95.svg>
</file>

<file path=ppt/media/image96.png>
</file>

<file path=ppt/media/image97.png>
</file>

<file path=ppt/media/image98.sv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pPr rtl="0"/>
            <a:r>
              <a:rPr lang="en-US"/>
              <a:t>1/16/2020</a:t>
            </a:r>
            <a:endParaRPr lang="en-US" dirty="0"/>
          </a:p>
        </p:txBody>
      </p:sp>
      <p:sp>
        <p:nvSpPr>
          <p:cNvPr id="4" name="Slide Image Placeholder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pPr rtl="0"/>
            <a:endParaRPr lang="en-US" dirty="0"/>
          </a:p>
        </p:txBody>
      </p:sp>
      <p:sp>
        <p:nvSpPr>
          <p:cNvPr id="5" name="Notes Placeholder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rtl="0"/>
            <a:r>
              <a:rPr lang="pt-BR"/>
              <a:t>Edit Master text styles</a:t>
            </a:r>
          </a:p>
          <a:p>
            <a:pPr lvl="1" rtl="0"/>
            <a:r>
              <a:rPr lang="pt-BR"/>
              <a:t>Second level</a:t>
            </a:r>
          </a:p>
          <a:p>
            <a:pPr lvl="2" rtl="0"/>
            <a:r>
              <a:rPr lang="pt-BR"/>
              <a:t>Third level</a:t>
            </a:r>
          </a:p>
          <a:p>
            <a:pPr lvl="3" rtl="0"/>
            <a:r>
              <a:rPr lang="pt-BR"/>
              <a:t>Fourth level</a:t>
            </a:r>
          </a:p>
          <a:p>
            <a:pPr lvl="4" rtl="0"/>
            <a:r>
              <a:rPr lang="pt-BR"/>
              <a:t>Fifth level</a:t>
            </a:r>
          </a:p>
        </p:txBody>
      </p:sp>
      <p:sp>
        <p:nvSpPr>
          <p:cNvPr id="6" name="Footer Placeholder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pPr rtl="0"/>
            <a:endParaRPr lang="en-US" dirty="0"/>
          </a:p>
        </p:txBody>
      </p:sp>
    </p:spTree>
    <p:extLst>
      <p:ext uri="{BB962C8B-B14F-4D97-AF65-F5344CB8AC3E}">
        <p14:creationId xmlns:p14="http://schemas.microsoft.com/office/powerpoint/2010/main" val="224710507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aws.amazon.com/ec2/instance-types/"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docs.aws.amazon.com/AWSEC2/latest/UserGuide/placement-groups.html"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docs.aws.amazon.com/AWSEC2/latest/UserGuide/enhanced-networking-ena.html"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ocs.aws.amazon.com/AWSEC2/latest/WindowsGuide/ec2-windows-user-data.html#user-data-scripts"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aws.amazon.com/premiumsupport/knowledge-center/execute-user-data-ec2/"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aws.amazon.com/answers/account-management/aws-tagging-strategies/"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docs.aws.amazon.com/AWSEC2/latest/UserGuide/Hibernate.html"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docs.aws.amazon.com/AWSEC2/latest/UserGuide/using-cloudwatch-new.html"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aws-tc-largeobjects.s3-us-west-2.amazonaws.com/ILT-TF-100-ACFNDS-20-EN/Module_6_EC2+v2.0.mp4"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s://www.youtube.com/watch?v=UYy-UeQ29jo&amp;did=ta_card&amp;trk=ta_card" TargetMode="External"/><Relationship Id="rId2" Type="http://schemas.openxmlformats.org/officeDocument/2006/relationships/slide" Target="../slides/slide43.xml"/><Relationship Id="rId1" Type="http://schemas.openxmlformats.org/officeDocument/2006/relationships/notesMaster" Target="../notesMasters/notesMaster1.xml"/><Relationship Id="rId5" Type="http://schemas.openxmlformats.org/officeDocument/2006/relationships/hyperlink" Target="https://aws.amazon.com/blogs/publicsector/the-scoop-on-moving-your-microsoft-sql-server-to-aws/" TargetMode="External"/><Relationship Id="rId4" Type="http://schemas.openxmlformats.org/officeDocument/2006/relationships/hyperlink" Target="https://aws.amazon.com/quickstart/architecture/sql/" TargetMode="Externa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https://aws.amazon.com/free/" TargetMode="External"/><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3" Type="http://schemas.openxmlformats.org/officeDocument/2006/relationships/hyperlink" Target="https://docs.aws.amazon.com/AmazonECR/latest/userguide/ECR_on_EKS.html" TargetMode="External"/><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youtube.com/watch?v=zr3Kib0i-OQ&amp;feature=youtu.be&amp;did=ta_card&amp;trk=ta_card"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3" Type="http://schemas.openxmlformats.org/officeDocument/2006/relationships/hyperlink" Target="https://docs.aws.amazon.com/lambda/latest/dg/lambda-services.html" TargetMode="External"/><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3" Type="http://schemas.openxmlformats.org/officeDocument/2006/relationships/hyperlink" Target="https://docs.aws.amazon.com/lambda/latest/dg/resource-model.html" TargetMode="External"/><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3" Type="http://schemas.openxmlformats.org/officeDocument/2006/relationships/hyperlink" Target="https://docs.aws.amazon.com/lambda/latest/dg/limits.html" TargetMode="External"/><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8" Type="http://schemas.openxmlformats.org/officeDocument/2006/relationships/hyperlink" Target="https://docs.aws.amazon.com/lambda/" TargetMode="External"/><Relationship Id="rId3" Type="http://schemas.openxmlformats.org/officeDocument/2006/relationships/hyperlink" Target="https://docs.aws.amazon.com/ec2/" TargetMode="External"/><Relationship Id="rId7" Type="http://schemas.openxmlformats.org/officeDocument/2006/relationships/hyperlink" Target="https://eksworkshop.com/" TargetMode="External"/><Relationship Id="rId2" Type="http://schemas.openxmlformats.org/officeDocument/2006/relationships/slide" Target="../slides/slide89.xml"/><Relationship Id="rId1" Type="http://schemas.openxmlformats.org/officeDocument/2006/relationships/notesMaster" Target="../notesMasters/notesMaster1.xml"/><Relationship Id="rId6" Type="http://schemas.openxmlformats.org/officeDocument/2006/relationships/hyperlink" Target="https://containersonaws.com/" TargetMode="External"/><Relationship Id="rId5" Type="http://schemas.openxmlformats.org/officeDocument/2006/relationships/hyperlink" Target="https://ecsworkshop.com/" TargetMode="External"/><Relationship Id="rId10" Type="http://schemas.openxmlformats.org/officeDocument/2006/relationships/hyperlink" Target="https://d1.awsstatic.com/pricing/AWS_CO_Playbook_Final.pdf" TargetMode="External"/><Relationship Id="rId4" Type="http://schemas.openxmlformats.org/officeDocument/2006/relationships/hyperlink" Target="https://aws.amazon.com/ec2/pricing/" TargetMode="External"/><Relationship Id="rId9" Type="http://schemas.openxmlformats.org/officeDocument/2006/relationships/hyperlink" Target="https://docs.aws.amazon.com/elastic-beanstalk/"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Bem-vindo ao Módulo 6: Computação</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103054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58308"/>
          </a:xfrm>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EC2 </a:t>
            </a:r>
            <a:r>
              <a:rPr lang="pt-BR" dirty="0">
                <a:latin typeface="Amazon Ember" panose="020B0603020204020204" pitchFamily="34" charset="0"/>
                <a:ea typeface="Amazon Ember" panose="020B0603020204020204" pitchFamily="34" charset="0"/>
                <a:cs typeface="Amazon Ember" panose="020B0603020204020204" pitchFamily="34" charset="0"/>
              </a:rPr>
              <a:t>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significa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Compute </a:t>
            </a:r>
            <a:r>
              <a:rPr lang="pt-BR" b="1" dirty="0" err="1">
                <a:latin typeface="Amazon Ember" panose="020B0603020204020204" pitchFamily="34" charset="0"/>
                <a:ea typeface="Amazon Ember" panose="020B0603020204020204" pitchFamily="34" charset="0"/>
                <a:cs typeface="Amazon Ember" panose="020B0603020204020204" pitchFamily="34" charset="0"/>
              </a:rPr>
              <a:t>Cloud</a:t>
            </a:r>
            <a:r>
              <a:rPr lang="pt-BR" i="1"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refere-se ao fato de que você pode facilmente aumentar ou diminuir o número de servidores executados para dar suporte a um aplicativo automaticamente, e também pode aumentar ou diminuir o tamanho dos servidores existentes.</a:t>
            </a:r>
          </a:p>
          <a:p>
            <a:pPr marL="185766" indent="-185766" defTabSz="990752">
              <a:buFont typeface="Arial" panose="020B0604020202020204" pitchFamily="34" charset="0"/>
              <a:buChar char="•"/>
              <a:defRPr/>
            </a:pPr>
            <a:r>
              <a:rPr lang="pt-BR" b="1" dirty="0">
                <a:latin typeface="Amazon Ember" panose="020B0603020204020204" pitchFamily="34" charset="0"/>
                <a:ea typeface="Amazon Ember" panose="020B0603020204020204" pitchFamily="34" charset="0"/>
                <a:cs typeface="Amazon Ember" panose="020B0603020204020204" pitchFamily="34" charset="0"/>
              </a:rPr>
              <a:t>Compute</a:t>
            </a:r>
            <a:r>
              <a:rPr lang="pt-BR" dirty="0">
                <a:latin typeface="Amazon Ember" panose="020B0603020204020204" pitchFamily="34" charset="0"/>
                <a:ea typeface="Amazon Ember" panose="020B0603020204020204" pitchFamily="34" charset="0"/>
                <a:cs typeface="Amazon Ember" panose="020B0603020204020204" pitchFamily="34" charset="0"/>
              </a:rPr>
              <a:t> refere-se ao motivo pelo qual a maioria dos usuários executa servidores, que é hospedar aplicativos em execução ou processar dados — ações que exigem recursos computacionais, incluindo potência de processamento (CPU) e memória (RAM). </a:t>
            </a:r>
          </a:p>
          <a:p>
            <a:pPr marL="185766" indent="-185766" defTabSz="990752">
              <a:buFont typeface="Arial" panose="020B0604020202020204" pitchFamily="34" charset="0"/>
              <a:buChar char="•"/>
              <a:defRPr/>
            </a:pPr>
            <a:r>
              <a:rPr lang="pt-BR" b="1" dirty="0" err="1">
                <a:latin typeface="Amazon Ember" panose="020B0603020204020204" pitchFamily="34" charset="0"/>
                <a:ea typeface="Amazon Ember" panose="020B0603020204020204" pitchFamily="34" charset="0"/>
                <a:cs typeface="Amazon Ember" panose="020B0603020204020204" pitchFamily="34" charset="0"/>
              </a:rPr>
              <a:t>Cloud</a:t>
            </a:r>
            <a:r>
              <a:rPr lang="pt-BR" dirty="0">
                <a:latin typeface="Amazon Ember" panose="020B0603020204020204" pitchFamily="34" charset="0"/>
                <a:ea typeface="Amazon Ember" panose="020B0603020204020204" pitchFamily="34" charset="0"/>
                <a:cs typeface="Amazon Ember" panose="020B0603020204020204" pitchFamily="34" charset="0"/>
              </a:rPr>
              <a:t> refere-se ao fato de que as instâncias do EC2 que você executa estão hospedadas na nuvem. </a:t>
            </a:r>
          </a:p>
          <a:p>
            <a:pPr marL="185766" indent="-185766" defTabSz="990752">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fornece máquinas virtuais na nuvem e controle administrativo total sobre o sistema operacional Windows ou Linux executado na instância. A maioria dos sistemas operacionais de servidores tem suporte: Windows 2008, 2012, 2016 e 2019, </a:t>
            </a:r>
            <a:r>
              <a:rPr lang="pt-BR" dirty="0" err="1">
                <a:latin typeface="Amazon Ember" panose="020B0603020204020204" pitchFamily="34" charset="0"/>
                <a:ea typeface="Amazon Ember" panose="020B0603020204020204" pitchFamily="34" charset="0"/>
                <a:cs typeface="Amazon Ember" panose="020B0603020204020204" pitchFamily="34" charset="0"/>
              </a:rPr>
              <a:t>Red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Hat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SuSE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Ubuntu</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Linux.</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Um sistema operacional executado em uma máquina virtual geralmente é chamado de </a:t>
            </a:r>
            <a:r>
              <a:rPr lang="pt-BR" i="1" dirty="0">
                <a:latin typeface="Amazon Ember" panose="020B0603020204020204" pitchFamily="34" charset="0"/>
                <a:ea typeface="Amazon Ember" panose="020B0603020204020204" pitchFamily="34" charset="0"/>
                <a:cs typeface="Amazon Ember" panose="020B0603020204020204" pitchFamily="34" charset="0"/>
              </a:rPr>
              <a:t>sistema operacional convidado </a:t>
            </a:r>
            <a:r>
              <a:rPr lang="pt-BR" dirty="0">
                <a:latin typeface="Amazon Ember" panose="020B0603020204020204" pitchFamily="34" charset="0"/>
                <a:ea typeface="Amazon Ember" panose="020B0603020204020204" pitchFamily="34" charset="0"/>
                <a:cs typeface="Amazon Ember" panose="020B0603020204020204" pitchFamily="34" charset="0"/>
              </a:rPr>
              <a:t>para diferenciá-lo do sistema operacional </a:t>
            </a:r>
            <a:r>
              <a:rPr lang="pt-BR" i="1" dirty="0">
                <a:latin typeface="Amazon Ember" panose="020B0603020204020204" pitchFamily="34" charset="0"/>
                <a:ea typeface="Amazon Ember" panose="020B0603020204020204" pitchFamily="34" charset="0"/>
                <a:cs typeface="Amazon Ember" panose="020B0603020204020204" pitchFamily="34" charset="0"/>
              </a:rPr>
              <a:t>host</a:t>
            </a:r>
            <a:r>
              <a:rPr lang="pt-BR" dirty="0">
                <a:latin typeface="Amazon Ember" panose="020B0603020204020204" pitchFamily="34" charset="0"/>
                <a:ea typeface="Amazon Ember" panose="020B0603020204020204" pitchFamily="34" charset="0"/>
                <a:cs typeface="Amazon Ember" panose="020B0603020204020204" pitchFamily="34" charset="0"/>
              </a:rPr>
              <a:t>. O sistema operacional host é instalado diretamente em qualquer hardware de servidor que hospede uma ou mais máquinas virtuais.</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Com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você pode executar qualquer número de instâncias de qualquer tamanho em qualquer zona de disponibilidade em qualquer lugar do mundo em questão de minutos. As instâncias são executadas a partir de</a:t>
            </a:r>
            <a:r>
              <a:rPr lang="pt-BR" b="1" dirty="0">
                <a:latin typeface="Amazon Ember" panose="020B0603020204020204" pitchFamily="34" charset="0"/>
                <a:ea typeface="Amazon Ember" panose="020B0603020204020204" pitchFamily="34" charset="0"/>
                <a:cs typeface="Amazon Ember" panose="020B0603020204020204" pitchFamily="34" charset="0"/>
              </a:rPr>
              <a:t> Imagens de máquina da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AMIs</a:t>
            </a:r>
            <a:r>
              <a:rPr lang="pt-BR" b="1" dirty="0">
                <a:latin typeface="Amazon Ember" panose="020B0603020204020204" pitchFamily="34" charset="0"/>
                <a:ea typeface="Amazon Ember" panose="020B0603020204020204" pitchFamily="34" charset="0"/>
                <a:cs typeface="Amazon Ember" panose="020B0603020204020204" pitchFamily="34" charset="0"/>
              </a:rPr>
              <a:t>)</a:t>
            </a:r>
            <a:r>
              <a:rPr lang="pt-BR" dirty="0">
                <a:latin typeface="Amazon Ember" panose="020B0603020204020204" pitchFamily="34" charset="0"/>
                <a:ea typeface="Amazon Ember" panose="020B0603020204020204" pitchFamily="34" charset="0"/>
                <a:cs typeface="Amazon Ember" panose="020B0603020204020204" pitchFamily="34" charset="0"/>
              </a:rPr>
              <a:t>, que são efetivamente </a:t>
            </a:r>
            <a:r>
              <a:rPr lang="pt-BR" i="1" dirty="0">
                <a:latin typeface="Amazon Ember" panose="020B0603020204020204" pitchFamily="34" charset="0"/>
                <a:ea typeface="Amazon Ember" panose="020B0603020204020204" pitchFamily="34" charset="0"/>
                <a:cs typeface="Amazon Ember" panose="020B0603020204020204" pitchFamily="34" charset="0"/>
              </a:rPr>
              <a:t>modelos </a:t>
            </a:r>
            <a:r>
              <a:rPr lang="pt-BR" dirty="0">
                <a:latin typeface="Amazon Ember" panose="020B0603020204020204" pitchFamily="34" charset="0"/>
                <a:ea typeface="Amazon Ember" panose="020B0603020204020204" pitchFamily="34" charset="0"/>
                <a:cs typeface="Amazon Ember" panose="020B0603020204020204" pitchFamily="34" charset="0"/>
              </a:rPr>
              <a:t>de máquina virtual. As </a:t>
            </a:r>
            <a:r>
              <a:rPr lang="pt-BR" dirty="0" err="1">
                <a:latin typeface="Amazon Ember" panose="020B0603020204020204" pitchFamily="34" charset="0"/>
                <a:ea typeface="Amazon Ember" panose="020B0603020204020204" pitchFamily="34" charset="0"/>
                <a:cs typeface="Amazon Ember" panose="020B0603020204020204" pitchFamily="34" charset="0"/>
              </a:rPr>
              <a:t>AMIs</a:t>
            </a:r>
            <a:r>
              <a:rPr lang="pt-BR" dirty="0">
                <a:latin typeface="Amazon Ember" panose="020B0603020204020204" pitchFamily="34" charset="0"/>
                <a:ea typeface="Amazon Ember" panose="020B0603020204020204" pitchFamily="34" charset="0"/>
                <a:cs typeface="Amazon Ember" panose="020B0603020204020204" pitchFamily="34" charset="0"/>
              </a:rPr>
              <a:t> são discutidas com mais detalhes posteriormente neste módulo.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 controlar o tráfego de e para instâncias usando grupos de segurança. Além disso, como os servidores são executados na Nuvem AWS, você pode criar soluções que utilizem vários serviços da AWS.</a:t>
            </a:r>
          </a:p>
        </p:txBody>
      </p:sp>
    </p:spTree>
    <p:extLst>
      <p:ext uri="{BB962C8B-B14F-4D97-AF65-F5344CB8AC3E}">
        <p14:creationId xmlns:p14="http://schemas.microsoft.com/office/powerpoint/2010/main" val="27975946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Ao iniciar pela primeira vez uma instância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provavelmente usará o Assistente de execução de instância do Console de Gerenciamento da AWS. Você terá a oportunidade de testar o </a:t>
            </a:r>
            <a:r>
              <a:rPr lang="pt-BR" dirty="0" err="1">
                <a:latin typeface="Amazon Ember" panose="020B0603020204020204" pitchFamily="34" charset="0"/>
                <a:ea typeface="Amazon Ember" panose="020B0603020204020204" pitchFamily="34" charset="0"/>
                <a:cs typeface="Amazon Ember" panose="020B0603020204020204" pitchFamily="34" charset="0"/>
              </a:rPr>
              <a:t>Launch</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Wizard</a:t>
            </a:r>
            <a:r>
              <a:rPr lang="pt-BR" dirty="0">
                <a:latin typeface="Amazon Ember" panose="020B0603020204020204" pitchFamily="34" charset="0"/>
                <a:ea typeface="Amazon Ember" panose="020B0603020204020204" pitchFamily="34" charset="0"/>
                <a:cs typeface="Amazon Ember" panose="020B0603020204020204" pitchFamily="34" charset="0"/>
              </a:rPr>
              <a:t> no </a:t>
            </a:r>
            <a:r>
              <a:rPr lang="pt-BR" b="1" dirty="0">
                <a:latin typeface="Amazon Ember" panose="020B0603020204020204" pitchFamily="34" charset="0"/>
                <a:ea typeface="Amazon Ember" panose="020B0603020204020204" pitchFamily="34" charset="0"/>
                <a:cs typeface="Amazon Ember" panose="020B0603020204020204" pitchFamily="34" charset="0"/>
              </a:rPr>
              <a:t>laboratório</a:t>
            </a:r>
            <a:r>
              <a:rPr lang="pt-BR" dirty="0">
                <a:latin typeface="Amazon Ember" panose="020B0603020204020204" pitchFamily="34" charset="0"/>
                <a:ea typeface="Amazon Ember" panose="020B0603020204020204" pitchFamily="34" charset="0"/>
                <a:cs typeface="Amazon Ember" panose="020B0603020204020204" pitchFamily="34" charset="0"/>
              </a:rPr>
              <a:t> que está neste módulo.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Launch</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Instance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Wizard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facilita a execução de uma instância. Por exemplo, se você optar por aceitar todas as configurações padrão, pode ignorar a maioria das etapas fornecidas pelo assistente e executar uma instância do EC2 com apenas seis cliques. Um exemplo desse processo é mostrado na </a:t>
            </a:r>
            <a:r>
              <a:rPr lang="pt-BR" b="1" dirty="0">
                <a:latin typeface="Amazon Ember" panose="020B0603020204020204" pitchFamily="34" charset="0"/>
                <a:ea typeface="Amazon Ember" panose="020B0603020204020204" pitchFamily="34" charset="0"/>
                <a:cs typeface="Amazon Ember" panose="020B0603020204020204" pitchFamily="34" charset="0"/>
              </a:rPr>
              <a:t>demonstração</a:t>
            </a:r>
            <a:r>
              <a:rPr lang="pt-BR" dirty="0">
                <a:latin typeface="Amazon Ember" panose="020B0603020204020204" pitchFamily="34" charset="0"/>
                <a:ea typeface="Amazon Ember" panose="020B0603020204020204" pitchFamily="34" charset="0"/>
                <a:cs typeface="Amazon Ember" panose="020B0603020204020204" pitchFamily="34" charset="0"/>
              </a:rPr>
              <a:t> no final desta seção.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No entanto, para a maioria das implantações, você desejará modificar as configurações padrão para que os servidores que você iniciar sejam implantados para atender às suas necessidades específicas.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próxima série de slides apresenta as escolhas essenciais que você deve fazer ao executar uma instância. Os slides abrangem conceitos essenciais que são bons para saber quando você faz essas escolhas. Esses conceitos são descritos para ajudá-lo a entender as opções que estão disponíveis e os efeitos das decisões que você tomará.</a:t>
            </a:r>
          </a:p>
        </p:txBody>
      </p:sp>
    </p:spTree>
    <p:extLst>
      <p:ext uri="{BB962C8B-B14F-4D97-AF65-F5344CB8AC3E}">
        <p14:creationId xmlns:p14="http://schemas.microsoft.com/office/powerpoint/2010/main" val="62100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0144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b="1" dirty="0">
                <a:latin typeface="Amazon Ember" panose="020B0603020204020204" pitchFamily="34" charset="0"/>
                <a:ea typeface="Amazon Ember" panose="020B0603020204020204" pitchFamily="34" charset="0"/>
                <a:cs typeface="Amazon Ember" panose="020B0603020204020204" pitchFamily="34" charset="0"/>
              </a:rPr>
              <a:t>Imagem de máquina da Amazon (AMI)</a:t>
            </a:r>
            <a:r>
              <a:rPr lang="pt-BR" dirty="0">
                <a:latin typeface="Amazon Ember" panose="020B0603020204020204" pitchFamily="34" charset="0"/>
                <a:ea typeface="Amazon Ember" panose="020B0603020204020204" pitchFamily="34" charset="0"/>
                <a:cs typeface="Amazon Ember" panose="020B0603020204020204" pitchFamily="34" charset="0"/>
              </a:rPr>
              <a:t> fornece informações necessárias para executar uma </a:t>
            </a:r>
            <a:r>
              <a:rPr lang="pt-BR" b="1" dirty="0">
                <a:latin typeface="Amazon Ember" panose="020B0603020204020204" pitchFamily="34" charset="0"/>
                <a:ea typeface="Amazon Ember" panose="020B0603020204020204" pitchFamily="34" charset="0"/>
                <a:cs typeface="Amazon Ember" panose="020B0603020204020204" pitchFamily="34" charset="0"/>
              </a:rPr>
              <a:t>instância</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do EC2</a:t>
            </a:r>
            <a:r>
              <a:rPr lang="pt-BR" dirty="0">
                <a:latin typeface="Amazon Ember" panose="020B0603020204020204" pitchFamily="34" charset="0"/>
                <a:ea typeface="Amazon Ember" panose="020B0603020204020204" pitchFamily="34" charset="0"/>
                <a:cs typeface="Amazon Ember" panose="020B0603020204020204" pitchFamily="34" charset="0"/>
              </a:rPr>
              <a:t>. Você deve especificar uma AMI de origem ao executar uma instância. Você pode usar AMIs diferentes para executar diferentes tipos de instâncias. Por exemplo, você pode escolher uma AMI para executar uma instância que se tornará um servidor Web e outra AMI para implantar uma instância que hospedará um servidor de aplicativos. Você também pode executar várias instâncias a partir de uma única AMI.</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AMI inclui os seguintes componentes:</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modelo para o volume raiz </a:t>
            </a:r>
            <a:r>
              <a:rPr lang="pt-BR" dirty="0">
                <a:latin typeface="Amazon Ember" panose="020B0603020204020204" pitchFamily="34" charset="0"/>
                <a:ea typeface="Amazon Ember" panose="020B0603020204020204" pitchFamily="34" charset="0"/>
                <a:cs typeface="Amazon Ember" panose="020B0603020204020204" pitchFamily="34" charset="0"/>
              </a:rPr>
              <a:t>da instância. Um volume raiz normalmente contém um sistema operacional (SO)n e tudo o que foi instalado nele (aplicativos, bibliotecas etc.). O Amazon EC2 copia o modelo para o volume raiz de uma nova instância do EC2 e, em seguida, o inicia.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Execução de permissões</a:t>
            </a:r>
            <a:r>
              <a:rPr lang="pt-BR" dirty="0">
                <a:latin typeface="Amazon Ember" panose="020B0603020204020204" pitchFamily="34" charset="0"/>
                <a:ea typeface="Amazon Ember" panose="020B0603020204020204" pitchFamily="34" charset="0"/>
                <a:cs typeface="Amazon Ember" panose="020B0603020204020204" pitchFamily="34" charset="0"/>
              </a:rPr>
              <a:t> que controlam quais contas da AWS podem usar a AMI.</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mapeamento de dispositivos de blocos</a:t>
            </a:r>
            <a:r>
              <a:rPr lang="pt-BR" dirty="0">
                <a:latin typeface="Amazon Ember" panose="020B0603020204020204" pitchFamily="34" charset="0"/>
                <a:ea typeface="Amazon Ember" panose="020B0603020204020204" pitchFamily="34" charset="0"/>
                <a:cs typeface="Amazon Ember" panose="020B0603020204020204" pitchFamily="34" charset="0"/>
              </a:rPr>
              <a:t> que especifica quais volumes deverão ser anexados à instância (se houver) quando ela for executada.</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Você pode escolher muitas AMIs:</a:t>
            </a:r>
            <a:endParaRPr lang="en-US" b="1"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Quick Start – </a:t>
            </a:r>
            <a:r>
              <a:rPr lang="pt-BR" dirty="0">
                <a:latin typeface="Amazon Ember" panose="020B0603020204020204" pitchFamily="34" charset="0"/>
                <a:ea typeface="Amazon Ember" panose="020B0603020204020204" pitchFamily="34" charset="0"/>
                <a:cs typeface="Amazon Ember" panose="020B0603020204020204" pitchFamily="34" charset="0"/>
              </a:rPr>
              <a:t>A AWS oferece uma série de AMIs pré-criadas para executar suas instâncias. Essas AMIs incluem muitas opções do Linux e do Windows.</a:t>
            </a:r>
          </a:p>
          <a:p>
            <a:pPr marL="185766" indent="-185766" defTabSz="990752">
              <a:buFont typeface="Arial" panose="020B0604020202020204" pitchFamily="34" charset="0"/>
              <a:buChar char="•"/>
              <a:defRPr/>
            </a:pPr>
            <a:r>
              <a:rPr lang="pt-BR" b="1" dirty="0">
                <a:latin typeface="Amazon Ember" panose="020B0603020204020204" pitchFamily="34" charset="0"/>
                <a:ea typeface="Amazon Ember" panose="020B0603020204020204" pitchFamily="34" charset="0"/>
                <a:cs typeface="Amazon Ember" panose="020B0603020204020204" pitchFamily="34" charset="0"/>
              </a:rPr>
              <a:t>Minhas AMIs – </a:t>
            </a:r>
            <a:r>
              <a:rPr lang="pt-BR" dirty="0">
                <a:latin typeface="Amazon Ember" panose="020B0603020204020204" pitchFamily="34" charset="0"/>
                <a:ea typeface="Amazon Ember" panose="020B0603020204020204" pitchFamily="34" charset="0"/>
                <a:cs typeface="Amazon Ember" panose="020B0603020204020204" pitchFamily="34" charset="0"/>
              </a:rPr>
              <a:t>Essas AMIs são AMIs que você criou.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AWS Marketplace – </a:t>
            </a:r>
            <a:r>
              <a:rPr lang="pt-BR" dirty="0">
                <a:latin typeface="Amazon Ember" panose="020B0603020204020204" pitchFamily="34" charset="0"/>
                <a:ea typeface="Amazon Ember" panose="020B0603020204020204" pitchFamily="34" charset="0"/>
                <a:cs typeface="Amazon Ember" panose="020B0603020204020204" pitchFamily="34" charset="0"/>
              </a:rPr>
              <a:t>O AWS Marketplace oferece um catálogo digital que lista milhares de soluções de software. Essas AMIs podem oferecer casos de uso específicos para ajudá-lo a começar rapidamente.</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AMIs de comunidade – </a:t>
            </a:r>
            <a:r>
              <a:rPr lang="pt-BR" dirty="0">
                <a:latin typeface="Amazon Ember" panose="020B0603020204020204" pitchFamily="34" charset="0"/>
                <a:ea typeface="Amazon Ember" panose="020B0603020204020204" pitchFamily="34" charset="0"/>
                <a:cs typeface="Amazon Ember" panose="020B0603020204020204" pitchFamily="34" charset="0"/>
              </a:rPr>
              <a:t>Essas AMIs são criadas por pessoas em todo o mundo. Essas AMIs não são verificadas pela AWS; portanto, use-as por sua conta e risco. As AMIs da comunidade podem oferecer muitas soluções diferentes para vários problemas, mas use-as com cuidado. Evite usá-las em qualquer ambiente de produção ou corporativo.</a:t>
            </a:r>
          </a:p>
        </p:txBody>
      </p:sp>
    </p:spTree>
    <p:extLst>
      <p:ext uri="{BB962C8B-B14F-4D97-AF65-F5344CB8AC3E}">
        <p14:creationId xmlns:p14="http://schemas.microsoft.com/office/powerpoint/2010/main" val="28402280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r>
              <a:rPr lang="pt-BR" dirty="0">
                <a:latin typeface="Amazon Ember" panose="020B0603020204020204" pitchFamily="34" charset="0"/>
                <a:ea typeface="Amazon Ember" panose="020B0603020204020204" pitchFamily="34" charset="0"/>
                <a:cs typeface="Amazon Ember" panose="020B0603020204020204" pitchFamily="34" charset="0"/>
              </a:rPr>
              <a:t>Uma AMI é criada a partir de uma instância do EC2. Você pode </a:t>
            </a:r>
            <a:r>
              <a:rPr lang="pt-BR" b="1" dirty="0">
                <a:latin typeface="Amazon Ember" panose="020B0603020204020204" pitchFamily="34" charset="0"/>
                <a:ea typeface="Amazon Ember" panose="020B0603020204020204" pitchFamily="34" charset="0"/>
                <a:cs typeface="Amazon Ember" panose="020B0603020204020204" pitchFamily="34" charset="0"/>
              </a:rPr>
              <a:t>importar</a:t>
            </a:r>
            <a:r>
              <a:rPr lang="pt-BR" dirty="0">
                <a:latin typeface="Amazon Ember" panose="020B0603020204020204" pitchFamily="34" charset="0"/>
                <a:ea typeface="Amazon Ember" panose="020B0603020204020204" pitchFamily="34" charset="0"/>
                <a:cs typeface="Amazon Ember" panose="020B0603020204020204" pitchFamily="34" charset="0"/>
              </a:rPr>
              <a:t> uma máquina virtual para que ela se torne uma instância do EC2 e, em seguida, salvar a instância do EC2 como uma AMI. Em seguida, você pode executar uma instância do EC2 a partir dessa AMI. Como alternativa, você pode começar com uma </a:t>
            </a:r>
            <a:r>
              <a:rPr lang="pt-BR" b="1" dirty="0">
                <a:latin typeface="Amazon Ember" panose="020B0603020204020204" pitchFamily="34" charset="0"/>
                <a:ea typeface="Amazon Ember" panose="020B0603020204020204" pitchFamily="34" charset="0"/>
                <a:cs typeface="Amazon Ember" panose="020B0603020204020204" pitchFamily="34" charset="0"/>
              </a:rPr>
              <a:t>AMI existente</a:t>
            </a:r>
            <a:r>
              <a:rPr lang="pt-BR" dirty="0">
                <a:latin typeface="Amazon Ember" panose="020B0603020204020204" pitchFamily="34" charset="0"/>
                <a:ea typeface="Amazon Ember" panose="020B0603020204020204" pitchFamily="34" charset="0"/>
                <a:cs typeface="Amazon Ember" panose="020B0603020204020204" pitchFamily="34" charset="0"/>
              </a:rPr>
              <a:t> — como o das </a:t>
            </a:r>
            <a:r>
              <a:rPr lang="pt-BR" dirty="0" err="1">
                <a:latin typeface="Amazon Ember" panose="020B0603020204020204" pitchFamily="34" charset="0"/>
                <a:ea typeface="Amazon Ember" panose="020B0603020204020204" pitchFamily="34" charset="0"/>
                <a:cs typeface="Amazon Ember" panose="020B0603020204020204" pitchFamily="34" charset="0"/>
              </a:rPr>
              <a:t>AMIs</a:t>
            </a:r>
            <a:r>
              <a:rPr lang="pt-BR" dirty="0">
                <a:latin typeface="Amazon Ember" panose="020B0603020204020204" pitchFamily="34" charset="0"/>
                <a:ea typeface="Amazon Ember" panose="020B0603020204020204" pitchFamily="34" charset="0"/>
                <a:cs typeface="Amazon Ember" panose="020B0603020204020204" pitchFamily="34" charset="0"/>
              </a:rPr>
              <a:t> do </a:t>
            </a:r>
            <a:r>
              <a:rPr lang="pt-BR" dirty="0" err="1">
                <a:latin typeface="Amazon Ember" panose="020B0603020204020204" pitchFamily="34" charset="0"/>
                <a:ea typeface="Amazon Ember" panose="020B0603020204020204" pitchFamily="34" charset="0"/>
                <a:cs typeface="Amazon Ember" panose="020B0603020204020204" pitchFamily="34" charset="0"/>
              </a:rPr>
              <a:t>Quick</a:t>
            </a:r>
            <a:r>
              <a:rPr lang="pt-BR" dirty="0">
                <a:latin typeface="Amazon Ember" panose="020B0603020204020204" pitchFamily="34" charset="0"/>
                <a:ea typeface="Amazon Ember" panose="020B0603020204020204" pitchFamily="34" charset="0"/>
                <a:cs typeface="Amazon Ember" panose="020B0603020204020204" pitchFamily="34" charset="0"/>
              </a:rPr>
              <a:t> Start fornecidas pela AWS, e criar uma instância do EC2 a partir dela. </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Independentemente de quais opções você escolheu (etapa 1), terá o que o diagrama chama de </a:t>
            </a:r>
            <a:r>
              <a:rPr lang="pt-BR" i="1" dirty="0">
                <a:latin typeface="Amazon Ember" panose="020B0603020204020204" pitchFamily="34" charset="0"/>
                <a:ea typeface="Amazon Ember" panose="020B0603020204020204" pitchFamily="34" charset="0"/>
                <a:cs typeface="Amazon Ember" panose="020B0603020204020204" pitchFamily="34" charset="0"/>
              </a:rPr>
              <a:t>instância não modificada</a:t>
            </a:r>
            <a:r>
              <a:rPr lang="pt-BR" dirty="0">
                <a:latin typeface="Amazon Ember" panose="020B0603020204020204" pitchFamily="34" charset="0"/>
                <a:ea typeface="Amazon Ember" panose="020B0603020204020204" pitchFamily="34" charset="0"/>
                <a:cs typeface="Amazon Ember" panose="020B0603020204020204" pitchFamily="34" charset="0"/>
              </a:rPr>
              <a:t>. A partir dessa instância, </a:t>
            </a:r>
            <a:r>
              <a:rPr lang="pt-BR" dirty="0" err="1">
                <a:latin typeface="Amazon Ember" panose="020B0603020204020204" pitchFamily="34" charset="0"/>
                <a:ea typeface="Amazon Ember" panose="020B0603020204020204" pitchFamily="34" charset="0"/>
                <a:cs typeface="Amazon Ember" panose="020B0603020204020204" pitchFamily="34" charset="0"/>
              </a:rPr>
              <a:t>vocêpode</a:t>
            </a:r>
            <a:r>
              <a:rPr lang="pt-BR" dirty="0">
                <a:latin typeface="Amazon Ember" panose="020B0603020204020204" pitchFamily="34" charset="0"/>
                <a:ea typeface="Amazon Ember" panose="020B0603020204020204" pitchFamily="34" charset="0"/>
                <a:cs typeface="Amazon Ember" panose="020B0603020204020204" pitchFamily="34" charset="0"/>
              </a:rPr>
              <a:t> criar uma </a:t>
            </a:r>
            <a:r>
              <a:rPr lang="pt-BR" i="1" dirty="0">
                <a:latin typeface="Amazon Ember" panose="020B0603020204020204" pitchFamily="34" charset="0"/>
                <a:ea typeface="Amazon Ember" panose="020B0603020204020204" pitchFamily="34" charset="0"/>
                <a:cs typeface="Amazon Ember" panose="020B0603020204020204" pitchFamily="34" charset="0"/>
              </a:rPr>
              <a:t>instância de ouro, </a:t>
            </a:r>
            <a:r>
              <a:rPr lang="pt-BR" dirty="0">
                <a:latin typeface="Amazon Ember" panose="020B0603020204020204" pitchFamily="34" charset="0"/>
                <a:ea typeface="Amazon Ember" panose="020B0603020204020204" pitchFamily="34" charset="0"/>
                <a:cs typeface="Amazon Ember" panose="020B0603020204020204" pitchFamily="34" charset="0"/>
              </a:rPr>
              <a:t>ou seja, uma máquina virtual que você definiu com as configurações específicas do sistema operacional e do aplicativo que deseja (etapa 2) e, em seguida, capturar essa instância como uma nova AMI (etapa 3). Quando você cria uma AMI,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interrompe a instância, cria um snapshot de seu volume raiz e, por fim, registra o snapshot como uma AMI.</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Depois que uma AMI é registrada, a AMI pode ser usada para executar novas instâncias na mesma região da AWS. A nova AMI agora pode ser considerada como uma nova AMI inicial. Você também pode copiar a AMI para outras regiões (etapa 4), para que as instâncias do EC2 também possam ser executadas nesses locais.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397169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Após escolher a AMI para executar a instância, você deve escolher em um tipo de instância.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oferece uma seleção de </a:t>
            </a:r>
            <a:r>
              <a:rPr lang="pt-BR" b="1" dirty="0">
                <a:latin typeface="Amazon Ember" panose="020B0603020204020204" pitchFamily="34" charset="0"/>
                <a:ea typeface="Amazon Ember" panose="020B0603020204020204" pitchFamily="34" charset="0"/>
                <a:cs typeface="Amazon Ember" panose="020B0603020204020204" pitchFamily="34" charset="0"/>
              </a:rPr>
              <a:t>tipos de </a:t>
            </a:r>
            <a:r>
              <a:rPr lang="pt-BR" b="1" dirty="0" err="1">
                <a:latin typeface="Amazon Ember" panose="020B0603020204020204" pitchFamily="34" charset="0"/>
                <a:ea typeface="Amazon Ember" panose="020B0603020204020204" pitchFamily="34" charset="0"/>
                <a:cs typeface="Amazon Ember" panose="020B0603020204020204" pitchFamily="34" charset="0"/>
              </a:rPr>
              <a:t>instância</a:t>
            </a:r>
            <a:r>
              <a:rPr lang="pt-BR" dirty="0" err="1">
                <a:latin typeface="Amazon Ember" panose="020B0603020204020204" pitchFamily="34" charset="0"/>
                <a:ea typeface="Amazon Ember" panose="020B0603020204020204" pitchFamily="34" charset="0"/>
                <a:cs typeface="Amazon Ember" panose="020B0603020204020204" pitchFamily="34" charset="0"/>
              </a:rPr>
              <a:t>que</a:t>
            </a:r>
            <a:r>
              <a:rPr lang="pt-BR" dirty="0">
                <a:latin typeface="Amazon Ember" panose="020B0603020204020204" pitchFamily="34" charset="0"/>
                <a:ea typeface="Amazon Ember" panose="020B0603020204020204" pitchFamily="34" charset="0"/>
                <a:cs typeface="Amazon Ember" panose="020B0603020204020204" pitchFamily="34" charset="0"/>
              </a:rPr>
              <a:t> podem ser otimizados para adequar-se a diferentes casos de uso. Os tipos de instância têm combinações variadas de CPU, memória, armazenamento e capacidade de rede. Os diferentes tipos de instância oferecem a flexibilidade de escolher a combinação apropriada de recursos para seus aplicativos. Cada tipo de instância inclui um ou mais tamanhos de instância, permitindo que você escale os recursos de acordo com os requisitos da carga de trabalho de destino.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b="1" dirty="0">
                <a:latin typeface="Amazon Ember" panose="020B0603020204020204" pitchFamily="34" charset="0"/>
                <a:ea typeface="Amazon Ember" panose="020B0603020204020204" pitchFamily="34" charset="0"/>
                <a:cs typeface="Amazon Ember" panose="020B0603020204020204" pitchFamily="34" charset="0"/>
              </a:rPr>
              <a:t>categorias de tipo de instância </a:t>
            </a:r>
            <a:r>
              <a:rPr lang="pt-BR" dirty="0">
                <a:latin typeface="Amazon Ember" panose="020B0603020204020204" pitchFamily="34" charset="0"/>
                <a:ea typeface="Amazon Ember" panose="020B0603020204020204" pitchFamily="34" charset="0"/>
                <a:cs typeface="Amazon Ember" panose="020B0603020204020204" pitchFamily="34" charset="0"/>
              </a:rPr>
              <a:t>incluem instâncias de uso geral, otimizadas para computação, otimizadas para memória, otimizadas para armazenamento e computação acelerada. Cada categoria de tipo de instância oferece vários tipos de instância para escolher. </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1030374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Quando você observar um tipo de instância do EC2, verá que seu nome tem várias partes. Por exemplo, considere o tipo T.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T é o </a:t>
            </a:r>
            <a:r>
              <a:rPr lang="pt-BR" b="1" dirty="0">
                <a:latin typeface="Amazon Ember" panose="020B0603020204020204" pitchFamily="34" charset="0"/>
                <a:ea typeface="Amazon Ember" panose="020B0603020204020204" pitchFamily="34" charset="0"/>
                <a:cs typeface="Amazon Ember" panose="020B0603020204020204" pitchFamily="34" charset="0"/>
              </a:rPr>
              <a:t>nome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da família</a:t>
            </a:r>
            <a:r>
              <a:rPr lang="pt-BR" dirty="0">
                <a:latin typeface="Amazon Ember" panose="020B0603020204020204" pitchFamily="34" charset="0"/>
                <a:ea typeface="Amazon Ember" panose="020B0603020204020204" pitchFamily="34" charset="0"/>
                <a:cs typeface="Amazon Ember" panose="020B0603020204020204" pitchFamily="34" charset="0"/>
              </a:rPr>
              <a:t>, que é seguido de um número. Aqui, esse número é 3.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número é o</a:t>
            </a:r>
            <a:r>
              <a:rPr lang="pt-BR" b="1" dirty="0">
                <a:latin typeface="Amazon Ember" panose="020B0603020204020204" pitchFamily="34" charset="0"/>
                <a:ea typeface="Amazon Ember" panose="020B0603020204020204" pitchFamily="34" charset="0"/>
                <a:cs typeface="Amazon Ember" panose="020B0603020204020204" pitchFamily="34" charset="0"/>
              </a:rPr>
              <a:t>número de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geração</a:t>
            </a:r>
            <a:r>
              <a:rPr lang="pt-BR" dirty="0">
                <a:latin typeface="Amazon Ember" panose="020B0603020204020204" pitchFamily="34" charset="0"/>
                <a:ea typeface="Amazon Ember" panose="020B0603020204020204" pitchFamily="34" charset="0"/>
                <a:cs typeface="Amazon Ember" panose="020B0603020204020204" pitchFamily="34" charset="0"/>
              </a:rPr>
              <a:t> desse tipo. Portanto, uma instância t3 é a terceira geração da família T. Em geral, os tipos de instância que são de uma geração mais alta são mais poderosos e fornecem um valor melhor para o preço.</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A próxima parte do nome é a parte de</a:t>
            </a:r>
            <a:r>
              <a:rPr lang="pt-BR" b="1" dirty="0">
                <a:latin typeface="Amazon Ember" panose="020B0603020204020204" pitchFamily="34" charset="0"/>
                <a:ea typeface="Amazon Ember" panose="020B0603020204020204" pitchFamily="34" charset="0"/>
                <a:cs typeface="Amazon Ember" panose="020B0603020204020204" pitchFamily="34" charset="0"/>
              </a:rPr>
              <a:t>tamanho</a:t>
            </a:r>
            <a:r>
              <a:rPr lang="pt-BR" dirty="0">
                <a:latin typeface="Amazon Ember" panose="020B0603020204020204" pitchFamily="34" charset="0"/>
                <a:ea typeface="Amazon Ember" panose="020B0603020204020204" pitchFamily="34" charset="0"/>
                <a:cs typeface="Amazon Ember" panose="020B0603020204020204" pitchFamily="34" charset="0"/>
              </a:rPr>
              <a:t> da instância. Quando você compara tamanhos, é importante observar a parte do coeficiente da categoria de tamanho.</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Por exemplo, um </a:t>
            </a:r>
            <a:r>
              <a:rPr lang="pt-BR" b="1" dirty="0">
                <a:latin typeface="Amazon Ember" panose="020B0603020204020204" pitchFamily="34" charset="0"/>
                <a:ea typeface="Amazon Ember" panose="020B0603020204020204" pitchFamily="34" charset="0"/>
                <a:cs typeface="Amazon Ember" panose="020B0603020204020204" pitchFamily="34" charset="0"/>
              </a:rPr>
              <a:t>t3.2xlarge</a:t>
            </a:r>
            <a:r>
              <a:rPr lang="pt-BR" dirty="0">
                <a:latin typeface="Amazon Ember" panose="020B0603020204020204" pitchFamily="34" charset="0"/>
                <a:ea typeface="Amazon Ember" panose="020B0603020204020204" pitchFamily="34" charset="0"/>
                <a:cs typeface="Amazon Ember" panose="020B0603020204020204" pitchFamily="34" charset="0"/>
              </a:rPr>
              <a:t> tem duas vezes a vCPU e a memória de um </a:t>
            </a:r>
            <a:r>
              <a:rPr lang="pt-BR" b="1" dirty="0">
                <a:latin typeface="Amazon Ember" panose="020B0603020204020204" pitchFamily="34" charset="0"/>
                <a:ea typeface="Amazon Ember" panose="020B0603020204020204" pitchFamily="34" charset="0"/>
                <a:cs typeface="Amazon Ember" panose="020B0603020204020204" pitchFamily="34" charset="0"/>
              </a:rPr>
              <a:t>t3.xlarge</a:t>
            </a:r>
            <a:r>
              <a:rPr lang="pt-BR" dirty="0">
                <a:latin typeface="Amazon Ember" panose="020B0603020204020204" pitchFamily="34" charset="0"/>
                <a:ea typeface="Amazon Ember" panose="020B0603020204020204" pitchFamily="34" charset="0"/>
                <a:cs typeface="Amazon Ember" panose="020B0603020204020204" pitchFamily="34" charset="0"/>
              </a:rPr>
              <a:t>. O t3.xlarge tem, por sua vez, duas vezes a vCPU e a memória de uma t3.large.</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Também é importante observar que a </a:t>
            </a:r>
            <a:r>
              <a:rPr lang="pt-BR" b="1" dirty="0">
                <a:latin typeface="Amazon Ember" panose="020B0603020204020204" pitchFamily="34" charset="0"/>
                <a:ea typeface="Amazon Ember" panose="020B0603020204020204" pitchFamily="34" charset="0"/>
                <a:cs typeface="Amazon Ember" panose="020B0603020204020204" pitchFamily="34" charset="0"/>
              </a:rPr>
              <a:t>largura de banda da rede </a:t>
            </a:r>
            <a:r>
              <a:rPr lang="pt-BR" dirty="0">
                <a:latin typeface="Amazon Ember" panose="020B0603020204020204" pitchFamily="34" charset="0"/>
                <a:ea typeface="Amazon Ember" panose="020B0603020204020204" pitchFamily="34" charset="0"/>
                <a:cs typeface="Amazon Ember" panose="020B0603020204020204" pitchFamily="34" charset="0"/>
              </a:rPr>
              <a:t>também está vinculada ao tamanho da instância do Amazon EC2. Se você executar trabalhos com uso intensivo de rede, pode ser necessário aumentar as especificações da instância para atender às suas necessidades.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027746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792966"/>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Os </a:t>
            </a:r>
            <a:r>
              <a:rPr lang="pt-BR" b="1" dirty="0">
                <a:latin typeface="Amazon Ember" panose="020B0603020204020204" pitchFamily="34" charset="0"/>
                <a:ea typeface="Amazon Ember" panose="020B0603020204020204" pitchFamily="34" charset="0"/>
                <a:cs typeface="Amazon Ember" panose="020B0603020204020204" pitchFamily="34" charset="0"/>
              </a:rPr>
              <a:t>tipos de instância </a:t>
            </a:r>
            <a:r>
              <a:rPr lang="pt-BR" dirty="0">
                <a:latin typeface="Amazon Ember" panose="020B0603020204020204" pitchFamily="34" charset="0"/>
                <a:ea typeface="Amazon Ember" panose="020B0603020204020204" pitchFamily="34" charset="0"/>
                <a:cs typeface="Amazon Ember" panose="020B0603020204020204" pitchFamily="34" charset="0"/>
              </a:rPr>
              <a:t>variam de várias maneiras, incluindo: tipo de CPU, contagem de CPU ou core, tipo de armazenamento, quantidade de armazenamento, quantidade de memória e performance de rede. O gráfico fornece uma visão de alto nível das diferentes categorias de instância e quais famílias de tipos de instância e números de geração se encaixam em cada tipo de categoria. Considere alguns dos tipos de instância em mais detalhes: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As instâncias </a:t>
            </a:r>
            <a:r>
              <a:rPr lang="pt-BR" b="1" dirty="0">
                <a:latin typeface="Amazon Ember" panose="020B0603020204020204" pitchFamily="34" charset="0"/>
                <a:ea typeface="Amazon Ember" panose="020B0603020204020204" pitchFamily="34" charset="0"/>
                <a:cs typeface="Amazon Ember" panose="020B0603020204020204" pitchFamily="34" charset="0"/>
              </a:rPr>
              <a:t>T3</a:t>
            </a:r>
            <a:r>
              <a:rPr lang="pt-BR" dirty="0">
                <a:latin typeface="Amazon Ember" panose="020B0603020204020204" pitchFamily="34" charset="0"/>
                <a:ea typeface="Amazon Ember" panose="020B0603020204020204" pitchFamily="34" charset="0"/>
                <a:cs typeface="Amazon Ember" panose="020B0603020204020204" pitchFamily="34" charset="0"/>
              </a:rPr>
              <a:t> de </a:t>
            </a:r>
            <a:r>
              <a:rPr lang="pt-BR" b="1" dirty="0">
                <a:latin typeface="Amazon Ember" panose="020B0603020204020204" pitchFamily="34" charset="0"/>
                <a:ea typeface="Amazon Ember" panose="020B0603020204020204" pitchFamily="34" charset="0"/>
                <a:cs typeface="Amazon Ember" panose="020B0603020204020204" pitchFamily="34" charset="0"/>
              </a:rPr>
              <a:t>uso geral</a:t>
            </a:r>
            <a:r>
              <a:rPr lang="pt-BR" dirty="0">
                <a:latin typeface="Amazon Ember" panose="020B0603020204020204" pitchFamily="34" charset="0"/>
                <a:ea typeface="Amazon Ember" panose="020B0603020204020204" pitchFamily="34" charset="0"/>
                <a:cs typeface="Amazon Ember" panose="020B0603020204020204" pitchFamily="34" charset="0"/>
              </a:rPr>
              <a:t> oferecem performance de CPU em nível básico com capacidade de intermitência acima da linha de base. Os casos de uso para esse tipo de instância incluem sites e aplicativos web, ambientes de desenvolvimento, servidores de compilação, repositórios de código, </a:t>
            </a:r>
            <a:r>
              <a:rPr lang="pt-BR" dirty="0" err="1">
                <a:latin typeface="Amazon Ember" panose="020B0603020204020204" pitchFamily="34" charset="0"/>
                <a:ea typeface="Amazon Ember" panose="020B0603020204020204" pitchFamily="34" charset="0"/>
                <a:cs typeface="Amazon Ember" panose="020B0603020204020204" pitchFamily="34" charset="0"/>
              </a:rPr>
              <a:t>microsserviços</a:t>
            </a:r>
            <a:r>
              <a:rPr lang="pt-BR" dirty="0">
                <a:latin typeface="Amazon Ember" panose="020B0603020204020204" pitchFamily="34" charset="0"/>
                <a:ea typeface="Amazon Ember" panose="020B0603020204020204" pitchFamily="34" charset="0"/>
                <a:cs typeface="Amazon Ember" panose="020B0603020204020204" pitchFamily="34" charset="0"/>
              </a:rPr>
              <a:t>, ambientes de teste e preparação e aplicativos de linha de negócios.</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As instâncias C5 são otimizadas para cargas de </a:t>
            </a:r>
            <a:r>
              <a:rPr lang="pt-BR" dirty="0" err="1">
                <a:latin typeface="Amazon Ember" panose="020B0603020204020204" pitchFamily="34" charset="0"/>
                <a:ea typeface="Amazon Ember" panose="020B0603020204020204" pitchFamily="34" charset="0"/>
                <a:cs typeface="Amazon Ember" panose="020B0603020204020204" pitchFamily="34" charset="0"/>
              </a:rPr>
              <a:t>trabalhocom</a:t>
            </a:r>
            <a:r>
              <a:rPr lang="pt-BR" dirty="0">
                <a:latin typeface="Amazon Ember" panose="020B0603020204020204" pitchFamily="34" charset="0"/>
                <a:ea typeface="Amazon Ember" panose="020B0603020204020204" pitchFamily="34" charset="0"/>
                <a:cs typeface="Amazon Ember" panose="020B0603020204020204" pitchFamily="34" charset="0"/>
              </a:rPr>
              <a:t> uso intensivo de computação e oferecem performance alta e econômica a uma baixa taxa de preço por computação. Os casos de uso incluem modelagem científica, processamento em lotes, veiculação de anúncios, jogos multijogador altamente escaláveis e codificação de vídeo.</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As instâncias R5 são otimizadas para aplicativos com uso intensivo de memória. Os casos de uso incluem bancos de dados de alta performance, mineração e análise de dados, bancos de dados na memória, caches distribuídos na memória na escala da Web, aplicativos que executam processamento em tempo real de big data não estruturado, clusters Apache </a:t>
            </a:r>
            <a:r>
              <a:rPr lang="pt-BR" dirty="0" err="1">
                <a:latin typeface="Amazon Ember" panose="020B0603020204020204" pitchFamily="34" charset="0"/>
                <a:ea typeface="Amazon Ember" panose="020B0603020204020204" pitchFamily="34" charset="0"/>
                <a:cs typeface="Amazon Ember" panose="020B0603020204020204" pitchFamily="34" charset="0"/>
              </a:rPr>
              <a:t>Hadoop</a:t>
            </a:r>
            <a:r>
              <a:rPr lang="pt-BR" dirty="0">
                <a:latin typeface="Amazon Ember" panose="020B0603020204020204" pitchFamily="34" charset="0"/>
                <a:ea typeface="Amazon Ember" panose="020B0603020204020204" pitchFamily="34" charset="0"/>
                <a:cs typeface="Amazon Ember" panose="020B0603020204020204" pitchFamily="34" charset="0"/>
              </a:rPr>
              <a:t> ou Apache </a:t>
            </a:r>
            <a:r>
              <a:rPr lang="pt-BR" dirty="0" err="1">
                <a:latin typeface="Amazon Ember" panose="020B0603020204020204" pitchFamily="34" charset="0"/>
                <a:ea typeface="Amazon Ember" panose="020B0603020204020204" pitchFamily="34" charset="0"/>
                <a:cs typeface="Amazon Ember" panose="020B0603020204020204" pitchFamily="34" charset="0"/>
              </a:rPr>
              <a:t>Spark</a:t>
            </a:r>
            <a:r>
              <a:rPr lang="pt-BR" dirty="0">
                <a:latin typeface="Amazon Ember" panose="020B0603020204020204" pitchFamily="34" charset="0"/>
                <a:ea typeface="Amazon Ember" panose="020B0603020204020204" pitchFamily="34" charset="0"/>
                <a:cs typeface="Amazon Ember" panose="020B0603020204020204" pitchFamily="34" charset="0"/>
              </a:rPr>
              <a:t> e outros aplicativos empresariais.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saber mais sobre cada tipo de instância, consulte a </a:t>
            </a:r>
            <a:r>
              <a:rPr lang="pt-BR" dirty="0" err="1">
                <a:latin typeface="Amazon Ember" panose="020B0603020204020204" pitchFamily="34" charset="0"/>
                <a:ea typeface="Amazon Ember" panose="020B0603020204020204" pitchFamily="34" charset="0"/>
                <a:cs typeface="Amazon Ember" panose="020B0603020204020204" pitchFamily="34" charset="0"/>
              </a:rPr>
              <a:t>documentação</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Tipos</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de instância do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Amazon</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EC2</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43862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811920"/>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Além de considerar as necessidades de CPU, RAM e armazenamento de suas cargas de trabalho, também é importante considerar seus requisitos de largura de banda de rede.</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Cada tipo de instância fornece um nível de performance de rede documentado. Por exemplo, uma instância a1.medium fornecerá até 10 </a:t>
            </a:r>
            <a:r>
              <a:rPr lang="pt-BR" dirty="0" err="1">
                <a:latin typeface="Amazon Ember" panose="020B0603020204020204" pitchFamily="34" charset="0"/>
                <a:ea typeface="Amazon Ember" panose="020B0603020204020204" pitchFamily="34" charset="0"/>
                <a:cs typeface="Amazon Ember" panose="020B0603020204020204" pitchFamily="34" charset="0"/>
              </a:rPr>
              <a:t>Gbps</a:t>
            </a:r>
            <a:r>
              <a:rPr lang="pt-BR" dirty="0">
                <a:latin typeface="Amazon Ember" panose="020B0603020204020204" pitchFamily="34" charset="0"/>
                <a:ea typeface="Amazon Ember" panose="020B0603020204020204" pitchFamily="34" charset="0"/>
                <a:cs typeface="Amazon Ember" panose="020B0603020204020204" pitchFamily="34" charset="0"/>
              </a:rPr>
              <a:t>, mas uma instância p3dn.24xlarge fornece até 100 </a:t>
            </a:r>
            <a:r>
              <a:rPr lang="pt-BR" dirty="0" err="1">
                <a:latin typeface="Amazon Ember" panose="020B0603020204020204" pitchFamily="34" charset="0"/>
                <a:ea typeface="Amazon Ember" panose="020B0603020204020204" pitchFamily="34" charset="0"/>
                <a:cs typeface="Amazon Ember" panose="020B0603020204020204" pitchFamily="34" charset="0"/>
              </a:rPr>
              <a:t>Gbps</a:t>
            </a:r>
            <a:r>
              <a:rPr lang="pt-BR" dirty="0">
                <a:latin typeface="Amazon Ember" panose="020B0603020204020204" pitchFamily="34" charset="0"/>
                <a:ea typeface="Amazon Ember" panose="020B0603020204020204" pitchFamily="34" charset="0"/>
                <a:cs typeface="Amazon Ember" panose="020B0603020204020204" pitchFamily="34" charset="0"/>
              </a:rPr>
              <a:t>. Escolha um tipo de instância que atenda aos seus requisitos.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Quando você executa várias novas instâncias do EC2,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tenta posicionar as instâncias para que elas sejam distribuídas pelo hardware subjacente por padrão. Ele faz isso para minimizar falhas correlacionadas. No entanto, se você quiser definir critérios específicos de posicionamento, poderá usar </a:t>
            </a:r>
            <a:r>
              <a:rPr lang="pt-BR" b="1" dirty="0" err="1">
                <a:latin typeface="Amazon Ember" panose="020B0603020204020204" pitchFamily="34" charset="0"/>
                <a:ea typeface="Amazon Ember" panose="020B0603020204020204" pitchFamily="34" charset="0"/>
                <a:cs typeface="Amazon Ember" panose="020B0603020204020204" pitchFamily="34" charset="0"/>
              </a:rPr>
              <a:t>placement</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groups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para influenciar o posicionamento de um grupo de instâncias </a:t>
            </a:r>
            <a:r>
              <a:rPr lang="pt-BR" b="1" dirty="0">
                <a:latin typeface="Amazon Ember" panose="020B0603020204020204" pitchFamily="34" charset="0"/>
                <a:ea typeface="Amazon Ember" panose="020B0603020204020204" pitchFamily="34" charset="0"/>
                <a:cs typeface="Amazon Ember" panose="020B0603020204020204" pitchFamily="34" charset="0"/>
              </a:rPr>
              <a:t>interdependentes </a:t>
            </a:r>
            <a:r>
              <a:rPr lang="pt-BR" dirty="0">
                <a:latin typeface="Amazon Ember" panose="020B0603020204020204" pitchFamily="34" charset="0"/>
                <a:ea typeface="Amazon Ember" panose="020B0603020204020204" pitchFamily="34" charset="0"/>
                <a:cs typeface="Amazon Ember" panose="020B0603020204020204" pitchFamily="34" charset="0"/>
              </a:rPr>
              <a:t>para atender às necessidades de sua carga de trabalho. Por exemplo, você pode especificar que três instâncias devem ser implantadas na mesma zona de disponibilidade para garantir menor latência de rede e maior taxa de transferência de rede entre as instâncias. Consulte a documentação do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Placement</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Group</a:t>
            </a:r>
            <a:r>
              <a:rPr lang="pt-BR" dirty="0" err="1">
                <a:latin typeface="Amazon Ember" panose="020B0603020204020204" pitchFamily="34" charset="0"/>
                <a:ea typeface="Amazon Ember" panose="020B0603020204020204" pitchFamily="34" charset="0"/>
                <a:cs typeface="Amazon Ember" panose="020B0603020204020204" pitchFamily="34" charset="0"/>
              </a:rPr>
              <a:t>para</a:t>
            </a:r>
            <a:r>
              <a:rPr lang="pt-BR" dirty="0">
                <a:latin typeface="Amazon Ember" panose="020B0603020204020204" pitchFamily="34" charset="0"/>
                <a:ea typeface="Amazon Ember" panose="020B0603020204020204" pitchFamily="34" charset="0"/>
                <a:cs typeface="Amazon Ember" panose="020B0603020204020204" pitchFamily="34" charset="0"/>
              </a:rPr>
              <a:t> obter detalhes.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Muitos tipos de instância também permitem que você configure a rede avançada para obter uma performance significativamente maior de pacotes por segundo (PPS), menor variação de atraso na chegada de pacotes pela rede (variação de rede) e latências mais baixas. Consulte a documentação do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4"/>
              </a:rPr>
              <a:t>Elastic</a:t>
            </a: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 Network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4"/>
              </a:rPr>
              <a:t>Adapter</a:t>
            </a: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 (ENA)</a:t>
            </a:r>
            <a:r>
              <a:rPr lang="pt-BR" dirty="0">
                <a:latin typeface="Amazon Ember" panose="020B0603020204020204" pitchFamily="34" charset="0"/>
                <a:ea typeface="Amazon Ember" panose="020B0603020204020204" pitchFamily="34" charset="0"/>
                <a:cs typeface="Amazon Ember" panose="020B0603020204020204" pitchFamily="34" charset="0"/>
              </a:rPr>
              <a:t> para obter detalhes.</a:t>
            </a:r>
          </a:p>
        </p:txBody>
      </p:sp>
    </p:spTree>
    <p:extLst>
      <p:ext uri="{BB962C8B-B14F-4D97-AF65-F5344CB8AC3E}">
        <p14:creationId xmlns:p14="http://schemas.microsoft.com/office/powerpoint/2010/main" val="41143573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Depois de escolher uma AMI e um tipo de instância, você deve especificar o local de rede onde a instância do EC2 será implantada. A escolha de </a:t>
            </a:r>
            <a:r>
              <a:rPr lang="pt-BR" b="1" dirty="0" err="1">
                <a:latin typeface="Amazon Ember" panose="020B0603020204020204" pitchFamily="34" charset="0"/>
                <a:ea typeface="Amazon Ember" panose="020B0603020204020204" pitchFamily="34" charset="0"/>
                <a:cs typeface="Amazon Ember" panose="020B0603020204020204" pitchFamily="34" charset="0"/>
              </a:rPr>
              <a:t>Region</a:t>
            </a:r>
            <a:r>
              <a:rPr lang="pt-BR" dirty="0">
                <a:latin typeface="Amazon Ember" panose="020B0603020204020204" pitchFamily="34" charset="0"/>
                <a:ea typeface="Amazon Ember" panose="020B0603020204020204" pitchFamily="34" charset="0"/>
                <a:cs typeface="Amazon Ember" panose="020B0603020204020204" pitchFamily="34" charset="0"/>
              </a:rPr>
              <a:t> deve ser feita antes de iniciar o </a:t>
            </a:r>
            <a:r>
              <a:rPr lang="pt-BR" dirty="0" err="1">
                <a:latin typeface="Amazon Ember" panose="020B0603020204020204" pitchFamily="34" charset="0"/>
                <a:ea typeface="Amazon Ember" panose="020B0603020204020204" pitchFamily="34" charset="0"/>
                <a:cs typeface="Amazon Ember" panose="020B0603020204020204" pitchFamily="34" charset="0"/>
              </a:rPr>
              <a:t>Launch</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Instance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Wizard</a:t>
            </a:r>
            <a:r>
              <a:rPr lang="pt-BR" dirty="0">
                <a:latin typeface="Amazon Ember" panose="020B0603020204020204" pitchFamily="34" charset="0"/>
                <a:ea typeface="Amazon Ember" panose="020B0603020204020204" pitchFamily="34" charset="0"/>
                <a:cs typeface="Amazon Ember" panose="020B0603020204020204" pitchFamily="34" charset="0"/>
              </a:rPr>
              <a:t>. Verifique se você está na página </a:t>
            </a:r>
            <a:r>
              <a:rPr lang="pt-BR" dirty="0" err="1">
                <a:latin typeface="Amazon Ember" panose="020B0603020204020204" pitchFamily="34" charset="0"/>
                <a:ea typeface="Amazon Ember" panose="020B0603020204020204" pitchFamily="34" charset="0"/>
                <a:cs typeface="Amazon Ember" panose="020B0603020204020204" pitchFamily="34" charset="0"/>
              </a:rPr>
              <a:t>Region</a:t>
            </a:r>
            <a:r>
              <a:rPr lang="pt-BR" dirty="0">
                <a:latin typeface="Amazon Ember" panose="020B0603020204020204" pitchFamily="34" charset="0"/>
                <a:ea typeface="Amazon Ember" panose="020B0603020204020204" pitchFamily="34" charset="0"/>
                <a:cs typeface="Amazon Ember" panose="020B0603020204020204" pitchFamily="34" charset="0"/>
              </a:rPr>
              <a:t> correta do console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antes de escolher </a:t>
            </a:r>
            <a:r>
              <a:rPr lang="pt-BR" b="1" dirty="0" err="1">
                <a:latin typeface="Amazon Ember" panose="020B0603020204020204" pitchFamily="34" charset="0"/>
                <a:ea typeface="Amazon Ember" panose="020B0603020204020204" pitchFamily="34" charset="0"/>
                <a:cs typeface="Amazon Ember" panose="020B0603020204020204" pitchFamily="34" charset="0"/>
              </a:rPr>
              <a:t>Launch</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Instance</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Quando você iniciar uma instância em uma </a:t>
            </a:r>
            <a:r>
              <a:rPr lang="pt-BR" b="1" dirty="0">
                <a:latin typeface="Amazon Ember" panose="020B0603020204020204" pitchFamily="34" charset="0"/>
                <a:ea typeface="Amazon Ember" panose="020B0603020204020204" pitchFamily="34" charset="0"/>
                <a:cs typeface="Amazon Ember" panose="020B0603020204020204" pitchFamily="34" charset="0"/>
              </a:rPr>
              <a:t>VPC padrão</a:t>
            </a:r>
            <a:r>
              <a:rPr lang="pt-BR" dirty="0">
                <a:latin typeface="Amazon Ember" panose="020B0603020204020204" pitchFamily="34" charset="0"/>
                <a:ea typeface="Amazon Ember" panose="020B0603020204020204" pitchFamily="34" charset="0"/>
                <a:cs typeface="Amazon Ember" panose="020B0603020204020204" pitchFamily="34" charset="0"/>
              </a:rPr>
              <a:t>, a AWS atribuirá a ela um </a:t>
            </a:r>
            <a:r>
              <a:rPr lang="pt-BR" b="1" dirty="0">
                <a:latin typeface="Amazon Ember" panose="020B0603020204020204" pitchFamily="34" charset="0"/>
                <a:ea typeface="Amazon Ember" panose="020B0603020204020204" pitchFamily="34" charset="0"/>
                <a:cs typeface="Amazon Ember" panose="020B0603020204020204" pitchFamily="34" charset="0"/>
              </a:rPr>
              <a:t>endereço IP</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púbico</a:t>
            </a:r>
            <a:r>
              <a:rPr lang="pt-BR" dirty="0">
                <a:latin typeface="Amazon Ember" panose="020B0603020204020204" pitchFamily="34" charset="0"/>
                <a:ea typeface="Amazon Ember" panose="020B0603020204020204" pitchFamily="34" charset="0"/>
                <a:cs typeface="Amazon Ember" panose="020B0603020204020204" pitchFamily="34" charset="0"/>
              </a:rPr>
              <a:t> por padrão. Quando você executa uma instância em uma </a:t>
            </a:r>
            <a:r>
              <a:rPr lang="pt-BR" b="1" dirty="0">
                <a:latin typeface="Amazon Ember" panose="020B0603020204020204" pitchFamily="34" charset="0"/>
                <a:ea typeface="Amazon Ember" panose="020B0603020204020204" pitchFamily="34" charset="0"/>
                <a:cs typeface="Amazon Ember" panose="020B0603020204020204" pitchFamily="34" charset="0"/>
              </a:rPr>
              <a:t>VPC não padrão</a:t>
            </a:r>
            <a:r>
              <a:rPr lang="pt-BR" dirty="0">
                <a:latin typeface="Amazon Ember" panose="020B0603020204020204" pitchFamily="34" charset="0"/>
                <a:ea typeface="Amazon Ember" panose="020B0603020204020204" pitchFamily="34" charset="0"/>
                <a:cs typeface="Amazon Ember" panose="020B0603020204020204" pitchFamily="34" charset="0"/>
              </a:rPr>
              <a:t>, a </a:t>
            </a:r>
            <a:r>
              <a:rPr lang="pt-BR" dirty="0" err="1">
                <a:latin typeface="Amazon Ember" panose="020B0603020204020204" pitchFamily="34" charset="0"/>
                <a:ea typeface="Amazon Ember" panose="020B0603020204020204" pitchFamily="34" charset="0"/>
                <a:cs typeface="Amazon Ember" panose="020B0603020204020204" pitchFamily="34" charset="0"/>
              </a:rPr>
              <a:t>sub-rede</a:t>
            </a:r>
            <a:r>
              <a:rPr lang="pt-BR" dirty="0">
                <a:latin typeface="Amazon Ember" panose="020B0603020204020204" pitchFamily="34" charset="0"/>
                <a:ea typeface="Amazon Ember" panose="020B0603020204020204" pitchFamily="34" charset="0"/>
                <a:cs typeface="Amazon Ember" panose="020B0603020204020204" pitchFamily="34" charset="0"/>
              </a:rPr>
              <a:t> tem um atributo que determina se as instâncias executadas naquela </a:t>
            </a:r>
            <a:r>
              <a:rPr lang="pt-BR" dirty="0" err="1">
                <a:latin typeface="Amazon Ember" panose="020B0603020204020204" pitchFamily="34" charset="0"/>
                <a:ea typeface="Amazon Ember" panose="020B0603020204020204" pitchFamily="34" charset="0"/>
                <a:cs typeface="Amazon Ember" panose="020B0603020204020204" pitchFamily="34" charset="0"/>
              </a:rPr>
              <a:t>sub-rede</a:t>
            </a:r>
            <a:r>
              <a:rPr lang="pt-BR" dirty="0">
                <a:latin typeface="Amazon Ember" panose="020B0603020204020204" pitchFamily="34" charset="0"/>
                <a:ea typeface="Amazon Ember" panose="020B0603020204020204" pitchFamily="34" charset="0"/>
                <a:cs typeface="Amazon Ember" panose="020B0603020204020204" pitchFamily="34" charset="0"/>
              </a:rPr>
              <a:t> recebem um endereço IP público do grupo de endereços IPv4 públicos. Por padrão, a AWS não atribuirá um endereço IP público a instâncias executadas em uma </a:t>
            </a:r>
            <a:r>
              <a:rPr lang="pt-BR" dirty="0" err="1">
                <a:latin typeface="Amazon Ember" panose="020B0603020204020204" pitchFamily="34" charset="0"/>
                <a:ea typeface="Amazon Ember" panose="020B0603020204020204" pitchFamily="34" charset="0"/>
                <a:cs typeface="Amazon Ember" panose="020B0603020204020204" pitchFamily="34" charset="0"/>
              </a:rPr>
              <a:t>sub-rede</a:t>
            </a:r>
            <a:r>
              <a:rPr lang="pt-BR" dirty="0">
                <a:latin typeface="Amazon Ember" panose="020B0603020204020204" pitchFamily="34" charset="0"/>
                <a:ea typeface="Amazon Ember" panose="020B0603020204020204" pitchFamily="34" charset="0"/>
                <a:cs typeface="Amazon Ember" panose="020B0603020204020204" pitchFamily="34" charset="0"/>
              </a:rPr>
              <a:t> não padrão. Você pode controlar se sua instância recebe um endereço IP público modificando o atributo de endereçamento IP público de sua </a:t>
            </a:r>
            <a:r>
              <a:rPr lang="pt-BR" dirty="0" err="1">
                <a:latin typeface="Amazon Ember" panose="020B0603020204020204" pitchFamily="34" charset="0"/>
                <a:ea typeface="Amazon Ember" panose="020B0603020204020204" pitchFamily="34" charset="0"/>
                <a:cs typeface="Amazon Ember" panose="020B0603020204020204" pitchFamily="34" charset="0"/>
              </a:rPr>
              <a:t>sub-rede</a:t>
            </a:r>
            <a:r>
              <a:rPr lang="pt-BR" dirty="0">
                <a:latin typeface="Amazon Ember" panose="020B0603020204020204" pitchFamily="34" charset="0"/>
                <a:ea typeface="Amazon Ember" panose="020B0603020204020204" pitchFamily="34" charset="0"/>
                <a:cs typeface="Amazon Ember" panose="020B0603020204020204" pitchFamily="34" charset="0"/>
              </a:rPr>
              <a:t> ou habilitando ou desabilitando o recurso de endereçamento IP público durante a execução (que substitui o atributo de endereçamento IP público da </a:t>
            </a:r>
            <a:r>
              <a:rPr lang="pt-BR" dirty="0" err="1">
                <a:latin typeface="Amazon Ember" panose="020B0603020204020204" pitchFamily="34" charset="0"/>
                <a:ea typeface="Amazon Ember" panose="020B0603020204020204" pitchFamily="34" charset="0"/>
                <a:cs typeface="Amazon Ember" panose="020B0603020204020204" pitchFamily="34" charset="0"/>
              </a:rPr>
              <a:t>sub-rede</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1080089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266792"/>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É comum usar instâncias do EC2 para executar um aplicativo que deve fazer chamadas de API seguras para outros serviços da AWS. Para dar suporte a esses casos de uso, a AWS permite que você </a:t>
            </a:r>
            <a:r>
              <a:rPr lang="pt-BR" b="1" dirty="0">
                <a:latin typeface="Amazon Ember" panose="020B0603020204020204" pitchFamily="34" charset="0"/>
                <a:ea typeface="Amazon Ember" panose="020B0603020204020204" pitchFamily="34" charset="0"/>
                <a:cs typeface="Amazon Ember" panose="020B0603020204020204" pitchFamily="34" charset="0"/>
              </a:rPr>
              <a:t>anexe uma função do AWS </a:t>
            </a:r>
            <a:r>
              <a:rPr lang="pt-BR" b="1" dirty="0" err="1">
                <a:latin typeface="Amazon Ember" panose="020B0603020204020204" pitchFamily="34" charset="0"/>
                <a:ea typeface="Amazon Ember" panose="020B0603020204020204" pitchFamily="34" charset="0"/>
                <a:cs typeface="Amazon Ember" panose="020B0603020204020204" pitchFamily="34" charset="0"/>
              </a:rPr>
              <a:t>Identity</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and</a:t>
            </a:r>
            <a:r>
              <a:rPr lang="pt-BR" b="1" dirty="0">
                <a:latin typeface="Amazon Ember" panose="020B0603020204020204" pitchFamily="34" charset="0"/>
                <a:ea typeface="Amazon Ember" panose="020B0603020204020204" pitchFamily="34" charset="0"/>
                <a:cs typeface="Amazon Ember" panose="020B0603020204020204" pitchFamily="34" charset="0"/>
              </a:rPr>
              <a:t> Access Management (IAM) a uma instância do EC2</a:t>
            </a:r>
            <a:r>
              <a:rPr lang="pt-BR" dirty="0">
                <a:latin typeface="Amazon Ember" panose="020B0603020204020204" pitchFamily="34" charset="0"/>
                <a:ea typeface="Amazon Ember" panose="020B0603020204020204" pitchFamily="34" charset="0"/>
                <a:cs typeface="Amazon Ember" panose="020B0603020204020204" pitchFamily="34" charset="0"/>
              </a:rPr>
              <a:t>. Sem esse recurso, você pode se sentir tentado a colocar credenciais da AWS em uma instância do EC2 para que um aplicativo executado nessa instância use-o. No entanto, você nunca deve armazenar credenciais da AWS em uma instância do EC2. Ele é altamente inseguro. Em vez disso, anexe uma função do IAM à instância do EC2. Em seguida, a função do IAM concede permissão para fazer solicitações de interface de programação de aplicativos (API) aos aplicativos que são executados na instância do EC2.</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perfil de instância</a:t>
            </a:r>
            <a:r>
              <a:rPr lang="pt-BR" dirty="0">
                <a:latin typeface="Amazon Ember" panose="020B0603020204020204" pitchFamily="34" charset="0"/>
                <a:ea typeface="Amazon Ember" panose="020B0603020204020204" pitchFamily="34" charset="0"/>
                <a:cs typeface="Amazon Ember" panose="020B0603020204020204" pitchFamily="34" charset="0"/>
              </a:rPr>
              <a:t> é um contêiner para uma função do IAM. Se você usar o AWS Management Console para criar uma função para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o console criará automaticamente um perfil de instância e fornecerá a ele o mesmo nome que a função. Quando você usar o console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para executar uma instância com uma função do IAM, poderá selecionar uma função para associar à instância. No console, a lista exibida é, na verdade, uma lista de nomes de perfis de instância.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b="1" dirty="0">
                <a:latin typeface="Amazon Ember" panose="020B0603020204020204" pitchFamily="34" charset="0"/>
                <a:ea typeface="Amazon Ember" panose="020B0603020204020204" pitchFamily="34" charset="0"/>
                <a:cs typeface="Amazon Ember" panose="020B0603020204020204" pitchFamily="34" charset="0"/>
              </a:rPr>
              <a:t>No</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exemplo</a:t>
            </a:r>
            <a:r>
              <a:rPr lang="pt-BR" dirty="0">
                <a:latin typeface="Amazon Ember" panose="020B0603020204020204" pitchFamily="34" charset="0"/>
                <a:ea typeface="Amazon Ember" panose="020B0603020204020204" pitchFamily="34" charset="0"/>
                <a:cs typeface="Amazon Ember" panose="020B0603020204020204" pitchFamily="34" charset="0"/>
              </a:rPr>
              <a:t>, você verá que uma função do IAM é usada para conceder permissões a um aplicativo que é executado em uma instância do EC2. O aplicativo deve acessar um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 anexar uma função do IAM ao executar a instância, mas também pode anexar uma função a uma instância do EC2 já em execução. Ao definir uma função que pode ser usada por uma instância do EC2, você define quais contas ou serviços da AWS podem assumir a função. Você também define quais ações e recursos da API o aplicativo pode usar depois de assumir a função. Se você alterar uma função, a alteração será propagada para todas as instâncias que têm a função anexada a elas.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949157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02987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Este módulo abordará os seguintes tópicos:</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Visão geral dos serviços de computação</a:t>
            </a:r>
          </a:p>
          <a:p>
            <a:pPr marL="185766" indent="-185766">
              <a:buFont typeface="Arial" panose="020B0604020202020204" pitchFamily="34" charset="0"/>
              <a:buChar char="•"/>
            </a:pP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Otimização de custos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Serviços de contêiner</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Introdução ao AWS Lambda</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Introdução ao AWS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 Seção 2 inclui uma demonstração gravada do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EC2</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Ofinal</a:t>
            </a:r>
            <a:r>
              <a:rPr lang="pt-BR" dirty="0">
                <a:latin typeface="Amazon Ember" panose="020B0603020204020204" pitchFamily="34" charset="0"/>
                <a:ea typeface="Amazon Ember" panose="020B0603020204020204" pitchFamily="34" charset="0"/>
                <a:cs typeface="Amazon Ember" panose="020B0603020204020204" pitchFamily="34" charset="0"/>
              </a:rPr>
              <a:t> desta mesma seção inclui um</a:t>
            </a:r>
            <a:r>
              <a:rPr lang="pt-BR" b="1" dirty="0">
                <a:latin typeface="Amazon Ember" panose="020B0603020204020204" pitchFamily="34" charset="0"/>
                <a:ea typeface="Amazon Ember" panose="020B0603020204020204" pitchFamily="34" charset="0"/>
                <a:cs typeface="Amazon Ember" panose="020B0603020204020204" pitchFamily="34" charset="0"/>
              </a:rPr>
              <a:t> laboratório prático</a:t>
            </a:r>
            <a:r>
              <a:rPr lang="pt-BR" dirty="0">
                <a:latin typeface="Amazon Ember" panose="020B0603020204020204" pitchFamily="34" charset="0"/>
                <a:ea typeface="Amazon Ember" panose="020B0603020204020204" pitchFamily="34" charset="0"/>
                <a:cs typeface="Amazon Ember" panose="020B0603020204020204" pitchFamily="34" charset="0"/>
              </a:rPr>
              <a:t>, em que você praticará a execução de uma instância do EC2 usando o Console de Gerenciamento da AWS. Há também uma atividade nesta seção leva você a comparar as vantagens e desvantagens da execução de uma implantação de banco de dados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em relação à execução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Relational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Database</a:t>
            </a:r>
            <a:r>
              <a:rPr lang="pt-BR" dirty="0">
                <a:latin typeface="Amazon Ember" panose="020B0603020204020204" pitchFamily="34" charset="0"/>
                <a:ea typeface="Amazon Ember" panose="020B0603020204020204" pitchFamily="34" charset="0"/>
                <a:cs typeface="Amazon Ember" panose="020B0603020204020204" pitchFamily="34" charset="0"/>
              </a:rPr>
              <a:t> Service (RDS).</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 seção 5 inclui uma atividade prática do AWS Lambda e a seção 6 inclui uma atividade prática do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Por fim, você deverá concluir um </a:t>
            </a:r>
            <a:r>
              <a:rPr lang="pt-BR" b="1" dirty="0">
                <a:latin typeface="Amazon Ember" panose="020B0603020204020204" pitchFamily="34" charset="0"/>
                <a:ea typeface="Amazon Ember" panose="020B0603020204020204" pitchFamily="34" charset="0"/>
                <a:cs typeface="Amazon Ember" panose="020B0603020204020204" pitchFamily="34" charset="0"/>
              </a:rPr>
              <a:t>teste de conhecimento</a:t>
            </a:r>
            <a:r>
              <a:rPr lang="pt-BR" dirty="0">
                <a:latin typeface="Amazon Ember" panose="020B0603020204020204" pitchFamily="34" charset="0"/>
                <a:ea typeface="Amazon Ember" panose="020B0603020204020204" pitchFamily="34" charset="0"/>
                <a:cs typeface="Amazon Ember" panose="020B0603020204020204" pitchFamily="34" charset="0"/>
              </a:rPr>
              <a:t> que será usado para avaliar sua compreensão dos principais conceitos abordados neste módulo.</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5565369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096215"/>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Ao criar suas instâncias do EC2, você tem a opção de passar </a:t>
            </a:r>
            <a:r>
              <a:rPr lang="pt-BR" b="1" dirty="0">
                <a:latin typeface="Amazon Ember" panose="020B0603020204020204" pitchFamily="34" charset="0"/>
                <a:ea typeface="Amazon Ember" panose="020B0603020204020204" pitchFamily="34" charset="0"/>
                <a:cs typeface="Amazon Ember" panose="020B0603020204020204" pitchFamily="34" charset="0"/>
              </a:rPr>
              <a:t>dados do usuário </a:t>
            </a:r>
            <a:r>
              <a:rPr lang="pt-BR" dirty="0">
                <a:latin typeface="Amazon Ember" panose="020B0603020204020204" pitchFamily="34" charset="0"/>
                <a:ea typeface="Amazon Ember" panose="020B0603020204020204" pitchFamily="34" charset="0"/>
                <a:cs typeface="Amazon Ember" panose="020B0603020204020204" pitchFamily="34" charset="0"/>
              </a:rPr>
              <a:t>para a instância. Os dados do usuário podem automatizar a conclusão de instalações e configurações na execução da instância. Por exemplo, um script de dados do usuário pode aplicar patches e atualizar o sistema operacional da instância, buscar e instalar chaves de licença de software ou instalar software adicional.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No script de dados do usuário de exemplo, você verá um script de </a:t>
            </a:r>
            <a:r>
              <a:rPr lang="pt-BR" dirty="0" err="1">
                <a:latin typeface="Amazon Ember" panose="020B0603020204020204" pitchFamily="34" charset="0"/>
                <a:ea typeface="Amazon Ember" panose="020B0603020204020204" pitchFamily="34" charset="0"/>
                <a:cs typeface="Amazon Ember" panose="020B0603020204020204" pitchFamily="34" charset="0"/>
              </a:rPr>
              <a:t>shell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Linux</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Bash</a:t>
            </a:r>
            <a:r>
              <a:rPr lang="pt-BR" dirty="0">
                <a:latin typeface="Amazon Ember" panose="020B0603020204020204" pitchFamily="34" charset="0"/>
                <a:ea typeface="Amazon Ember" panose="020B0603020204020204" pitchFamily="34" charset="0"/>
                <a:cs typeface="Amazon Ember" panose="020B0603020204020204" pitchFamily="34" charset="0"/>
              </a:rPr>
              <a:t> simples de três linhas. A primeira linha indica que o script deve ser executado pelo </a:t>
            </a:r>
            <a:r>
              <a:rPr lang="pt-BR" dirty="0" err="1">
                <a:latin typeface="Amazon Ember" panose="020B0603020204020204" pitchFamily="34" charset="0"/>
                <a:ea typeface="Amazon Ember" panose="020B0603020204020204" pitchFamily="34" charset="0"/>
                <a:cs typeface="Amazon Ember" panose="020B0603020204020204" pitchFamily="34" charset="0"/>
              </a:rPr>
              <a:t>shell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Bash</a:t>
            </a:r>
            <a:r>
              <a:rPr lang="pt-BR" dirty="0">
                <a:latin typeface="Amazon Ember" panose="020B0603020204020204" pitchFamily="34" charset="0"/>
                <a:ea typeface="Amazon Ember" panose="020B0603020204020204" pitchFamily="34" charset="0"/>
                <a:cs typeface="Amazon Ember" panose="020B0603020204020204" pitchFamily="34" charset="0"/>
              </a:rPr>
              <a:t>. A segunda linha invoca o utilitário </a:t>
            </a:r>
            <a:r>
              <a:rPr lang="pt-BR" dirty="0" err="1">
                <a:latin typeface="Amazon Ember" panose="020B0603020204020204" pitchFamily="34" charset="0"/>
                <a:ea typeface="Amazon Ember" panose="020B0603020204020204" pitchFamily="34" charset="0"/>
                <a:cs typeface="Amazon Ember" panose="020B0603020204020204" pitchFamily="34" charset="0"/>
              </a:rPr>
              <a:t>Yellowdog</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Updater</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Modified</a:t>
            </a:r>
            <a:r>
              <a:rPr lang="pt-BR" dirty="0">
                <a:latin typeface="Amazon Ember" panose="020B0603020204020204" pitchFamily="34" charset="0"/>
                <a:ea typeface="Amazon Ember" panose="020B0603020204020204" pitchFamily="34" charset="0"/>
                <a:cs typeface="Amazon Ember" panose="020B0603020204020204" pitchFamily="34" charset="0"/>
              </a:rPr>
              <a:t> (YUM) que é comumente usado em muitas distribuições do Linux, como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Linux, </a:t>
            </a:r>
            <a:r>
              <a:rPr lang="pt-BR" dirty="0" err="1">
                <a:latin typeface="Amazon Ember" panose="020B0603020204020204" pitchFamily="34" charset="0"/>
                <a:ea typeface="Amazon Ember" panose="020B0603020204020204" pitchFamily="34" charset="0"/>
                <a:cs typeface="Amazon Ember" panose="020B0603020204020204" pitchFamily="34" charset="0"/>
              </a:rPr>
              <a:t>CentOS</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dirty="0" err="1">
                <a:latin typeface="Amazon Ember" panose="020B0603020204020204" pitchFamily="34" charset="0"/>
                <a:ea typeface="Amazon Ember" panose="020B0603020204020204" pitchFamily="34" charset="0"/>
                <a:cs typeface="Amazon Ember" panose="020B0603020204020204" pitchFamily="34" charset="0"/>
              </a:rPr>
              <a:t>Red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Hat</a:t>
            </a:r>
            <a:r>
              <a:rPr lang="pt-BR" dirty="0">
                <a:latin typeface="Amazon Ember" panose="020B0603020204020204" pitchFamily="34" charset="0"/>
                <a:ea typeface="Amazon Ember" panose="020B0603020204020204" pitchFamily="34" charset="0"/>
                <a:cs typeface="Amazon Ember" panose="020B0603020204020204" pitchFamily="34" charset="0"/>
              </a:rPr>
              <a:t> Linux, para recuperar software de um repositório online e instalá-lo. Na linha dois do exemplo, esse comando informa ao YUM para atualizar todos os pacotes instalados para as versões mais recentes que são conhecidas pelo repositório de software que ele está configurado para acessar. A linha três do script indica que o utilitário </a:t>
            </a:r>
            <a:r>
              <a:rPr lang="pt-BR" dirty="0" err="1">
                <a:latin typeface="Amazon Ember" panose="020B0603020204020204" pitchFamily="34" charset="0"/>
                <a:ea typeface="Amazon Ember" panose="020B0603020204020204" pitchFamily="34" charset="0"/>
                <a:cs typeface="Amazon Ember" panose="020B0603020204020204" pitchFamily="34" charset="0"/>
              </a:rPr>
              <a:t>Wget</a:t>
            </a:r>
            <a:r>
              <a:rPr lang="pt-BR" dirty="0">
                <a:latin typeface="Amazon Ember" panose="020B0603020204020204" pitchFamily="34" charset="0"/>
                <a:ea typeface="Amazon Ember" panose="020B0603020204020204" pitchFamily="34" charset="0"/>
                <a:cs typeface="Amazon Ember" panose="020B0603020204020204" pitchFamily="34" charset="0"/>
              </a:rPr>
              <a:t> deve ser instalado. O </a:t>
            </a:r>
            <a:r>
              <a:rPr lang="pt-BR" dirty="0" err="1">
                <a:latin typeface="Amazon Ember" panose="020B0603020204020204" pitchFamily="34" charset="0"/>
                <a:ea typeface="Amazon Ember" panose="020B0603020204020204" pitchFamily="34" charset="0"/>
                <a:cs typeface="Amazon Ember" panose="020B0603020204020204" pitchFamily="34" charset="0"/>
              </a:rPr>
              <a:t>Wget</a:t>
            </a:r>
            <a:r>
              <a:rPr lang="pt-BR" dirty="0">
                <a:latin typeface="Amazon Ember" panose="020B0603020204020204" pitchFamily="34" charset="0"/>
                <a:ea typeface="Amazon Ember" panose="020B0603020204020204" pitchFamily="34" charset="0"/>
                <a:cs typeface="Amazon Ember" panose="020B0603020204020204" pitchFamily="34" charset="0"/>
              </a:rPr>
              <a:t> é um utilitário comum para fazer download de arquivos da Web.</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uma instância do </a:t>
            </a:r>
            <a:r>
              <a:rPr lang="pt-BR" b="1" dirty="0">
                <a:latin typeface="Amazon Ember" panose="020B0603020204020204" pitchFamily="34" charset="0"/>
                <a:ea typeface="Amazon Ember" panose="020B0603020204020204" pitchFamily="34" charset="0"/>
                <a:cs typeface="Amazon Ember" panose="020B0603020204020204" pitchFamily="34" charset="0"/>
              </a:rPr>
              <a:t>Windows,</a:t>
            </a:r>
            <a:r>
              <a:rPr lang="pt-BR" dirty="0">
                <a:latin typeface="Amazon Ember" panose="020B0603020204020204" pitchFamily="34" charset="0"/>
                <a:ea typeface="Amazon Ember" panose="020B0603020204020204" pitchFamily="34" charset="0"/>
                <a:cs typeface="Amazon Ember" panose="020B0603020204020204" pitchFamily="34" charset="0"/>
              </a:rPr>
              <a:t> o script de dados do usuário deve ser escrito em um formato compatível com uma janela do </a:t>
            </a:r>
            <a:r>
              <a:rPr lang="pt-BR" dirty="0" err="1">
                <a:latin typeface="Amazon Ember" panose="020B0603020204020204" pitchFamily="34" charset="0"/>
                <a:ea typeface="Amazon Ember" panose="020B0603020204020204" pitchFamily="34" charset="0"/>
                <a:cs typeface="Amazon Ember" panose="020B0603020204020204" pitchFamily="34" charset="0"/>
              </a:rPr>
              <a:t>prompt</a:t>
            </a:r>
            <a:r>
              <a:rPr lang="pt-BR" dirty="0">
                <a:latin typeface="Amazon Ember" panose="020B0603020204020204" pitchFamily="34" charset="0"/>
                <a:ea typeface="Amazon Ember" panose="020B0603020204020204" pitchFamily="34" charset="0"/>
                <a:cs typeface="Amazon Ember" panose="020B0603020204020204" pitchFamily="34" charset="0"/>
              </a:rPr>
              <a:t> de comando (comandos em lote) ou com o Windows </a:t>
            </a:r>
            <a:r>
              <a:rPr lang="pt-BR" dirty="0" err="1">
                <a:latin typeface="Amazon Ember" panose="020B0603020204020204" pitchFamily="34" charset="0"/>
                <a:ea typeface="Amazon Ember" panose="020B0603020204020204" pitchFamily="34" charset="0"/>
                <a:cs typeface="Amazon Ember" panose="020B0603020204020204" pitchFamily="34" charset="0"/>
              </a:rPr>
              <a:t>PowerShell</a:t>
            </a:r>
            <a:r>
              <a:rPr lang="pt-BR" dirty="0">
                <a:latin typeface="Amazon Ember" panose="020B0603020204020204" pitchFamily="34" charset="0"/>
                <a:ea typeface="Amazon Ember" panose="020B0603020204020204" pitchFamily="34" charset="0"/>
                <a:cs typeface="Amazon Ember" panose="020B0603020204020204" pitchFamily="34" charset="0"/>
              </a:rPr>
              <a:t>. Consulte a documentação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Windows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User</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Data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Scripts</a:t>
            </a:r>
            <a:r>
              <a:rPr lang="pt-BR" dirty="0" err="1">
                <a:latin typeface="Amazon Ember" panose="020B0603020204020204" pitchFamily="34" charset="0"/>
                <a:ea typeface="Amazon Ember" panose="020B0603020204020204" pitchFamily="34" charset="0"/>
                <a:cs typeface="Amazon Ember" panose="020B0603020204020204" pitchFamily="34" charset="0"/>
              </a:rPr>
              <a:t>para</a:t>
            </a:r>
            <a:r>
              <a:rPr lang="pt-BR" dirty="0">
                <a:latin typeface="Amazon Ember" panose="020B0603020204020204" pitchFamily="34" charset="0"/>
                <a:ea typeface="Amazon Ember" panose="020B0603020204020204" pitchFamily="34" charset="0"/>
                <a:cs typeface="Amazon Ember" panose="020B0603020204020204" pitchFamily="34" charset="0"/>
              </a:rPr>
              <a:t> obter detalhes.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Quando a instância do EC2 for criada</a:t>
            </a:r>
            <a:r>
              <a:rPr lang="pt-BR" b="1" dirty="0">
                <a:latin typeface="Amazon Ember" panose="020B0603020204020204" pitchFamily="34" charset="0"/>
                <a:ea typeface="Amazon Ember" panose="020B0603020204020204" pitchFamily="34" charset="0"/>
                <a:cs typeface="Amazon Ember" panose="020B0603020204020204" pitchFamily="34" charset="0"/>
              </a:rPr>
              <a:t>, o script de dados do usuário será executado com privilégios de raiz </a:t>
            </a:r>
            <a:r>
              <a:rPr lang="pt-BR" dirty="0">
                <a:latin typeface="Amazon Ember" panose="020B0603020204020204" pitchFamily="34" charset="0"/>
                <a:ea typeface="Amazon Ember" panose="020B0603020204020204" pitchFamily="34" charset="0"/>
                <a:cs typeface="Amazon Ember" panose="020B0603020204020204" pitchFamily="34" charset="0"/>
              </a:rPr>
              <a:t>durante as fases finais do processo de inicialização. Em instâncias do Linux, ele é executado pelo serviço </a:t>
            </a:r>
            <a:r>
              <a:rPr lang="pt-BR" dirty="0" err="1">
                <a:latin typeface="Amazon Ember" panose="020B0603020204020204" pitchFamily="34" charset="0"/>
                <a:ea typeface="Amazon Ember" panose="020B0603020204020204" pitchFamily="34" charset="0"/>
                <a:cs typeface="Amazon Ember" panose="020B0603020204020204" pitchFamily="34" charset="0"/>
              </a:rPr>
              <a:t>cloud-init</a:t>
            </a:r>
            <a:r>
              <a:rPr lang="pt-BR" dirty="0">
                <a:latin typeface="Amazon Ember" panose="020B0603020204020204" pitchFamily="34" charset="0"/>
                <a:ea typeface="Amazon Ember" panose="020B0603020204020204" pitchFamily="34" charset="0"/>
                <a:cs typeface="Amazon Ember" panose="020B0603020204020204" pitchFamily="34" charset="0"/>
              </a:rPr>
              <a:t>. Em instâncias do Windows, ele é executado pelo utilitário EC2Config ou EC2Launch. </a:t>
            </a:r>
            <a:r>
              <a:rPr lang="pt-BR" b="1" dirty="0">
                <a:latin typeface="Amazon Ember" panose="020B0603020204020204" pitchFamily="34" charset="0"/>
                <a:ea typeface="Amazon Ember" panose="020B0603020204020204" pitchFamily="34" charset="0"/>
                <a:cs typeface="Amazon Ember" panose="020B0603020204020204" pitchFamily="34" charset="0"/>
              </a:rPr>
              <a:t>Por padrão, os dados do usuário são executados somente na primeira vez que a instância é iniciada</a:t>
            </a:r>
            <a:r>
              <a:rPr lang="pt-BR" dirty="0">
                <a:latin typeface="Amazon Ember" panose="020B0603020204020204" pitchFamily="34" charset="0"/>
                <a:ea typeface="Amazon Ember" panose="020B0603020204020204" pitchFamily="34" charset="0"/>
                <a:cs typeface="Amazon Ember" panose="020B0603020204020204" pitchFamily="34" charset="0"/>
              </a:rPr>
              <a:t>. No entanto, se quiser que o script de dados do usuário seja executado sempre que a instância for inicializada, você poderá criar um script de dados do usuário como um </a:t>
            </a:r>
            <a:r>
              <a:rPr lang="pt-BR" u="sng" dirty="0">
                <a:latin typeface="Amazon Ember" panose="020B0603020204020204" pitchFamily="34" charset="0"/>
                <a:ea typeface="Amazon Ember" panose="020B0603020204020204" pitchFamily="34" charset="0"/>
                <a:cs typeface="Amazon Ember" panose="020B0603020204020204" pitchFamily="34" charset="0"/>
                <a:hlinkClick r:id="rId4"/>
              </a:rPr>
              <a:t>arquivo de várias partes no formato </a:t>
            </a:r>
            <a:r>
              <a:rPr lang="pt-BR" u="sng" dirty="0" err="1">
                <a:latin typeface="Amazon Ember" panose="020B0603020204020204" pitchFamily="34" charset="0"/>
                <a:ea typeface="Amazon Ember" panose="020B0603020204020204" pitchFamily="34" charset="0"/>
                <a:cs typeface="Amazon Ember" panose="020B0603020204020204" pitchFamily="34" charset="0"/>
                <a:hlinkClick r:id="rId4"/>
              </a:rPr>
              <a:t>Multipurpose</a:t>
            </a:r>
            <a:r>
              <a:rPr lang="pt-BR" u="sng" dirty="0">
                <a:latin typeface="Amazon Ember" panose="020B0603020204020204" pitchFamily="34" charset="0"/>
                <a:ea typeface="Amazon Ember" panose="020B0603020204020204" pitchFamily="34" charset="0"/>
                <a:cs typeface="Amazon Ember" panose="020B0603020204020204" pitchFamily="34" charset="0"/>
                <a:hlinkClick r:id="rId4"/>
              </a:rPr>
              <a:t> Internet Mail </a:t>
            </a:r>
            <a:r>
              <a:rPr lang="pt-BR" u="sng" dirty="0" err="1">
                <a:latin typeface="Amazon Ember" panose="020B0603020204020204" pitchFamily="34" charset="0"/>
                <a:ea typeface="Amazon Ember" panose="020B0603020204020204" pitchFamily="34" charset="0"/>
                <a:cs typeface="Amazon Ember" panose="020B0603020204020204" pitchFamily="34" charset="0"/>
                <a:hlinkClick r:id="rId4"/>
              </a:rPr>
              <a:t>Extensions</a:t>
            </a:r>
            <a:r>
              <a:rPr lang="pt-BR" u="sng" dirty="0">
                <a:latin typeface="Amazon Ember" panose="020B0603020204020204" pitchFamily="34" charset="0"/>
                <a:ea typeface="Amazon Ember" panose="020B0603020204020204" pitchFamily="34" charset="0"/>
                <a:cs typeface="Amazon Ember" panose="020B0603020204020204" pitchFamily="34" charset="0"/>
                <a:hlinkClick r:id="rId4"/>
              </a:rPr>
              <a:t> (MIME)</a:t>
            </a:r>
            <a:r>
              <a:rPr lang="pt-BR" dirty="0">
                <a:latin typeface="Amazon Ember" panose="020B0603020204020204" pitchFamily="34" charset="0"/>
                <a:ea typeface="Amazon Ember" panose="020B0603020204020204" pitchFamily="34" charset="0"/>
                <a:cs typeface="Amazon Ember" panose="020B0603020204020204" pitchFamily="34" charset="0"/>
              </a:rPr>
              <a:t> (esse processo normalmente não é feito). </a:t>
            </a:r>
          </a:p>
        </p:txBody>
      </p:sp>
    </p:spTree>
    <p:extLst>
      <p:ext uri="{BB962C8B-B14F-4D97-AF65-F5344CB8AC3E}">
        <p14:creationId xmlns:p14="http://schemas.microsoft.com/office/powerpoint/2010/main" val="25909951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Ao executar uma instância do EC2, você pode configurar opções de armazenamento. Por exemplo, você pode configurar o tamanho do volume raiz em que o sistema operacional convidado está instalado. Você também pode anexar volumes de armazenamento adicionais ao executar a instância. Algumas </a:t>
            </a:r>
            <a:r>
              <a:rPr lang="pt-BR" dirty="0" err="1">
                <a:latin typeface="Amazon Ember" panose="020B0603020204020204" pitchFamily="34" charset="0"/>
                <a:ea typeface="Amazon Ember" panose="020B0603020204020204" pitchFamily="34" charset="0"/>
                <a:cs typeface="Amazon Ember" panose="020B0603020204020204" pitchFamily="34" charset="0"/>
              </a:rPr>
              <a:t>AMIs</a:t>
            </a:r>
            <a:r>
              <a:rPr lang="pt-BR" dirty="0">
                <a:latin typeface="Amazon Ember" panose="020B0603020204020204" pitchFamily="34" charset="0"/>
                <a:ea typeface="Amazon Ember" panose="020B0603020204020204" pitchFamily="34" charset="0"/>
                <a:cs typeface="Amazon Ember" panose="020B0603020204020204" pitchFamily="34" charset="0"/>
              </a:rPr>
              <a:t> também são configuradas para executar mais de um volume de armazenamento por padrão para fornecer armazenamento separado do volume raiz.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cada volume que sua instância terá, você pode especificar o tamanho dos discos, os tipos de volume e se o armazenamento será retido se a instância for encerrada. Você também pode especificar se a criptografia deve ser usada.</a:t>
            </a:r>
          </a:p>
        </p:txBody>
      </p:sp>
    </p:spTree>
    <p:extLst>
      <p:ext uri="{BB962C8B-B14F-4D97-AF65-F5344CB8AC3E}">
        <p14:creationId xmlns:p14="http://schemas.microsoft.com/office/powerpoint/2010/main" val="28028117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679248"/>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Block</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Store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EBS) </a:t>
            </a:r>
            <a:r>
              <a:rPr lang="pt-BR" dirty="0">
                <a:latin typeface="Amazon Ember" panose="020B0603020204020204" pitchFamily="34" charset="0"/>
                <a:ea typeface="Amazon Ember" panose="020B0603020204020204" pitchFamily="34" charset="0"/>
                <a:cs typeface="Amazon Ember" panose="020B0603020204020204" pitchFamily="34" charset="0"/>
              </a:rPr>
              <a:t>é um serviço de </a:t>
            </a:r>
            <a:r>
              <a:rPr lang="pt-BR" b="1" dirty="0">
                <a:latin typeface="Amazon Ember" panose="020B0603020204020204" pitchFamily="34" charset="0"/>
                <a:ea typeface="Amazon Ember" panose="020B0603020204020204" pitchFamily="34" charset="0"/>
                <a:cs typeface="Amazon Ember" panose="020B0603020204020204" pitchFamily="34" charset="0"/>
              </a:rPr>
              <a:t>armazenamento em bloco durável </a:t>
            </a:r>
            <a:r>
              <a:rPr lang="pt-BR" dirty="0">
                <a:latin typeface="Amazon Ember" panose="020B0603020204020204" pitchFamily="34" charset="0"/>
                <a:ea typeface="Amazon Ember" panose="020B0603020204020204" pitchFamily="34" charset="0"/>
                <a:cs typeface="Amazon Ember" panose="020B0603020204020204" pitchFamily="34" charset="0"/>
              </a:rPr>
              <a:t>fácil de usar e de alta performance projetado para ser usado com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para cargas de trabalho com uso intensivo de transações e </a:t>
            </a:r>
            <a:r>
              <a:rPr lang="pt-BR" dirty="0" err="1">
                <a:latin typeface="Amazon Ember" panose="020B0603020204020204" pitchFamily="34" charset="0"/>
                <a:ea typeface="Amazon Ember" panose="020B0603020204020204" pitchFamily="34" charset="0"/>
                <a:cs typeface="Amazon Ember" panose="020B0603020204020204" pitchFamily="34" charset="0"/>
              </a:rPr>
              <a:t>throughput</a:t>
            </a:r>
            <a:r>
              <a:rPr lang="pt-BR" dirty="0">
                <a:latin typeface="Amazon Ember" panose="020B0603020204020204" pitchFamily="34" charset="0"/>
                <a:ea typeface="Amazon Ember" panose="020B0603020204020204" pitchFamily="34" charset="0"/>
                <a:cs typeface="Amazon Ember" panose="020B0603020204020204" pitchFamily="34" charset="0"/>
              </a:rPr>
              <a:t>. Com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EBS, você pode escolher entre quatro tipos de volume diferentes para equilibrar preço e performance ideais. Você pode alterar os tipos de volume, ajustar a performance ou aumentar o tamanho do volume sem interromper seus aplicativos essenciais, assim terá armazenamento econômico quando precisar.</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Armazenamento de Instâncias do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EC2 </a:t>
            </a:r>
            <a:r>
              <a:rPr lang="pt-BR" dirty="0">
                <a:latin typeface="Amazon Ember" panose="020B0603020204020204" pitchFamily="34" charset="0"/>
                <a:ea typeface="Amazon Ember" panose="020B0603020204020204" pitchFamily="34" charset="0"/>
                <a:cs typeface="Amazon Ember" panose="020B0603020204020204" pitchFamily="34" charset="0"/>
              </a:rPr>
              <a:t>fornece armazenamento temporário em nível de bloco para a instância. Esse armazenamento está localizado em discos que estão anexados fisicamente ao computador host. O armazenamento de instâncias funciona bem quando você precisa armazenar temporariamente informações que são alteradas com frequência, como buffers, caches, dados temporários e outros conteúdos temporários. Você também pode usar o armazenamento de instâncias para dados replicados em uma frota de instâncias, como um grupo de servidores Web com balanceamento de carga. Se as instâncias forem interrompidas - seja devido a um erro do usuário ou a um mau funcionamento - os dados no armazenamento de instâncias serão excluídos.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File System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EFS)</a:t>
            </a:r>
            <a:r>
              <a:rPr lang="pt-BR" dirty="0">
                <a:latin typeface="Amazon Ember" panose="020B0603020204020204" pitchFamily="34" charset="0"/>
                <a:ea typeface="Amazon Ember" panose="020B0603020204020204" pitchFamily="34" charset="0"/>
                <a:cs typeface="Amazon Ember" panose="020B0603020204020204" pitchFamily="34" charset="0"/>
              </a:rPr>
              <a:t> fornece um sistema gerenciado de arquivos NFS simples, escalável e elástico para uso com os serviços de nuvem AWS e recursos locais. Ele foi criado para escalar sob demanda para </a:t>
            </a:r>
            <a:r>
              <a:rPr lang="pt-BR" dirty="0" err="1">
                <a:latin typeface="Amazon Ember" panose="020B0603020204020204" pitchFamily="34" charset="0"/>
                <a:ea typeface="Amazon Ember" panose="020B0603020204020204" pitchFamily="34" charset="0"/>
                <a:cs typeface="Amazon Ember" panose="020B0603020204020204" pitchFamily="34" charset="0"/>
              </a:rPr>
              <a:t>petabytes</a:t>
            </a:r>
            <a:r>
              <a:rPr lang="pt-BR" dirty="0">
                <a:latin typeface="Amazon Ember" panose="020B0603020204020204" pitchFamily="34" charset="0"/>
                <a:ea typeface="Amazon Ember" panose="020B0603020204020204" pitchFamily="34" charset="0"/>
                <a:cs typeface="Amazon Ember" panose="020B0603020204020204" pitchFamily="34" charset="0"/>
              </a:rPr>
              <a:t> sem interromper os aplicativos. Ele aumenta e diminui automaticamente à medida que você adiciona e remove arquivos, o que reduz a necessidade de provisionar e gerenciar capacidade para acomodar o crescimento.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Simple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Storage</a:t>
            </a:r>
            <a:r>
              <a:rPr lang="pt-BR" b="1" dirty="0">
                <a:latin typeface="Amazon Ember" panose="020B0603020204020204" pitchFamily="34" charset="0"/>
                <a:ea typeface="Amazon Ember" panose="020B0603020204020204" pitchFamily="34" charset="0"/>
                <a:cs typeface="Amazon Ember" panose="020B0603020204020204" pitchFamily="34" charset="0"/>
              </a:rPr>
              <a:t> Service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S3)</a:t>
            </a:r>
            <a:r>
              <a:rPr lang="pt-BR" dirty="0">
                <a:latin typeface="Amazon Ember" panose="020B0603020204020204" pitchFamily="34" charset="0"/>
                <a:ea typeface="Amazon Ember" panose="020B0603020204020204" pitchFamily="34" charset="0"/>
                <a:cs typeface="Amazon Ember" panose="020B0603020204020204" pitchFamily="34" charset="0"/>
              </a:rPr>
              <a:t> é um serviço de armazenamento de objetos que oferece escalabilidade, disponibilidade de dados, segurança e performance. Você pode armazenar e proteger qualquer quantidade de dados para diversos casos de uso, como sites, aplicativos móveis, backup e restauração, arquivamento, aplicativos empresariais, dispositivos da Internet das Coisas (</a:t>
            </a:r>
            <a:r>
              <a:rPr lang="pt-BR" dirty="0" err="1">
                <a:latin typeface="Amazon Ember" panose="020B0603020204020204" pitchFamily="34" charset="0"/>
                <a:ea typeface="Amazon Ember" panose="020B0603020204020204" pitchFamily="34" charset="0"/>
                <a:cs typeface="Amazon Ember" panose="020B0603020204020204" pitchFamily="34" charset="0"/>
              </a:rPr>
              <a:t>IoT</a:t>
            </a:r>
            <a:r>
              <a:rPr lang="pt-BR" dirty="0">
                <a:latin typeface="Amazon Ember" panose="020B0603020204020204" pitchFamily="34" charset="0"/>
                <a:ea typeface="Amazon Ember" panose="020B0603020204020204" pitchFamily="34" charset="0"/>
                <a:cs typeface="Amazon Ember" panose="020B0603020204020204" pitchFamily="34" charset="0"/>
              </a:rPr>
              <a:t>) e análises de big data.</a:t>
            </a:r>
          </a:p>
        </p:txBody>
      </p:sp>
    </p:spTree>
    <p:extLst>
      <p:ext uri="{BB962C8B-B14F-4D97-AF65-F5344CB8AC3E}">
        <p14:creationId xmlns:p14="http://schemas.microsoft.com/office/powerpoint/2010/main" val="2007577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0144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Aqui, você verá dois exemplos de como as opções de armazenamento podem ser configuradas para instâncias do EC2.</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err="1">
                <a:latin typeface="Amazon Ember" panose="020B0603020204020204" pitchFamily="34" charset="0"/>
                <a:ea typeface="Amazon Ember" panose="020B0603020204020204" pitchFamily="34" charset="0"/>
                <a:cs typeface="Amazon Ember" panose="020B0603020204020204" pitchFamily="34" charset="0"/>
              </a:rPr>
              <a:t>Oexemplo</a:t>
            </a:r>
            <a:r>
              <a:rPr lang="pt-BR" dirty="0">
                <a:latin typeface="Amazon Ember" panose="020B0603020204020204" pitchFamily="34" charset="0"/>
                <a:ea typeface="Amazon Ember" panose="020B0603020204020204" pitchFamily="34" charset="0"/>
                <a:cs typeface="Amazon Ember" panose="020B0603020204020204" pitchFamily="34" charset="0"/>
              </a:rPr>
              <a:t> da</a:t>
            </a:r>
            <a:r>
              <a:rPr lang="pt-BR" b="1" dirty="0">
                <a:latin typeface="Amazon Ember" panose="020B0603020204020204" pitchFamily="34" charset="0"/>
                <a:ea typeface="Amazon Ember" panose="020B0603020204020204" pitchFamily="34" charset="0"/>
                <a:cs typeface="Amazon Ember" panose="020B0603020204020204" pitchFamily="34" charset="0"/>
              </a:rPr>
              <a:t> instância 1 </a:t>
            </a:r>
            <a:r>
              <a:rPr lang="pt-BR" dirty="0">
                <a:latin typeface="Amazon Ember" panose="020B0603020204020204" pitchFamily="34" charset="0"/>
                <a:ea typeface="Amazon Ember" panose="020B0603020204020204" pitchFamily="34" charset="0"/>
                <a:cs typeface="Amazon Ember" panose="020B0603020204020204" pitchFamily="34" charset="0"/>
              </a:rPr>
              <a:t>mostra que o volume raiz, que contém o sistema operacional e possivelmente outros dados, é armazenado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EBS. Essa instância também tem dois volumes anexados. Um volume é um volume de armazenamento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EBS de 500 GB e o outro volume é um volume de armazenamento de instâncias. </a:t>
            </a:r>
            <a:r>
              <a:rPr lang="pt-BR" b="1" dirty="0">
                <a:latin typeface="Amazon Ember" panose="020B0603020204020204" pitchFamily="34" charset="0"/>
                <a:ea typeface="Amazon Ember" panose="020B0603020204020204" pitchFamily="34" charset="0"/>
                <a:cs typeface="Amazon Ember" panose="020B0603020204020204" pitchFamily="34" charset="0"/>
              </a:rPr>
              <a:t>Se essa instância fosse interrompida e iniciada novamente</a:t>
            </a:r>
            <a:r>
              <a:rPr lang="pt-BR" dirty="0">
                <a:latin typeface="Amazon Ember" panose="020B0603020204020204" pitchFamily="34" charset="0"/>
                <a:ea typeface="Amazon Ember" panose="020B0603020204020204" pitchFamily="34" charset="0"/>
                <a:cs typeface="Amazon Ember" panose="020B0603020204020204" pitchFamily="34" charset="0"/>
              </a:rPr>
              <a:t>, o sistema operacional sobreviveria e todos os dados armazenados no volume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EBS de 20 GB ou no volume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EBS de 500 GB permaneceria intactos. No entanto, todos os dados armazenados no volume efêmero 1 seriam permanentemente perdidos. O armazenamento de instâncias funciona bem para armazenar temporariamente informações que são alteradas com frequência, como buffers, caches, dados temporários e outros conteúdos temporários.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err="1">
                <a:latin typeface="Amazon Ember" panose="020B0603020204020204" pitchFamily="34" charset="0"/>
                <a:ea typeface="Amazon Ember" panose="020B0603020204020204" pitchFamily="34" charset="0"/>
                <a:cs typeface="Amazon Ember" panose="020B0603020204020204" pitchFamily="34" charset="0"/>
              </a:rPr>
              <a:t>Oexemplo</a:t>
            </a:r>
            <a:r>
              <a:rPr lang="pt-BR" dirty="0">
                <a:latin typeface="Amazon Ember" panose="020B0603020204020204" pitchFamily="34" charset="0"/>
                <a:ea typeface="Amazon Ember" panose="020B0603020204020204" pitchFamily="34" charset="0"/>
                <a:cs typeface="Amazon Ember" panose="020B0603020204020204" pitchFamily="34" charset="0"/>
              </a:rPr>
              <a:t> da</a:t>
            </a:r>
            <a:r>
              <a:rPr lang="pt-BR" b="1" dirty="0">
                <a:latin typeface="Amazon Ember" panose="020B0603020204020204" pitchFamily="34" charset="0"/>
                <a:ea typeface="Amazon Ember" panose="020B0603020204020204" pitchFamily="34" charset="0"/>
                <a:cs typeface="Amazon Ember" panose="020B0603020204020204" pitchFamily="34" charset="0"/>
              </a:rPr>
              <a:t> instância 2 </a:t>
            </a:r>
            <a:r>
              <a:rPr lang="pt-BR" dirty="0">
                <a:latin typeface="Amazon Ember" panose="020B0603020204020204" pitchFamily="34" charset="0"/>
                <a:ea typeface="Amazon Ember" panose="020B0603020204020204" pitchFamily="34" charset="0"/>
                <a:cs typeface="Amazon Ember" panose="020B0603020204020204" pitchFamily="34" charset="0"/>
              </a:rPr>
              <a:t>mostra que o volume raiz está em um armazenamento de instâncias (volume temporário 2). </a:t>
            </a:r>
            <a:r>
              <a:rPr lang="pt-BR" b="1" dirty="0">
                <a:latin typeface="Amazon Ember" panose="020B0603020204020204" pitchFamily="34" charset="0"/>
                <a:ea typeface="Amazon Ember" panose="020B0603020204020204" pitchFamily="34" charset="0"/>
                <a:cs typeface="Amazon Ember" panose="020B0603020204020204" pitchFamily="34" charset="0"/>
              </a:rPr>
              <a:t>Uma instância com um volume raiz de armazenamento de instâncias não pode ser interrompida por uma chamada de API do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EC2. Ela só pode ser encerrada. </a:t>
            </a:r>
            <a:r>
              <a:rPr lang="pt-BR" dirty="0">
                <a:latin typeface="Amazon Ember" panose="020B0603020204020204" pitchFamily="34" charset="0"/>
                <a:ea typeface="Amazon Ember" panose="020B0603020204020204" pitchFamily="34" charset="0"/>
                <a:cs typeface="Amazon Ember" panose="020B0603020204020204" pitchFamily="34" charset="0"/>
              </a:rPr>
              <a:t>No entanto, ele pode ser interrompido de dentro do sistema operacional da instância (por exemplo, ao emitir um comando shutdown) ou pode ser interrompido devido a uma falha no sistema operacional ou no disco, o que faria com que a instância fosse encerrada. Se a instância fosse encerrada, todos os dados armazenados no volume efêmero 2 seriam perdidos, incluindo o sistema operacional. Você não conseguiria iniciar a instância novamente. Portanto, não dependa do armazenamento de instâncias para dados valiosos de longo prazo. Em vez disso, use um armazenamento físico de dados mais durável, como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EBS,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EFS ou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Se uma instância for </a:t>
            </a:r>
            <a:r>
              <a:rPr lang="pt-BR" i="1" dirty="0">
                <a:latin typeface="Amazon Ember" panose="020B0603020204020204" pitchFamily="34" charset="0"/>
                <a:ea typeface="Amazon Ember" panose="020B0603020204020204" pitchFamily="34" charset="0"/>
                <a:cs typeface="Amazon Ember" panose="020B0603020204020204" pitchFamily="34" charset="0"/>
              </a:rPr>
              <a:t>reinicializada</a:t>
            </a:r>
            <a:r>
              <a:rPr lang="pt-BR" dirty="0">
                <a:latin typeface="Amazon Ember" panose="020B0603020204020204" pitchFamily="34" charset="0"/>
                <a:ea typeface="Amazon Ember" panose="020B0603020204020204" pitchFamily="34" charset="0"/>
                <a:cs typeface="Amazon Ember" panose="020B0603020204020204" pitchFamily="34" charset="0"/>
              </a:rPr>
              <a:t>, intencionalmente ou não, os dados no armazenamento de instâncias não persistirão. </a:t>
            </a:r>
          </a:p>
        </p:txBody>
      </p:sp>
    </p:spTree>
    <p:extLst>
      <p:ext uri="{BB962C8B-B14F-4D97-AF65-F5344CB8AC3E}">
        <p14:creationId xmlns:p14="http://schemas.microsoft.com/office/powerpoint/2010/main" val="2217324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err="1">
                <a:latin typeface="Amazon Ember" panose="020B0603020204020204" pitchFamily="34" charset="0"/>
                <a:ea typeface="Amazon Ember" panose="020B0603020204020204" pitchFamily="34" charset="0"/>
                <a:cs typeface="Amazon Ember" panose="020B0603020204020204" pitchFamily="34" charset="0"/>
              </a:rPr>
              <a:t>Tag</a:t>
            </a:r>
            <a:r>
              <a:rPr lang="pt-BR" dirty="0">
                <a:latin typeface="Amazon Ember" panose="020B0603020204020204" pitchFamily="34" charset="0"/>
                <a:ea typeface="Amazon Ember" panose="020B0603020204020204" pitchFamily="34" charset="0"/>
                <a:cs typeface="Amazon Ember" panose="020B0603020204020204" pitchFamily="34" charset="0"/>
              </a:rPr>
              <a:t> é um rótulo que você atribui a um recurso da AWS. Cada </a:t>
            </a:r>
            <a:r>
              <a:rPr lang="pt-BR" dirty="0" err="1">
                <a:latin typeface="Amazon Ember" panose="020B0603020204020204" pitchFamily="34" charset="0"/>
                <a:ea typeface="Amazon Ember" panose="020B0603020204020204" pitchFamily="34" charset="0"/>
                <a:cs typeface="Amazon Ember" panose="020B0603020204020204" pitchFamily="34" charset="0"/>
              </a:rPr>
              <a:t>tag</a:t>
            </a:r>
            <a:r>
              <a:rPr lang="pt-BR" dirty="0">
                <a:latin typeface="Amazon Ember" panose="020B0603020204020204" pitchFamily="34" charset="0"/>
                <a:ea typeface="Amazon Ember" panose="020B0603020204020204" pitchFamily="34" charset="0"/>
                <a:cs typeface="Amazon Ember" panose="020B0603020204020204" pitchFamily="34" charset="0"/>
              </a:rPr>
              <a:t> consiste em uma </a:t>
            </a:r>
            <a:r>
              <a:rPr lang="pt-BR" i="1" dirty="0">
                <a:latin typeface="Amazon Ember" panose="020B0603020204020204" pitchFamily="34" charset="0"/>
                <a:ea typeface="Amazon Ember" panose="020B0603020204020204" pitchFamily="34" charset="0"/>
                <a:cs typeface="Amazon Ember" panose="020B0603020204020204" pitchFamily="34" charset="0"/>
              </a:rPr>
              <a:t>chave</a:t>
            </a:r>
            <a:r>
              <a:rPr lang="pt-BR" dirty="0">
                <a:latin typeface="Amazon Ember" panose="020B0603020204020204" pitchFamily="34" charset="0"/>
                <a:ea typeface="Amazon Ember" panose="020B0603020204020204" pitchFamily="34" charset="0"/>
                <a:cs typeface="Amazon Ember" panose="020B0603020204020204" pitchFamily="34" charset="0"/>
              </a:rPr>
              <a:t> e um </a:t>
            </a:r>
            <a:r>
              <a:rPr lang="pt-BR" i="1" dirty="0">
                <a:latin typeface="Amazon Ember" panose="020B0603020204020204" pitchFamily="34" charset="0"/>
                <a:ea typeface="Amazon Ember" panose="020B0603020204020204" pitchFamily="34" charset="0"/>
                <a:cs typeface="Amazon Ember" panose="020B0603020204020204" pitchFamily="34" charset="0"/>
              </a:rPr>
              <a:t>valor </a:t>
            </a:r>
            <a:r>
              <a:rPr lang="pt-BR" dirty="0">
                <a:latin typeface="Amazon Ember" panose="020B0603020204020204" pitchFamily="34" charset="0"/>
                <a:ea typeface="Amazon Ember" panose="020B0603020204020204" pitchFamily="34" charset="0"/>
                <a:cs typeface="Amazon Ember" panose="020B0603020204020204" pitchFamily="34" charset="0"/>
              </a:rPr>
              <a:t>opcional, ambos definidos por você. As </a:t>
            </a:r>
            <a:r>
              <a:rPr lang="pt-BR" dirty="0" err="1">
                <a:latin typeface="Amazon Ember" panose="020B0603020204020204" pitchFamily="34" charset="0"/>
                <a:ea typeface="Amazon Ember" panose="020B0603020204020204" pitchFamily="34" charset="0"/>
                <a:cs typeface="Amazon Ember" panose="020B0603020204020204" pitchFamily="34" charset="0"/>
              </a:rPr>
              <a:t>tags</a:t>
            </a:r>
            <a:r>
              <a:rPr lang="pt-BR" dirty="0">
                <a:latin typeface="Amazon Ember" panose="020B0603020204020204" pitchFamily="34" charset="0"/>
                <a:ea typeface="Amazon Ember" panose="020B0603020204020204" pitchFamily="34" charset="0"/>
                <a:cs typeface="Amazon Ember" panose="020B0603020204020204" pitchFamily="34" charset="0"/>
              </a:rPr>
              <a:t> permitem categorizar recursos da AWS, como instâncias do EC2, de diferentes maneiras. Por exemplo, você pode marcar instâncias por finalidade, proprietário ou ambiente.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hlinkClick r:id="rId3"/>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A marcação é como você pode anexar </a:t>
            </a:r>
            <a:r>
              <a:rPr lang="pt-BR" dirty="0" err="1">
                <a:latin typeface="Amazon Ember" panose="020B0603020204020204" pitchFamily="34" charset="0"/>
                <a:ea typeface="Amazon Ember" panose="020B0603020204020204" pitchFamily="34" charset="0"/>
                <a:cs typeface="Amazon Ember" panose="020B0603020204020204" pitchFamily="34" charset="0"/>
              </a:rPr>
              <a:t>metadados</a:t>
            </a:r>
            <a:r>
              <a:rPr lang="pt-BR" dirty="0">
                <a:latin typeface="Amazon Ember" panose="020B0603020204020204" pitchFamily="34" charset="0"/>
                <a:ea typeface="Amazon Ember" panose="020B0603020204020204" pitchFamily="34" charset="0"/>
                <a:cs typeface="Amazon Ember" panose="020B0603020204020204" pitchFamily="34" charset="0"/>
              </a:rPr>
              <a:t> a uma instância do EC2.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hlinkClick r:id="rId3"/>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Sim. As chaves e valores de </a:t>
            </a:r>
            <a:r>
              <a:rPr lang="pt-BR" dirty="0" err="1">
                <a:latin typeface="Amazon Ember" panose="020B0603020204020204" pitchFamily="34" charset="0"/>
                <a:ea typeface="Amazon Ember" panose="020B0603020204020204" pitchFamily="34" charset="0"/>
                <a:cs typeface="Amazon Ember" panose="020B0603020204020204" pitchFamily="34" charset="0"/>
              </a:rPr>
              <a:t>tags</a:t>
            </a:r>
            <a:r>
              <a:rPr lang="pt-BR" dirty="0">
                <a:latin typeface="Amazon Ember" panose="020B0603020204020204" pitchFamily="34" charset="0"/>
                <a:ea typeface="Amazon Ember" panose="020B0603020204020204" pitchFamily="34" charset="0"/>
                <a:cs typeface="Amazon Ember" panose="020B0603020204020204" pitchFamily="34" charset="0"/>
              </a:rPr>
              <a:t> diferenciam maiúsculas de minúsculas. Por exemplo, uma </a:t>
            </a:r>
            <a:r>
              <a:rPr lang="pt-BR" dirty="0" err="1">
                <a:latin typeface="Amazon Ember" panose="020B0603020204020204" pitchFamily="34" charset="0"/>
                <a:ea typeface="Amazon Ember" panose="020B0603020204020204" pitchFamily="34" charset="0"/>
                <a:cs typeface="Amazon Ember" panose="020B0603020204020204" pitchFamily="34" charset="0"/>
              </a:rPr>
              <a:t>tag</a:t>
            </a:r>
            <a:r>
              <a:rPr lang="pt-BR" dirty="0">
                <a:latin typeface="Amazon Ember" panose="020B0603020204020204" pitchFamily="34" charset="0"/>
                <a:ea typeface="Amazon Ember" panose="020B0603020204020204" pitchFamily="34" charset="0"/>
                <a:cs typeface="Amazon Ember" panose="020B0603020204020204" pitchFamily="34" charset="0"/>
              </a:rPr>
              <a:t> comumente usada para instâncias do EC2 é uma chave de </a:t>
            </a:r>
            <a:r>
              <a:rPr lang="pt-BR" dirty="0" err="1">
                <a:latin typeface="Amazon Ember" panose="020B0603020204020204" pitchFamily="34" charset="0"/>
                <a:ea typeface="Amazon Ember" panose="020B0603020204020204" pitchFamily="34" charset="0"/>
                <a:cs typeface="Amazon Ember" panose="020B0603020204020204" pitchFamily="34" charset="0"/>
              </a:rPr>
              <a:t>tag</a:t>
            </a:r>
            <a:r>
              <a:rPr lang="pt-BR" dirty="0">
                <a:latin typeface="Amazon Ember" panose="020B0603020204020204" pitchFamily="34" charset="0"/>
                <a:ea typeface="Amazon Ember" panose="020B0603020204020204" pitchFamily="34" charset="0"/>
                <a:cs typeface="Amazon Ember" panose="020B0603020204020204" pitchFamily="34" charset="0"/>
              </a:rPr>
              <a:t> chamada </a:t>
            </a:r>
            <a:r>
              <a:rPr lang="pt-BR" i="1" dirty="0" err="1">
                <a:latin typeface="Amazon Ember" panose="020B0603020204020204" pitchFamily="34" charset="0"/>
                <a:ea typeface="Amazon Ember" panose="020B0603020204020204" pitchFamily="34" charset="0"/>
                <a:cs typeface="Amazon Ember" panose="020B0603020204020204" pitchFamily="34" charset="0"/>
              </a:rPr>
              <a:t>Name</a:t>
            </a:r>
            <a:r>
              <a:rPr lang="pt-BR" i="1" dirty="0">
                <a:latin typeface="Amazon Ember" panose="020B0603020204020204" pitchFamily="34" charset="0"/>
                <a:ea typeface="Amazon Ember" panose="020B0603020204020204" pitchFamily="34" charset="0"/>
                <a:cs typeface="Amazon Ember" panose="020B0603020204020204" pitchFamily="34" charset="0"/>
              </a:rPr>
              <a:t> (Nome)</a:t>
            </a:r>
            <a:r>
              <a:rPr lang="pt-BR" dirty="0">
                <a:latin typeface="Amazon Ember" panose="020B0603020204020204" pitchFamily="34" charset="0"/>
                <a:ea typeface="Amazon Ember" panose="020B0603020204020204" pitchFamily="34" charset="0"/>
                <a:cs typeface="Amazon Ember" panose="020B0603020204020204" pitchFamily="34" charset="0"/>
              </a:rPr>
              <a:t> e um valor de </a:t>
            </a:r>
            <a:r>
              <a:rPr lang="pt-BR" dirty="0" err="1">
                <a:latin typeface="Amazon Ember" panose="020B0603020204020204" pitchFamily="34" charset="0"/>
                <a:ea typeface="Amazon Ember" panose="020B0603020204020204" pitchFamily="34" charset="0"/>
                <a:cs typeface="Amazon Ember" panose="020B0603020204020204" pitchFamily="34" charset="0"/>
              </a:rPr>
              <a:t>tag</a:t>
            </a:r>
            <a:r>
              <a:rPr lang="pt-BR" dirty="0">
                <a:latin typeface="Amazon Ember" panose="020B0603020204020204" pitchFamily="34" charset="0"/>
                <a:ea typeface="Amazon Ember" panose="020B0603020204020204" pitchFamily="34" charset="0"/>
                <a:cs typeface="Amazon Ember" panose="020B0603020204020204" pitchFamily="34" charset="0"/>
              </a:rPr>
              <a:t> que descreve a instância, como </a:t>
            </a:r>
            <a:r>
              <a:rPr lang="pt-BR" i="1" dirty="0" err="1">
                <a:latin typeface="Amazon Ember" panose="020B0603020204020204" pitchFamily="34" charset="0"/>
                <a:ea typeface="Amazon Ember" panose="020B0603020204020204" pitchFamily="34" charset="0"/>
                <a:cs typeface="Amazon Ember" panose="020B0603020204020204" pitchFamily="34" charset="0"/>
              </a:rPr>
              <a:t>My</a:t>
            </a:r>
            <a:r>
              <a:rPr lang="pt-BR" i="1" dirty="0">
                <a:latin typeface="Amazon Ember" panose="020B0603020204020204" pitchFamily="34" charset="0"/>
                <a:ea typeface="Amazon Ember" panose="020B0603020204020204" pitchFamily="34" charset="0"/>
                <a:cs typeface="Amazon Ember" panose="020B0603020204020204" pitchFamily="34" charset="0"/>
              </a:rPr>
              <a:t> Web Server (Meu servidor Web</a:t>
            </a:r>
            <a:r>
              <a:rPr lang="pt-BR" dirty="0">
                <a:latin typeface="Amazon Ember" panose="020B0603020204020204" pitchFamily="34" charset="0"/>
                <a:ea typeface="Amazon Ember" panose="020B0603020204020204" pitchFamily="34" charset="0"/>
                <a:cs typeface="Amazon Ember" panose="020B0603020204020204" pitchFamily="34" charset="0"/>
              </a:rPr>
              <a:t>). A </a:t>
            </a:r>
            <a:r>
              <a:rPr lang="pt-BR" dirty="0" err="1">
                <a:latin typeface="Amazon Ember" panose="020B0603020204020204" pitchFamily="34" charset="0"/>
                <a:ea typeface="Amazon Ember" panose="020B0603020204020204" pitchFamily="34" charset="0"/>
                <a:cs typeface="Amazon Ember" panose="020B0603020204020204" pitchFamily="34" charset="0"/>
              </a:rPr>
              <a:t>tag</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i="1" dirty="0" err="1">
                <a:latin typeface="Amazon Ember" panose="020B0603020204020204" pitchFamily="34" charset="0"/>
                <a:ea typeface="Amazon Ember" panose="020B0603020204020204" pitchFamily="34" charset="0"/>
                <a:cs typeface="Amazon Ember" panose="020B0603020204020204" pitchFamily="34" charset="0"/>
              </a:rPr>
              <a:t>Name</a:t>
            </a:r>
            <a:r>
              <a:rPr lang="pt-BR" dirty="0">
                <a:latin typeface="Amazon Ember" panose="020B0603020204020204" pitchFamily="34" charset="0"/>
                <a:ea typeface="Amazon Ember" panose="020B0603020204020204" pitchFamily="34" charset="0"/>
                <a:cs typeface="Amazon Ember" panose="020B0603020204020204" pitchFamily="34" charset="0"/>
              </a:rPr>
              <a:t> é exposta por padrão na página </a:t>
            </a:r>
            <a:r>
              <a:rPr lang="pt-BR" b="1" dirty="0" err="1">
                <a:latin typeface="Amazon Ember" panose="020B0603020204020204" pitchFamily="34" charset="0"/>
                <a:ea typeface="Amazon Ember" panose="020B0603020204020204" pitchFamily="34" charset="0"/>
                <a:cs typeface="Amazon Ember" panose="020B0603020204020204" pitchFamily="34" charset="0"/>
              </a:rPr>
              <a:t>Instances</a:t>
            </a:r>
            <a:r>
              <a:rPr lang="pt-BR" dirty="0">
                <a:latin typeface="Amazon Ember" panose="020B0603020204020204" pitchFamily="34" charset="0"/>
                <a:ea typeface="Amazon Ember" panose="020B0603020204020204" pitchFamily="34" charset="0"/>
                <a:cs typeface="Amazon Ember" panose="020B0603020204020204" pitchFamily="34" charset="0"/>
              </a:rPr>
              <a:t> do console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No entanto, se você criar uma chave chamada </a:t>
            </a:r>
            <a:r>
              <a:rPr lang="pt-BR" i="1" dirty="0" err="1">
                <a:latin typeface="Amazon Ember" panose="020B0603020204020204" pitchFamily="34" charset="0"/>
                <a:ea typeface="Amazon Ember" panose="020B0603020204020204" pitchFamily="34" charset="0"/>
                <a:cs typeface="Amazon Ember" panose="020B0603020204020204" pitchFamily="34" charset="0"/>
              </a:rPr>
              <a:t>name</a:t>
            </a:r>
            <a:r>
              <a:rPr lang="pt-BR" dirty="0">
                <a:latin typeface="Amazon Ember" panose="020B0603020204020204" pitchFamily="34" charset="0"/>
                <a:ea typeface="Amazon Ember" panose="020B0603020204020204" pitchFamily="34" charset="0"/>
                <a:cs typeface="Amazon Ember" panose="020B0603020204020204" pitchFamily="34" charset="0"/>
              </a:rPr>
              <a:t> (com </a:t>
            </a:r>
            <a:r>
              <a:rPr lang="pt-BR" i="1" dirty="0" err="1">
                <a:latin typeface="Amazon Ember" panose="020B0603020204020204" pitchFamily="34" charset="0"/>
                <a:ea typeface="Amazon Ember" panose="020B0603020204020204" pitchFamily="34" charset="0"/>
                <a:cs typeface="Amazon Ember" panose="020B0603020204020204" pitchFamily="34" charset="0"/>
              </a:rPr>
              <a:t>n</a:t>
            </a:r>
            <a:r>
              <a:rPr lang="pt-BR" dirty="0" err="1">
                <a:latin typeface="Amazon Ember" panose="020B0603020204020204" pitchFamily="34" charset="0"/>
                <a:ea typeface="Amazon Ember" panose="020B0603020204020204" pitchFamily="34" charset="0"/>
                <a:cs typeface="Amazon Ember" panose="020B0603020204020204" pitchFamily="34" charset="0"/>
              </a:rPr>
              <a:t>minúsculas</a:t>
            </a:r>
            <a:r>
              <a:rPr lang="pt-BR" dirty="0">
                <a:latin typeface="Amazon Ember" panose="020B0603020204020204" pitchFamily="34" charset="0"/>
                <a:ea typeface="Amazon Ember" panose="020B0603020204020204" pitchFamily="34" charset="0"/>
                <a:cs typeface="Amazon Ember" panose="020B0603020204020204" pitchFamily="34" charset="0"/>
              </a:rPr>
              <a:t>), ela não aparecerá na coluna </a:t>
            </a:r>
            <a:r>
              <a:rPr lang="pt-BR" b="1" dirty="0" err="1">
                <a:latin typeface="Amazon Ember" panose="020B0603020204020204" pitchFamily="34" charset="0"/>
                <a:ea typeface="Amazon Ember" panose="020B0603020204020204" pitchFamily="34" charset="0"/>
                <a:cs typeface="Amazon Ember" panose="020B0603020204020204" pitchFamily="34" charset="0"/>
              </a:rPr>
              <a:t>Name</a:t>
            </a:r>
            <a:r>
              <a:rPr lang="pt-BR" dirty="0">
                <a:latin typeface="Amazon Ember" panose="020B0603020204020204" pitchFamily="34" charset="0"/>
                <a:ea typeface="Amazon Ember" panose="020B0603020204020204" pitchFamily="34" charset="0"/>
                <a:cs typeface="Amazon Ember" panose="020B0603020204020204" pitchFamily="34" charset="0"/>
              </a:rPr>
              <a:t> (Nome) da lista de instâncias (embora ainda apareça no painel de detalhes da instância na guia </a:t>
            </a:r>
            <a:r>
              <a:rPr lang="pt-BR" b="1" dirty="0" err="1">
                <a:latin typeface="Amazon Ember" panose="020B0603020204020204" pitchFamily="34" charset="0"/>
                <a:ea typeface="Amazon Ember" panose="020B0603020204020204" pitchFamily="34" charset="0"/>
                <a:cs typeface="Amazon Ember" panose="020B0603020204020204" pitchFamily="34" charset="0"/>
              </a:rPr>
              <a:t>Tags</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hlinkClick r:id="rId3"/>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hlinkClick r:id="rId3"/>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É uma prática recomendada desenvolver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estratégias de marcação</a:t>
            </a:r>
            <a:r>
              <a:rPr lang="pt-BR" dirty="0">
                <a:latin typeface="Amazon Ember" panose="020B0603020204020204" pitchFamily="34" charset="0"/>
                <a:ea typeface="Amazon Ember" panose="020B0603020204020204" pitchFamily="34" charset="0"/>
                <a:cs typeface="Amazon Ember" panose="020B0603020204020204" pitchFamily="34" charset="0"/>
              </a:rPr>
              <a:t>. Usar um conjunto consistente de chaves de </a:t>
            </a:r>
            <a:r>
              <a:rPr lang="pt-BR" dirty="0" err="1">
                <a:latin typeface="Amazon Ember" panose="020B0603020204020204" pitchFamily="34" charset="0"/>
                <a:ea typeface="Amazon Ember" panose="020B0603020204020204" pitchFamily="34" charset="0"/>
                <a:cs typeface="Amazon Ember" panose="020B0603020204020204" pitchFamily="34" charset="0"/>
              </a:rPr>
              <a:t>tags</a:t>
            </a:r>
            <a:r>
              <a:rPr lang="pt-BR" dirty="0">
                <a:latin typeface="Amazon Ember" panose="020B0603020204020204" pitchFamily="34" charset="0"/>
                <a:ea typeface="Amazon Ember" panose="020B0603020204020204" pitchFamily="34" charset="0"/>
                <a:cs typeface="Amazon Ember" panose="020B0603020204020204" pitchFamily="34" charset="0"/>
              </a:rPr>
              <a:t> facilita para você gerenciar seus recursos. Você pode pesquisar e filtrar os recursos de acordo com as </a:t>
            </a:r>
            <a:r>
              <a:rPr lang="pt-BR" dirty="0" err="1">
                <a:latin typeface="Amazon Ember" panose="020B0603020204020204" pitchFamily="34" charset="0"/>
                <a:ea typeface="Amazon Ember" panose="020B0603020204020204" pitchFamily="34" charset="0"/>
                <a:cs typeface="Amazon Ember" panose="020B0603020204020204" pitchFamily="34" charset="0"/>
              </a:rPr>
              <a:t>tags</a:t>
            </a:r>
            <a:r>
              <a:rPr lang="pt-BR" dirty="0">
                <a:latin typeface="Amazon Ember" panose="020B0603020204020204" pitchFamily="34" charset="0"/>
                <a:ea typeface="Amazon Ember" panose="020B0603020204020204" pitchFamily="34" charset="0"/>
                <a:cs typeface="Amazon Ember" panose="020B0603020204020204" pitchFamily="34" charset="0"/>
              </a:rPr>
              <a:t> que adicionar.</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4840347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399462"/>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grupo de segurança</a:t>
            </a:r>
            <a:r>
              <a:rPr lang="pt-BR" dirty="0">
                <a:latin typeface="Amazon Ember" panose="020B0603020204020204" pitchFamily="34" charset="0"/>
                <a:ea typeface="Amazon Ember" panose="020B0603020204020204" pitchFamily="34" charset="0"/>
                <a:cs typeface="Amazon Ember" panose="020B0603020204020204" pitchFamily="34" charset="0"/>
              </a:rPr>
              <a:t> atua como um firewall virtual que controla o tráfego para uma ou mais instâncias. Ao executar uma instância, você pode especificar um ou mais grupos de segurança. Caso contrário, usaremos o grupo de segurança padrão.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 adicionar </a:t>
            </a:r>
            <a:r>
              <a:rPr lang="pt-BR" b="1" dirty="0">
                <a:latin typeface="Amazon Ember" panose="020B0603020204020204" pitchFamily="34" charset="0"/>
                <a:ea typeface="Amazon Ember" panose="020B0603020204020204" pitchFamily="34" charset="0"/>
                <a:cs typeface="Amazon Ember" panose="020B0603020204020204" pitchFamily="34" charset="0"/>
              </a:rPr>
              <a:t>regras</a:t>
            </a:r>
            <a:r>
              <a:rPr lang="pt-BR" dirty="0">
                <a:latin typeface="Amazon Ember" panose="020B0603020204020204" pitchFamily="34" charset="0"/>
                <a:ea typeface="Amazon Ember" panose="020B0603020204020204" pitchFamily="34" charset="0"/>
                <a:cs typeface="Amazon Ember" panose="020B0603020204020204" pitchFamily="34" charset="0"/>
              </a:rPr>
              <a:t> a cada grupo de segurança. As regras permitem o tráfego de ou para as instâncias associadas. É possível modificar as regras para um grupo de segurança a qualquer momento. As novas regras são aplicadas automaticamente a todas as instâncias associadas ao grupo de segurança. Quando a AWS decide se devemos permitir que o tráfego atinja uma instância, avaliamos todas as regras de todos os grupos de segurança que estão associados à instância. Ao executar uma instância em uma nuvem privada virtual (VPC), você deve criar um novo grupo de segurança ou usar um já existente nessa VPC. Depois de executar uma instância, você pode alterar seus grupos de segurança.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Ao </a:t>
            </a:r>
            <a:r>
              <a:rPr lang="pt-BR" b="1" dirty="0">
                <a:latin typeface="Amazon Ember" panose="020B0603020204020204" pitchFamily="34" charset="0"/>
                <a:ea typeface="Amazon Ember" panose="020B0603020204020204" pitchFamily="34" charset="0"/>
                <a:cs typeface="Amazon Ember" panose="020B0603020204020204" pitchFamily="34" charset="0"/>
              </a:rPr>
              <a:t>definir uma regra</a:t>
            </a:r>
            <a:r>
              <a:rPr lang="pt-BR" dirty="0">
                <a:latin typeface="Amazon Ember" panose="020B0603020204020204" pitchFamily="34" charset="0"/>
                <a:ea typeface="Amazon Ember" panose="020B0603020204020204" pitchFamily="34" charset="0"/>
                <a:cs typeface="Amazon Ember" panose="020B0603020204020204" pitchFamily="34" charset="0"/>
              </a:rPr>
              <a:t>, você pode especificar a origem permitida da comunicação de rede (regras de entrada) ou do destino (regras de saída). A </a:t>
            </a:r>
            <a:r>
              <a:rPr lang="pt-BR" b="1" dirty="0">
                <a:latin typeface="Amazon Ember" panose="020B0603020204020204" pitchFamily="34" charset="0"/>
                <a:ea typeface="Amazon Ember" panose="020B0603020204020204" pitchFamily="34" charset="0"/>
                <a:cs typeface="Amazon Ember" panose="020B0603020204020204" pitchFamily="34" charset="0"/>
              </a:rPr>
              <a:t>origem</a:t>
            </a:r>
            <a:r>
              <a:rPr lang="pt-BR" dirty="0">
                <a:latin typeface="Amazon Ember" panose="020B0603020204020204" pitchFamily="34" charset="0"/>
                <a:ea typeface="Amazon Ember" panose="020B0603020204020204" pitchFamily="34" charset="0"/>
                <a:cs typeface="Amazon Ember" panose="020B0603020204020204" pitchFamily="34" charset="0"/>
              </a:rPr>
              <a:t> pode ser um endereço IP, um intervalo de endereços IP, outro grupo de segurança, um VPC </a:t>
            </a:r>
            <a:r>
              <a:rPr lang="pt-BR" dirty="0" err="1">
                <a:latin typeface="Amazon Ember" panose="020B0603020204020204" pitchFamily="34" charset="0"/>
                <a:ea typeface="Amazon Ember" panose="020B0603020204020204" pitchFamily="34" charset="0"/>
                <a:cs typeface="Amazon Ember" panose="020B0603020204020204" pitchFamily="34" charset="0"/>
              </a:rPr>
              <a:t>endpoint</a:t>
            </a:r>
            <a:r>
              <a:rPr lang="pt-BR" dirty="0">
                <a:latin typeface="Amazon Ember" panose="020B0603020204020204" pitchFamily="34" charset="0"/>
                <a:ea typeface="Amazon Ember" panose="020B0603020204020204" pitchFamily="34" charset="0"/>
                <a:cs typeface="Amazon Ember" panose="020B0603020204020204" pitchFamily="34" charset="0"/>
              </a:rPr>
              <a:t> de gateway ou qualquer lugar (o que significa que todas as origens serão permitidas). Por padrão, um </a:t>
            </a:r>
            <a:r>
              <a:rPr lang="pt-BR" b="1" dirty="0">
                <a:latin typeface="Amazon Ember" panose="020B0603020204020204" pitchFamily="34" charset="0"/>
                <a:ea typeface="Amazon Ember" panose="020B0603020204020204" pitchFamily="34" charset="0"/>
                <a:cs typeface="Amazon Ember" panose="020B0603020204020204" pitchFamily="34" charset="0"/>
              </a:rPr>
              <a:t>grupo de segurança</a:t>
            </a:r>
            <a:r>
              <a:rPr lang="pt-BR" dirty="0">
                <a:latin typeface="Amazon Ember" panose="020B0603020204020204" pitchFamily="34" charset="0"/>
                <a:ea typeface="Amazon Ember" panose="020B0603020204020204" pitchFamily="34" charset="0"/>
                <a:cs typeface="Amazon Ember" panose="020B0603020204020204" pitchFamily="34" charset="0"/>
              </a:rPr>
              <a:t> inclui uma </a:t>
            </a:r>
            <a:r>
              <a:rPr lang="pt-BR" b="1" dirty="0">
                <a:latin typeface="Amazon Ember" panose="020B0603020204020204" pitchFamily="34" charset="0"/>
                <a:ea typeface="Amazon Ember" panose="020B0603020204020204" pitchFamily="34" charset="0"/>
                <a:cs typeface="Amazon Ember" panose="020B0603020204020204" pitchFamily="34" charset="0"/>
              </a:rPr>
              <a:t>regra de saída</a:t>
            </a:r>
            <a:r>
              <a:rPr lang="pt-BR" dirty="0">
                <a:latin typeface="Amazon Ember" panose="020B0603020204020204" pitchFamily="34" charset="0"/>
                <a:ea typeface="Amazon Ember" panose="020B0603020204020204" pitchFamily="34" charset="0"/>
                <a:cs typeface="Amazon Ember" panose="020B0603020204020204" pitchFamily="34" charset="0"/>
              </a:rPr>
              <a:t> que permite todo o tráfego de </a:t>
            </a:r>
            <a:r>
              <a:rPr lang="pt-BR" b="1" dirty="0">
                <a:latin typeface="Amazon Ember" panose="020B0603020204020204" pitchFamily="34" charset="0"/>
                <a:ea typeface="Amazon Ember" panose="020B0603020204020204" pitchFamily="34" charset="0"/>
                <a:cs typeface="Amazon Ember" panose="020B0603020204020204" pitchFamily="34" charset="0"/>
              </a:rPr>
              <a:t>saída</a:t>
            </a:r>
            <a:r>
              <a:rPr lang="pt-BR" dirty="0">
                <a:latin typeface="Amazon Ember" panose="020B0603020204020204" pitchFamily="34" charset="0"/>
                <a:ea typeface="Amazon Ember" panose="020B0603020204020204" pitchFamily="34" charset="0"/>
                <a:cs typeface="Amazon Ember" panose="020B0603020204020204" pitchFamily="34" charset="0"/>
              </a:rPr>
              <a:t>. Você pode remover a </a:t>
            </a:r>
            <a:r>
              <a:rPr lang="pt-BR" b="1" dirty="0">
                <a:latin typeface="Amazon Ember" panose="020B0603020204020204" pitchFamily="34" charset="0"/>
                <a:ea typeface="Amazon Ember" panose="020B0603020204020204" pitchFamily="34" charset="0"/>
                <a:cs typeface="Amazon Ember" panose="020B0603020204020204" pitchFamily="34" charset="0"/>
              </a:rPr>
              <a:t>regra</a:t>
            </a:r>
            <a:r>
              <a:rPr lang="pt-BR" dirty="0">
                <a:latin typeface="Amazon Ember" panose="020B0603020204020204" pitchFamily="34" charset="0"/>
                <a:ea typeface="Amazon Ember" panose="020B0603020204020204" pitchFamily="34" charset="0"/>
                <a:cs typeface="Amazon Ember" panose="020B0603020204020204" pitchFamily="34" charset="0"/>
              </a:rPr>
              <a:t> e adicionar </a:t>
            </a:r>
            <a:r>
              <a:rPr lang="pt-BR" b="1" dirty="0">
                <a:latin typeface="Amazon Ember" panose="020B0603020204020204" pitchFamily="34" charset="0"/>
                <a:ea typeface="Amazon Ember" panose="020B0603020204020204" pitchFamily="34" charset="0"/>
                <a:cs typeface="Amazon Ember" panose="020B0603020204020204" pitchFamily="34" charset="0"/>
              </a:rPr>
              <a:t>regras de saída</a:t>
            </a:r>
            <a:r>
              <a:rPr lang="pt-BR" dirty="0">
                <a:latin typeface="Amazon Ember" panose="020B0603020204020204" pitchFamily="34" charset="0"/>
                <a:ea typeface="Amazon Ember" panose="020B0603020204020204" pitchFamily="34" charset="0"/>
                <a:cs typeface="Amazon Ember" panose="020B0603020204020204" pitchFamily="34" charset="0"/>
              </a:rPr>
              <a:t> que permitem somente tráfego de </a:t>
            </a:r>
            <a:r>
              <a:rPr lang="pt-BR" b="1" dirty="0">
                <a:latin typeface="Amazon Ember" panose="020B0603020204020204" pitchFamily="34" charset="0"/>
                <a:ea typeface="Amazon Ember" panose="020B0603020204020204" pitchFamily="34" charset="0"/>
                <a:cs typeface="Amazon Ember" panose="020B0603020204020204" pitchFamily="34" charset="0"/>
              </a:rPr>
              <a:t>saída</a:t>
            </a:r>
            <a:r>
              <a:rPr lang="pt-BR" dirty="0">
                <a:latin typeface="Amazon Ember" panose="020B0603020204020204" pitchFamily="34" charset="0"/>
                <a:ea typeface="Amazon Ember" panose="020B0603020204020204" pitchFamily="34" charset="0"/>
                <a:cs typeface="Amazon Ember" panose="020B0603020204020204" pitchFamily="34" charset="0"/>
              </a:rPr>
              <a:t> específico. Se o </a:t>
            </a:r>
            <a:r>
              <a:rPr lang="pt-BR" b="1" dirty="0">
                <a:latin typeface="Amazon Ember" panose="020B0603020204020204" pitchFamily="34" charset="0"/>
                <a:ea typeface="Amazon Ember" panose="020B0603020204020204" pitchFamily="34" charset="0"/>
                <a:cs typeface="Amazon Ember" panose="020B0603020204020204" pitchFamily="34" charset="0"/>
              </a:rPr>
              <a:t>grupo de segurança</a:t>
            </a:r>
            <a:r>
              <a:rPr lang="pt-BR" dirty="0">
                <a:latin typeface="Amazon Ember" panose="020B0603020204020204" pitchFamily="34" charset="0"/>
                <a:ea typeface="Amazon Ember" panose="020B0603020204020204" pitchFamily="34" charset="0"/>
                <a:cs typeface="Amazon Ember" panose="020B0603020204020204" pitchFamily="34" charset="0"/>
              </a:rPr>
              <a:t> não tiver nenhuma </a:t>
            </a:r>
            <a:r>
              <a:rPr lang="pt-BR" b="1" dirty="0">
                <a:latin typeface="Amazon Ember" panose="020B0603020204020204" pitchFamily="34" charset="0"/>
                <a:ea typeface="Amazon Ember" panose="020B0603020204020204" pitchFamily="34" charset="0"/>
                <a:cs typeface="Amazon Ember" panose="020B0603020204020204" pitchFamily="34" charset="0"/>
              </a:rPr>
              <a:t>regra de saída</a:t>
            </a:r>
            <a:r>
              <a:rPr lang="pt-BR" dirty="0">
                <a:latin typeface="Amazon Ember" panose="020B0603020204020204" pitchFamily="34" charset="0"/>
                <a:ea typeface="Amazon Ember" panose="020B0603020204020204" pitchFamily="34" charset="0"/>
                <a:cs typeface="Amazon Ember" panose="020B0603020204020204" pitchFamily="34" charset="0"/>
              </a:rPr>
              <a:t>, nenhum tráfego de </a:t>
            </a:r>
            <a:r>
              <a:rPr lang="pt-BR" b="1" dirty="0">
                <a:latin typeface="Amazon Ember" panose="020B0603020204020204" pitchFamily="34" charset="0"/>
                <a:ea typeface="Amazon Ember" panose="020B0603020204020204" pitchFamily="34" charset="0"/>
                <a:cs typeface="Amazon Ember" panose="020B0603020204020204" pitchFamily="34" charset="0"/>
              </a:rPr>
              <a:t>saída</a:t>
            </a:r>
            <a:r>
              <a:rPr lang="pt-BR" dirty="0">
                <a:latin typeface="Amazon Ember" panose="020B0603020204020204" pitchFamily="34" charset="0"/>
                <a:ea typeface="Amazon Ember" panose="020B0603020204020204" pitchFamily="34" charset="0"/>
                <a:cs typeface="Amazon Ember" panose="020B0603020204020204" pitchFamily="34" charset="0"/>
              </a:rPr>
              <a:t> originário da instância será permitido.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b="1" dirty="0">
                <a:latin typeface="Amazon Ember" panose="020B0603020204020204" pitchFamily="34" charset="0"/>
                <a:ea typeface="Amazon Ember" panose="020B0603020204020204" pitchFamily="34" charset="0"/>
                <a:cs typeface="Amazon Ember" panose="020B0603020204020204" pitchFamily="34" charset="0"/>
              </a:rPr>
              <a:t>Na regra de exemplo</a:t>
            </a:r>
            <a:r>
              <a:rPr lang="pt-BR" dirty="0">
                <a:latin typeface="Amazon Ember" panose="020B0603020204020204" pitchFamily="34" charset="0"/>
                <a:ea typeface="Amazon Ember" panose="020B0603020204020204" pitchFamily="34" charset="0"/>
                <a:cs typeface="Amazon Ember" panose="020B0603020204020204" pitchFamily="34" charset="0"/>
              </a:rPr>
              <a:t>, a regra permitirá tráfego </a:t>
            </a:r>
            <a:r>
              <a:rPr lang="pt-BR" dirty="0" err="1">
                <a:latin typeface="Amazon Ember" panose="020B0603020204020204" pitchFamily="34" charset="0"/>
                <a:ea typeface="Amazon Ember" panose="020B0603020204020204" pitchFamily="34" charset="0"/>
                <a:cs typeface="Amazon Ember" panose="020B0603020204020204" pitchFamily="34" charset="0"/>
              </a:rPr>
              <a:t>Secure</a:t>
            </a:r>
            <a:r>
              <a:rPr lang="pt-BR" dirty="0">
                <a:latin typeface="Amazon Ember" panose="020B0603020204020204" pitchFamily="34" charset="0"/>
                <a:ea typeface="Amazon Ember" panose="020B0603020204020204" pitchFamily="34" charset="0"/>
                <a:cs typeface="Amazon Ember" panose="020B0603020204020204" pitchFamily="34" charset="0"/>
              </a:rPr>
              <a:t> Shell (SSH) pela porta 22 do protocolo de controle de transmissão (TCP) se a origem da solicitação for </a:t>
            </a:r>
            <a:r>
              <a:rPr lang="pt-BR" i="1" dirty="0" err="1">
                <a:latin typeface="Amazon Ember" panose="020B0603020204020204" pitchFamily="34" charset="0"/>
                <a:ea typeface="Amazon Ember" panose="020B0603020204020204" pitchFamily="34" charset="0"/>
                <a:cs typeface="Amazon Ember" panose="020B0603020204020204" pitchFamily="34" charset="0"/>
              </a:rPr>
              <a:t>My</a:t>
            </a:r>
            <a:r>
              <a:rPr lang="pt-BR" i="1" dirty="0">
                <a:latin typeface="Amazon Ember" panose="020B0603020204020204" pitchFamily="34" charset="0"/>
                <a:ea typeface="Amazon Ember" panose="020B0603020204020204" pitchFamily="34" charset="0"/>
                <a:cs typeface="Amazon Ember" panose="020B0603020204020204" pitchFamily="34" charset="0"/>
              </a:rPr>
              <a:t> IP (Meu IP)</a:t>
            </a:r>
            <a:r>
              <a:rPr lang="pt-BR" dirty="0">
                <a:latin typeface="Amazon Ember" panose="020B0603020204020204" pitchFamily="34" charset="0"/>
                <a:ea typeface="Amazon Ember" panose="020B0603020204020204" pitchFamily="34" charset="0"/>
                <a:cs typeface="Amazon Ember" panose="020B0603020204020204" pitchFamily="34" charset="0"/>
              </a:rPr>
              <a:t>. O endereço IP </a:t>
            </a:r>
            <a:r>
              <a:rPr lang="pt-BR" i="1" dirty="0">
                <a:latin typeface="Amazon Ember" panose="020B0603020204020204" pitchFamily="34" charset="0"/>
                <a:ea typeface="Amazon Ember" panose="020B0603020204020204" pitchFamily="34" charset="0"/>
                <a:cs typeface="Amazon Ember" panose="020B0603020204020204" pitchFamily="34" charset="0"/>
              </a:rPr>
              <a:t>de </a:t>
            </a:r>
            <a:r>
              <a:rPr lang="pt-BR" i="1" dirty="0" err="1">
                <a:latin typeface="Amazon Ember" panose="020B0603020204020204" pitchFamily="34" charset="0"/>
                <a:ea typeface="Amazon Ember" panose="020B0603020204020204" pitchFamily="34" charset="0"/>
                <a:cs typeface="Amazon Ember" panose="020B0603020204020204" pitchFamily="34" charset="0"/>
              </a:rPr>
              <a:t>My</a:t>
            </a:r>
            <a:r>
              <a:rPr lang="pt-BR" i="1" dirty="0">
                <a:latin typeface="Amazon Ember" panose="020B0603020204020204" pitchFamily="34" charset="0"/>
                <a:ea typeface="Amazon Ember" panose="020B0603020204020204" pitchFamily="34" charset="0"/>
                <a:cs typeface="Amazon Ember" panose="020B0603020204020204" pitchFamily="34" charset="0"/>
              </a:rPr>
              <a:t> IP (Meu IP) </a:t>
            </a:r>
            <a:r>
              <a:rPr lang="pt-BR" dirty="0">
                <a:latin typeface="Amazon Ember" panose="020B0603020204020204" pitchFamily="34" charset="0"/>
                <a:ea typeface="Amazon Ember" panose="020B0603020204020204" pitchFamily="34" charset="0"/>
                <a:cs typeface="Amazon Ember" panose="020B0603020204020204" pitchFamily="34" charset="0"/>
              </a:rPr>
              <a:t>é calculado determinando de qual endereço IP você está conectado atualmente à Nuvem AWS ao definir a regra.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Listas de controle de acesso à rede (Network </a:t>
            </a:r>
            <a:r>
              <a:rPr lang="pt-BR" dirty="0" err="1">
                <a:latin typeface="Amazon Ember" panose="020B0603020204020204" pitchFamily="34" charset="0"/>
                <a:ea typeface="Amazon Ember" panose="020B0603020204020204" pitchFamily="34" charset="0"/>
                <a:cs typeface="Amazon Ember" panose="020B0603020204020204" pitchFamily="34" charset="0"/>
              </a:rPr>
              <a:t>ACLs</a:t>
            </a:r>
            <a:r>
              <a:rPr lang="pt-BR" dirty="0">
                <a:latin typeface="Amazon Ember" panose="020B0603020204020204" pitchFamily="34" charset="0"/>
                <a:ea typeface="Amazon Ember" panose="020B0603020204020204" pitchFamily="34" charset="0"/>
                <a:cs typeface="Amazon Ember" panose="020B0603020204020204" pitchFamily="34" charset="0"/>
              </a:rPr>
              <a:t>) também podem ser usadas como firewalls para proteger </a:t>
            </a:r>
            <a:r>
              <a:rPr lang="pt-BR" dirty="0" err="1">
                <a:latin typeface="Amazon Ember" panose="020B0603020204020204" pitchFamily="34" charset="0"/>
                <a:ea typeface="Amazon Ember" panose="020B0603020204020204" pitchFamily="34" charset="0"/>
                <a:cs typeface="Amazon Ember" panose="020B0603020204020204" pitchFamily="34" charset="0"/>
              </a:rPr>
              <a:t>sub-redes</a:t>
            </a:r>
            <a:r>
              <a:rPr lang="pt-BR" dirty="0">
                <a:latin typeface="Amazon Ember" panose="020B0603020204020204" pitchFamily="34" charset="0"/>
                <a:ea typeface="Amazon Ember" panose="020B0603020204020204" pitchFamily="34" charset="0"/>
                <a:cs typeface="Amazon Ember" panose="020B0603020204020204" pitchFamily="34" charset="0"/>
              </a:rPr>
              <a:t> em uma VPC.</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9696857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389682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Depois de especificar todas as configurações necessárias para executar uma instância do EC2 e personalizar as definições de configuração do assistente de execução do EC2 opcionais, você verá uma janela</a:t>
            </a:r>
            <a:r>
              <a:rPr lang="pt-BR" b="1" dirty="0">
                <a:latin typeface="Amazon Ember" panose="020B0603020204020204" pitchFamily="34" charset="0"/>
                <a:ea typeface="Amazon Ember" panose="020B0603020204020204" pitchFamily="34" charset="0"/>
                <a:cs typeface="Amazon Ember" panose="020B0603020204020204" pitchFamily="34" charset="0"/>
              </a:rPr>
              <a:t>Review Instance Launch </a:t>
            </a:r>
            <a:r>
              <a:rPr lang="pt-BR" dirty="0">
                <a:latin typeface="Amazon Ember" panose="020B0603020204020204" pitchFamily="34" charset="0"/>
                <a:ea typeface="Amazon Ember" panose="020B0603020204020204" pitchFamily="34" charset="0"/>
                <a:cs typeface="Amazon Ember" panose="020B0603020204020204" pitchFamily="34" charset="0"/>
              </a:rPr>
              <a:t>(Revisar execução da instância). Se você escolher </a:t>
            </a:r>
            <a:r>
              <a:rPr lang="pt-BR" b="1" dirty="0">
                <a:latin typeface="Amazon Ember" panose="020B0603020204020204" pitchFamily="34" charset="0"/>
                <a:ea typeface="Amazon Ember" panose="020B0603020204020204" pitchFamily="34" charset="0"/>
                <a:cs typeface="Amazon Ember" panose="020B0603020204020204" pitchFamily="34" charset="0"/>
              </a:rPr>
              <a:t>Launch</a:t>
            </a:r>
            <a:r>
              <a:rPr lang="pt-BR" dirty="0">
                <a:latin typeface="Amazon Ember" panose="020B0603020204020204" pitchFamily="34" charset="0"/>
                <a:ea typeface="Amazon Ember" panose="020B0603020204020204" pitchFamily="34" charset="0"/>
                <a:cs typeface="Amazon Ember" panose="020B0603020204020204" pitchFamily="34" charset="0"/>
              </a:rPr>
              <a:t>(Iniciar), uma caixa de diálogo solicitará que você escolha um par de chaves existente, prossiga sem um par de chaves ou crie um novo par de chaves antes que você possa escolher </a:t>
            </a:r>
            <a:r>
              <a:rPr lang="pt-BR" b="1" dirty="0">
                <a:latin typeface="Amazon Ember" panose="020B0603020204020204" pitchFamily="34" charset="0"/>
                <a:ea typeface="Amazon Ember" panose="020B0603020204020204" pitchFamily="34" charset="0"/>
                <a:cs typeface="Amazon Ember" panose="020B0603020204020204" pitchFamily="34" charset="0"/>
              </a:rPr>
              <a:t>Launch Instances </a:t>
            </a:r>
            <a:r>
              <a:rPr lang="pt-BR" dirty="0">
                <a:latin typeface="Amazon Ember" panose="020B0603020204020204" pitchFamily="34" charset="0"/>
                <a:ea typeface="Amazon Ember" panose="020B0603020204020204" pitchFamily="34" charset="0"/>
                <a:cs typeface="Amazon Ember" panose="020B0603020204020204" pitchFamily="34" charset="0"/>
              </a:rPr>
              <a:t>(Executar instâncias)e criar a instância do EC2.</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Amazon EC2 utiliza criptografia de chave pública para criptografar e descriptografar as informações de login. A criptografia de </a:t>
            </a:r>
            <a:r>
              <a:rPr lang="pt-BR" b="1" dirty="0">
                <a:latin typeface="Amazon Ember" panose="020B0603020204020204" pitchFamily="34" charset="0"/>
                <a:ea typeface="Amazon Ember" panose="020B0603020204020204" pitchFamily="34" charset="0"/>
                <a:cs typeface="Amazon Ember" panose="020B0603020204020204" pitchFamily="34" charset="0"/>
              </a:rPr>
              <a:t>chave pública</a:t>
            </a:r>
            <a:r>
              <a:rPr lang="pt-BR" dirty="0">
                <a:latin typeface="Amazon Ember" panose="020B0603020204020204" pitchFamily="34" charset="0"/>
                <a:ea typeface="Amazon Ember" panose="020B0603020204020204" pitchFamily="34" charset="0"/>
                <a:cs typeface="Amazon Ember" panose="020B0603020204020204" pitchFamily="34" charset="0"/>
              </a:rPr>
              <a:t> usa uma chave pública para criptografar uma parte dos dados e, em seguida, o destinatário usa a chave privada para descriptografar os dados. As chaves pública e privada são conhecidas como </a:t>
            </a:r>
            <a:r>
              <a:rPr lang="pt-BR" b="1" dirty="0">
                <a:latin typeface="Amazon Ember" panose="020B0603020204020204" pitchFamily="34" charset="0"/>
                <a:ea typeface="Amazon Ember" panose="020B0603020204020204" pitchFamily="34" charset="0"/>
                <a:cs typeface="Amazon Ember" panose="020B0603020204020204" pitchFamily="34" charset="0"/>
              </a:rPr>
              <a:t>par de chaves</a:t>
            </a:r>
            <a:r>
              <a:rPr lang="pt-BR" dirty="0">
                <a:latin typeface="Amazon Ember" panose="020B0603020204020204" pitchFamily="34" charset="0"/>
                <a:ea typeface="Amazon Ember" panose="020B0603020204020204" pitchFamily="34" charset="0"/>
                <a:cs typeface="Amazon Ember" panose="020B0603020204020204" pitchFamily="34" charset="0"/>
              </a:rPr>
              <a:t>. A criptografia de chave pública permite que você acesse com segurança sua instância usando a chave privada em vez de uma senha.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Quando você inicia uma instância, você especifica o par de chaves. Você pode especificar um par de chaves existente ou um novo par de chaves que você cria na execução. Se você criar um novo par de chaves, faça download dele e salve-o em um local seguro. Essa oportunidade é a única chance que você tem de salvar o arquivo de chave privada.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se conectar </a:t>
            </a:r>
            <a:r>
              <a:rPr lang="pt-BR" i="1" dirty="0">
                <a:latin typeface="Amazon Ember" panose="020B0603020204020204" pitchFamily="34" charset="0"/>
                <a:ea typeface="Amazon Ember" panose="020B0603020204020204" pitchFamily="34" charset="0"/>
                <a:cs typeface="Amazon Ember" panose="020B0603020204020204" pitchFamily="34" charset="0"/>
              </a:rPr>
              <a:t>a</a:t>
            </a:r>
            <a:r>
              <a:rPr lang="pt-BR" dirty="0">
                <a:latin typeface="Amazon Ember" panose="020B0603020204020204" pitchFamily="34" charset="0"/>
                <a:ea typeface="Amazon Ember" panose="020B0603020204020204" pitchFamily="34" charset="0"/>
                <a:cs typeface="Amazon Ember" panose="020B0603020204020204" pitchFamily="34" charset="0"/>
              </a:rPr>
              <a:t> uma instância do</a:t>
            </a:r>
            <a:r>
              <a:rPr lang="pt-BR" b="1" dirty="0">
                <a:latin typeface="Amazon Ember" panose="020B0603020204020204" pitchFamily="34" charset="0"/>
                <a:ea typeface="Amazon Ember" panose="020B0603020204020204" pitchFamily="34" charset="0"/>
                <a:cs typeface="Amazon Ember" panose="020B0603020204020204" pitchFamily="34" charset="0"/>
              </a:rPr>
              <a:t> Windows</a:t>
            </a:r>
            <a:r>
              <a:rPr lang="pt-BR" dirty="0">
                <a:latin typeface="Amazon Ember" panose="020B0603020204020204" pitchFamily="34" charset="0"/>
                <a:ea typeface="Amazon Ember" panose="020B0603020204020204" pitchFamily="34" charset="0"/>
                <a:cs typeface="Amazon Ember" panose="020B0603020204020204" pitchFamily="34" charset="0"/>
              </a:rPr>
              <a:t> use a chave privada para obter a senha de administrador e, em seguida, faça login no Windows Desktop da instância do EC2 usando o Remote Desktop Protocol (RDP). Para estabelecer uma conexão SSH </a:t>
            </a:r>
            <a:r>
              <a:rPr lang="pt-BR" i="1" dirty="0">
                <a:latin typeface="Amazon Ember" panose="020B0603020204020204" pitchFamily="34" charset="0"/>
                <a:ea typeface="Amazon Ember" panose="020B0603020204020204" pitchFamily="34" charset="0"/>
                <a:cs typeface="Amazon Ember" panose="020B0603020204020204" pitchFamily="34" charset="0"/>
              </a:rPr>
              <a:t>de</a:t>
            </a:r>
            <a:r>
              <a:rPr lang="pt-BR" dirty="0">
                <a:latin typeface="Amazon Ember" panose="020B0603020204020204" pitchFamily="34" charset="0"/>
                <a:ea typeface="Amazon Ember" panose="020B0603020204020204" pitchFamily="34" charset="0"/>
                <a:cs typeface="Amazon Ember" panose="020B0603020204020204" pitchFamily="34" charset="0"/>
              </a:rPr>
              <a:t> uma máquina Windows para uma instância do Amazon EC2, você pode usar uma ferramenta como o PuTTY, que exigirá a mesma chave privada.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Com instâncias do </a:t>
            </a:r>
            <a:r>
              <a:rPr lang="pt-BR" b="1" dirty="0">
                <a:latin typeface="Amazon Ember" panose="020B0603020204020204" pitchFamily="34" charset="0"/>
                <a:ea typeface="Amazon Ember" panose="020B0603020204020204" pitchFamily="34" charset="0"/>
                <a:cs typeface="Amazon Ember" panose="020B0603020204020204" pitchFamily="34" charset="0"/>
              </a:rPr>
              <a:t>Linux</a:t>
            </a:r>
            <a:r>
              <a:rPr lang="pt-BR" dirty="0">
                <a:latin typeface="Amazon Ember" panose="020B0603020204020204" pitchFamily="34" charset="0"/>
                <a:ea typeface="Amazon Ember" panose="020B0603020204020204" pitchFamily="34" charset="0"/>
                <a:cs typeface="Amazon Ember" panose="020B0603020204020204" pitchFamily="34" charset="0"/>
              </a:rPr>
              <a:t>, no momento da inicialização, o conteúdo da </a:t>
            </a:r>
            <a:r>
              <a:rPr lang="pt-BR" b="1" dirty="0">
                <a:latin typeface="Amazon Ember" panose="020B0603020204020204" pitchFamily="34" charset="0"/>
                <a:ea typeface="Amazon Ember" panose="020B0603020204020204" pitchFamily="34" charset="0"/>
                <a:cs typeface="Amazon Ember" panose="020B0603020204020204" pitchFamily="34" charset="0"/>
              </a:rPr>
              <a:t>chave pública</a:t>
            </a:r>
            <a:r>
              <a:rPr lang="pt-BR" dirty="0">
                <a:latin typeface="Amazon Ember" panose="020B0603020204020204" pitchFamily="34" charset="0"/>
                <a:ea typeface="Amazon Ember" panose="020B0603020204020204" pitchFamily="34" charset="0"/>
                <a:cs typeface="Amazon Ember" panose="020B0603020204020204" pitchFamily="34" charset="0"/>
              </a:rPr>
              <a:t> é colocado na instância. Umaentrada n é criada em ~ /.ssh/authorized_keys. Para fazer login em sua instância do Linux (por exemplo, usando SSH), você deve fornecer a </a:t>
            </a:r>
            <a:r>
              <a:rPr lang="pt-BR" b="1" dirty="0">
                <a:latin typeface="Amazon Ember" panose="020B0603020204020204" pitchFamily="34" charset="0"/>
                <a:ea typeface="Amazon Ember" panose="020B0603020204020204" pitchFamily="34" charset="0"/>
                <a:cs typeface="Amazon Ember" panose="020B0603020204020204" pitchFamily="34" charset="0"/>
              </a:rPr>
              <a:t>chave privada </a:t>
            </a:r>
            <a:r>
              <a:rPr lang="pt-BR" dirty="0">
                <a:latin typeface="Amazon Ember" panose="020B0603020204020204" pitchFamily="34" charset="0"/>
                <a:ea typeface="Amazon Ember" panose="020B0603020204020204" pitchFamily="34" charset="0"/>
                <a:cs typeface="Amazon Ember" panose="020B0603020204020204" pitchFamily="34" charset="0"/>
              </a:rPr>
              <a:t>ao estabelecer a conexão.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456800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Depois de escolher </a:t>
            </a:r>
            <a:r>
              <a:rPr lang="pt-BR" b="1" dirty="0" err="1">
                <a:latin typeface="Amazon Ember" panose="020B0603020204020204" pitchFamily="34" charset="0"/>
                <a:ea typeface="Amazon Ember" panose="020B0603020204020204" pitchFamily="34" charset="0"/>
                <a:cs typeface="Amazon Ember" panose="020B0603020204020204" pitchFamily="34" charset="0"/>
              </a:rPr>
              <a:t>Launch</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Instances</a:t>
            </a:r>
            <a:r>
              <a:rPr lang="pt-BR" b="1" dirty="0">
                <a:latin typeface="Amazon Ember" panose="020B0603020204020204" pitchFamily="34" charset="0"/>
                <a:ea typeface="Amazon Ember" panose="020B0603020204020204" pitchFamily="34" charset="0"/>
                <a:cs typeface="Amazon Ember" panose="020B0603020204020204" pitchFamily="34" charset="0"/>
              </a:rPr>
              <a:t> (Executar Instâncias)</a:t>
            </a:r>
            <a:r>
              <a:rPr lang="pt-BR" dirty="0">
                <a:latin typeface="Amazon Ember" panose="020B0603020204020204" pitchFamily="34" charset="0"/>
                <a:ea typeface="Amazon Ember" panose="020B0603020204020204" pitchFamily="34" charset="0"/>
                <a:cs typeface="Amazon Ember" panose="020B0603020204020204" pitchFamily="34" charset="0"/>
              </a:rPr>
              <a:t>e </a:t>
            </a:r>
            <a:r>
              <a:rPr lang="pt-BR" b="1" dirty="0" err="1">
                <a:latin typeface="Amazon Ember" panose="020B0603020204020204" pitchFamily="34" charset="0"/>
                <a:ea typeface="Amazon Ember" panose="020B0603020204020204" pitchFamily="34" charset="0"/>
                <a:cs typeface="Amazon Ember" panose="020B0603020204020204" pitchFamily="34" charset="0"/>
              </a:rPr>
              <a:t>View</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Instances</a:t>
            </a:r>
            <a:r>
              <a:rPr lang="pt-BR" b="1" dirty="0">
                <a:latin typeface="Amazon Ember" panose="020B0603020204020204" pitchFamily="34" charset="0"/>
                <a:ea typeface="Amazon Ember" panose="020B0603020204020204" pitchFamily="34" charset="0"/>
                <a:cs typeface="Amazon Ember" panose="020B0603020204020204" pitchFamily="34" charset="0"/>
              </a:rPr>
              <a:t> (Exibir Instâncias),</a:t>
            </a:r>
            <a:r>
              <a:rPr lang="pt-BR" dirty="0">
                <a:latin typeface="Amazon Ember" panose="020B0603020204020204" pitchFamily="34" charset="0"/>
                <a:ea typeface="Amazon Ember" panose="020B0603020204020204" pitchFamily="34" charset="0"/>
                <a:cs typeface="Amazon Ember" panose="020B0603020204020204" pitchFamily="34" charset="0"/>
              </a:rPr>
              <a:t> você verá uma tela semelhante ao exemplo.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Muitas das configurações que você especificou durante a inicialização estão visíveis no painel </a:t>
            </a:r>
            <a:r>
              <a:rPr lang="pt-BR" b="1" dirty="0" err="1">
                <a:latin typeface="Amazon Ember" panose="020B0603020204020204" pitchFamily="34" charset="0"/>
                <a:ea typeface="Amazon Ember" panose="020B0603020204020204" pitchFamily="34" charset="0"/>
                <a:cs typeface="Amazon Ember" panose="020B0603020204020204" pitchFamily="34" charset="0"/>
              </a:rPr>
              <a:t>Description</a:t>
            </a:r>
            <a:r>
              <a:rPr lang="pt-BR" b="1" dirty="0">
                <a:latin typeface="Amazon Ember" panose="020B0603020204020204" pitchFamily="34" charset="0"/>
                <a:ea typeface="Amazon Ember" panose="020B0603020204020204" pitchFamily="34" charset="0"/>
                <a:cs typeface="Amazon Ember" panose="020B0603020204020204" pitchFamily="34" charset="0"/>
              </a:rPr>
              <a:t> (Descrição</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As informações sobre a instância disponível incluem informações sobre endereço IP e endereço DNS, o tipo de instância, o ID exclusivo da instância que foi atribuído à instância, o ID da AMI que você usou para executar a instância, o ID da VPC, o ID da </a:t>
            </a:r>
            <a:r>
              <a:rPr lang="pt-BR" dirty="0" err="1">
                <a:latin typeface="Amazon Ember" panose="020B0603020204020204" pitchFamily="34" charset="0"/>
                <a:ea typeface="Amazon Ember" panose="020B0603020204020204" pitchFamily="34" charset="0"/>
                <a:cs typeface="Amazon Ember" panose="020B0603020204020204" pitchFamily="34" charset="0"/>
              </a:rPr>
              <a:t>sub-rede</a:t>
            </a:r>
            <a:r>
              <a:rPr lang="pt-BR" dirty="0">
                <a:latin typeface="Amazon Ember" panose="020B0603020204020204" pitchFamily="34" charset="0"/>
                <a:ea typeface="Amazon Ember" panose="020B0603020204020204" pitchFamily="34" charset="0"/>
                <a:cs typeface="Amazon Ember" panose="020B0603020204020204" pitchFamily="34" charset="0"/>
              </a:rPr>
              <a:t> e muito mais.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Muitos desses detalhes fornecem hiperlinks que você pode escolher para saber mais informações sobre os recursos que são relevantes para a instância do EC2 que você iniciou.</a:t>
            </a:r>
          </a:p>
        </p:txBody>
      </p:sp>
    </p:spTree>
    <p:extLst>
      <p:ext uri="{BB962C8B-B14F-4D97-AF65-F5344CB8AC3E}">
        <p14:creationId xmlns:p14="http://schemas.microsoft.com/office/powerpoint/2010/main" val="23630062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96215"/>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Você também pode executar instâncias do EC2 de forma programática, usando a Interface da Linha de Comando da AWS (AWS CLI) ou um dos Kits de desenvolvimento de software (</a:t>
            </a:r>
            <a:r>
              <a:rPr lang="pt-BR" dirty="0" err="1">
                <a:latin typeface="Amazon Ember" panose="020B0603020204020204" pitchFamily="34" charset="0"/>
                <a:ea typeface="Amazon Ember" panose="020B0603020204020204" pitchFamily="34" charset="0"/>
                <a:cs typeface="Amazon Ember" panose="020B0603020204020204" pitchFamily="34" charset="0"/>
              </a:rPr>
              <a:t>SDKs</a:t>
            </a:r>
            <a:r>
              <a:rPr lang="pt-BR" dirty="0">
                <a:latin typeface="Amazon Ember" panose="020B0603020204020204" pitchFamily="34" charset="0"/>
                <a:ea typeface="Amazon Ember" panose="020B0603020204020204" pitchFamily="34" charset="0"/>
                <a:cs typeface="Amazon Ember" panose="020B0603020204020204" pitchFamily="34" charset="0"/>
              </a:rPr>
              <a:t>) da AWS.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No exemplo de comando da CLI da AWS, você verá um único comando que especifica o mínimo de informações necessárias para executar uma instância. O comando inclui as seguintes informações:</a:t>
            </a:r>
          </a:p>
          <a:p>
            <a:pPr marL="185766" indent="-185766">
              <a:buFont typeface="Arial" panose="020B0604020202020204" pitchFamily="34" charset="0"/>
              <a:buChar char="•"/>
            </a:pPr>
            <a:r>
              <a:rPr lang="pt-BR" dirty="0" err="1">
                <a:latin typeface="Amazon Ember" panose="020B0603020204020204" pitchFamily="34" charset="0"/>
                <a:ea typeface="Amazon Ember" panose="020B0603020204020204" pitchFamily="34" charset="0"/>
                <a:cs typeface="Amazon Ember" panose="020B0603020204020204" pitchFamily="34" charset="0"/>
              </a:rPr>
              <a:t>aws</a:t>
            </a:r>
            <a:r>
              <a:rPr lang="pt-BR" dirty="0">
                <a:latin typeface="Amazon Ember" panose="020B0603020204020204" pitchFamily="34" charset="0"/>
                <a:ea typeface="Amazon Ember" panose="020B0603020204020204" pitchFamily="34" charset="0"/>
                <a:cs typeface="Amazon Ember" panose="020B0603020204020204" pitchFamily="34" charset="0"/>
              </a:rPr>
              <a:t> – Especifica uma invocação do utilitário de linha de comando </a:t>
            </a:r>
            <a:r>
              <a:rPr lang="pt-BR" i="1" dirty="0" err="1">
                <a:latin typeface="Amazon Ember" panose="020B0603020204020204" pitchFamily="34" charset="0"/>
                <a:ea typeface="Amazon Ember" panose="020B0603020204020204" pitchFamily="34" charset="0"/>
                <a:cs typeface="Amazon Ember" panose="020B0603020204020204" pitchFamily="34" charset="0"/>
              </a:rPr>
              <a:t>aws</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ec2 – Especifica uma invocação do comando de serviço </a:t>
            </a:r>
            <a:r>
              <a:rPr lang="pt-BR" i="1" dirty="0">
                <a:latin typeface="Amazon Ember" panose="020B0603020204020204" pitchFamily="34" charset="0"/>
                <a:ea typeface="Amazon Ember" panose="020B0603020204020204" pitchFamily="34" charset="0"/>
                <a:cs typeface="Amazon Ember" panose="020B0603020204020204" pitchFamily="34" charset="0"/>
              </a:rPr>
              <a:t>ec2</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185766" indent="-185766">
              <a:buFont typeface="Arial" panose="020B0604020202020204" pitchFamily="34" charset="0"/>
              <a:buChar char="•"/>
            </a:pPr>
            <a:r>
              <a:rPr lang="pt-BR" dirty="0" err="1">
                <a:latin typeface="Amazon Ember" panose="020B0603020204020204" pitchFamily="34" charset="0"/>
                <a:ea typeface="Amazon Ember" panose="020B0603020204020204" pitchFamily="34" charset="0"/>
                <a:cs typeface="Amazon Ember" panose="020B0603020204020204" pitchFamily="34" charset="0"/>
              </a:rPr>
              <a:t>run-instances</a:t>
            </a:r>
            <a:r>
              <a:rPr lang="pt-BR" dirty="0">
                <a:latin typeface="Amazon Ember" panose="020B0603020204020204" pitchFamily="34" charset="0"/>
                <a:ea typeface="Amazon Ember" panose="020B0603020204020204" pitchFamily="34" charset="0"/>
                <a:cs typeface="Amazon Ember" panose="020B0603020204020204" pitchFamily="34" charset="0"/>
              </a:rPr>
              <a:t> – é o </a:t>
            </a:r>
            <a:r>
              <a:rPr lang="pt-BR" dirty="0" err="1">
                <a:latin typeface="Amazon Ember" panose="020B0603020204020204" pitchFamily="34" charset="0"/>
                <a:ea typeface="Amazon Ember" panose="020B0603020204020204" pitchFamily="34" charset="0"/>
                <a:cs typeface="Amazon Ember" panose="020B0603020204020204" pitchFamily="34" charset="0"/>
              </a:rPr>
              <a:t>subcomando</a:t>
            </a:r>
            <a:r>
              <a:rPr lang="pt-BR" dirty="0">
                <a:latin typeface="Amazon Ember" panose="020B0603020204020204" pitchFamily="34" charset="0"/>
                <a:ea typeface="Amazon Ember" panose="020B0603020204020204" pitchFamily="34" charset="0"/>
                <a:cs typeface="Amazon Ember" panose="020B0603020204020204" pitchFamily="34" charset="0"/>
              </a:rPr>
              <a:t> que está sendo invocado.</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O restante do comando especifica vários parâmetros, incluindo:</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err="1">
                <a:latin typeface="Amazon Ember" panose="020B0603020204020204" pitchFamily="34" charset="0"/>
                <a:ea typeface="Amazon Ember" panose="020B0603020204020204" pitchFamily="34" charset="0"/>
                <a:cs typeface="Amazon Ember" panose="020B0603020204020204" pitchFamily="34" charset="0"/>
              </a:rPr>
              <a:t>image</a:t>
            </a:r>
            <a:r>
              <a:rPr lang="pt-BR" dirty="0">
                <a:latin typeface="Amazon Ember" panose="020B0603020204020204" pitchFamily="34" charset="0"/>
                <a:ea typeface="Amazon Ember" panose="020B0603020204020204" pitchFamily="34" charset="0"/>
                <a:cs typeface="Amazon Ember" panose="020B0603020204020204" pitchFamily="34" charset="0"/>
              </a:rPr>
              <a:t>-id – Este parâmetro é seguido por um ID de AMI. Todas as </a:t>
            </a:r>
            <a:r>
              <a:rPr lang="pt-BR" dirty="0" err="1">
                <a:latin typeface="Amazon Ember" panose="020B0603020204020204" pitchFamily="34" charset="0"/>
                <a:ea typeface="Amazon Ember" panose="020B0603020204020204" pitchFamily="34" charset="0"/>
                <a:cs typeface="Amazon Ember" panose="020B0603020204020204" pitchFamily="34" charset="0"/>
              </a:rPr>
              <a:t>AMIs</a:t>
            </a:r>
            <a:r>
              <a:rPr lang="pt-BR" dirty="0">
                <a:latin typeface="Amazon Ember" panose="020B0603020204020204" pitchFamily="34" charset="0"/>
                <a:ea typeface="Amazon Ember" panose="020B0603020204020204" pitchFamily="34" charset="0"/>
                <a:cs typeface="Amazon Ember" panose="020B0603020204020204" pitchFamily="34" charset="0"/>
              </a:rPr>
              <a:t> têm um ID de AMI exclusivo.</a:t>
            </a:r>
          </a:p>
          <a:p>
            <a:pPr marL="185766" indent="-185766">
              <a:buFont typeface="Arial" panose="020B0604020202020204" pitchFamily="34" charset="0"/>
              <a:buChar char="•"/>
            </a:pPr>
            <a:r>
              <a:rPr lang="pt-BR" dirty="0" err="1">
                <a:latin typeface="Amazon Ember" panose="020B0603020204020204" pitchFamily="34" charset="0"/>
                <a:ea typeface="Amazon Ember" panose="020B0603020204020204" pitchFamily="34" charset="0"/>
                <a:cs typeface="Amazon Ember" panose="020B0603020204020204" pitchFamily="34" charset="0"/>
              </a:rPr>
              <a:t>count</a:t>
            </a:r>
            <a:r>
              <a:rPr lang="pt-BR" dirty="0">
                <a:latin typeface="Amazon Ember" panose="020B0603020204020204" pitchFamily="34" charset="0"/>
                <a:ea typeface="Amazon Ember" panose="020B0603020204020204" pitchFamily="34" charset="0"/>
                <a:cs typeface="Amazon Ember" panose="020B0603020204020204" pitchFamily="34" charset="0"/>
              </a:rPr>
              <a:t> – Você pode especificar mais de um valor. </a:t>
            </a:r>
          </a:p>
          <a:p>
            <a:pPr marL="185766" indent="-185766">
              <a:buFont typeface="Arial" panose="020B0604020202020204" pitchFamily="34" charset="0"/>
              <a:buChar char="•"/>
            </a:pPr>
            <a:r>
              <a:rPr lang="pt-BR" dirty="0" err="1">
                <a:latin typeface="Amazon Ember" panose="020B0603020204020204" pitchFamily="34" charset="0"/>
                <a:ea typeface="Amazon Ember" panose="020B0603020204020204" pitchFamily="34" charset="0"/>
                <a:cs typeface="Amazon Ember" panose="020B0603020204020204" pitchFamily="34" charset="0"/>
              </a:rPr>
              <a:t>instance-type</a:t>
            </a:r>
            <a:r>
              <a:rPr lang="pt-BR" dirty="0">
                <a:latin typeface="Amazon Ember" panose="020B0603020204020204" pitchFamily="34" charset="0"/>
                <a:ea typeface="Amazon Ember" panose="020B0603020204020204" pitchFamily="34" charset="0"/>
                <a:cs typeface="Amazon Ember" panose="020B0603020204020204" pitchFamily="34" charset="0"/>
              </a:rPr>
              <a:t> - Você pode especificar o tipo de instância para criar (por exemplo) uma instância c3.large</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err="1">
                <a:latin typeface="Amazon Ember" panose="020B0603020204020204" pitchFamily="34" charset="0"/>
                <a:ea typeface="Amazon Ember" panose="020B0603020204020204" pitchFamily="34" charset="0"/>
                <a:cs typeface="Amazon Ember" panose="020B0603020204020204" pitchFamily="34" charset="0"/>
              </a:rPr>
              <a:t>key-name</a:t>
            </a:r>
            <a:r>
              <a:rPr lang="pt-BR" dirty="0">
                <a:latin typeface="Amazon Ember" panose="020B0603020204020204" pitchFamily="34" charset="0"/>
                <a:ea typeface="Amazon Ember" panose="020B0603020204020204" pitchFamily="34" charset="0"/>
                <a:cs typeface="Amazon Ember" panose="020B0603020204020204" pitchFamily="34" charset="0"/>
              </a:rPr>
              <a:t> - No exemplo, suponha que </a:t>
            </a:r>
            <a:r>
              <a:rPr lang="pt-BR" i="1" dirty="0" err="1">
                <a:latin typeface="Amazon Ember" panose="020B0603020204020204" pitchFamily="34" charset="0"/>
                <a:ea typeface="Amazon Ember" panose="020B0603020204020204" pitchFamily="34" charset="0"/>
                <a:cs typeface="Amazon Ember" panose="020B0603020204020204" pitchFamily="34" charset="0"/>
              </a:rPr>
              <a:t>MyKeyPair</a:t>
            </a:r>
            <a:r>
              <a:rPr lang="pt-BR" dirty="0">
                <a:latin typeface="Amazon Ember" panose="020B0603020204020204" pitchFamily="34" charset="0"/>
                <a:ea typeface="Amazon Ember" panose="020B0603020204020204" pitchFamily="34" charset="0"/>
                <a:cs typeface="Amazon Ember" panose="020B0603020204020204" pitchFamily="34" charset="0"/>
              </a:rPr>
              <a:t> já existe.</a:t>
            </a:r>
          </a:p>
          <a:p>
            <a:pPr marL="185766" indent="-185766">
              <a:buFont typeface="Arial" panose="020B0604020202020204" pitchFamily="34" charset="0"/>
              <a:buChar char="•"/>
            </a:pPr>
            <a:r>
              <a:rPr lang="pt-BR" dirty="0" err="1">
                <a:latin typeface="Amazon Ember" panose="020B0603020204020204" pitchFamily="34" charset="0"/>
                <a:ea typeface="Amazon Ember" panose="020B0603020204020204" pitchFamily="34" charset="0"/>
                <a:cs typeface="Amazon Ember" panose="020B0603020204020204" pitchFamily="34" charset="0"/>
              </a:rPr>
              <a:t>security-groups</a:t>
            </a:r>
            <a:r>
              <a:rPr lang="pt-BR" dirty="0">
                <a:latin typeface="Amazon Ember" panose="020B0603020204020204" pitchFamily="34" charset="0"/>
                <a:ea typeface="Amazon Ember" panose="020B0603020204020204" pitchFamily="34" charset="0"/>
                <a:cs typeface="Amazon Ember" panose="020B0603020204020204" pitchFamily="34" charset="0"/>
              </a:rPr>
              <a:t> - Neste exemplo, suponha que </a:t>
            </a:r>
            <a:r>
              <a:rPr lang="pt-BR" i="1" dirty="0" err="1">
                <a:latin typeface="Amazon Ember" panose="020B0603020204020204" pitchFamily="34" charset="0"/>
                <a:ea typeface="Amazon Ember" panose="020B0603020204020204" pitchFamily="34" charset="0"/>
                <a:cs typeface="Amazon Ember" panose="020B0603020204020204" pitchFamily="34" charset="0"/>
              </a:rPr>
              <a:t>MySecurityGroup</a:t>
            </a:r>
            <a:r>
              <a:rPr lang="pt-BR" dirty="0">
                <a:latin typeface="Amazon Ember" panose="020B0603020204020204" pitchFamily="34" charset="0"/>
                <a:ea typeface="Amazon Ember" panose="020B0603020204020204" pitchFamily="34" charset="0"/>
                <a:cs typeface="Amazon Ember" panose="020B0603020204020204" pitchFamily="34" charset="0"/>
              </a:rPr>
              <a:t> já existe.</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região - as </a:t>
            </a:r>
            <a:r>
              <a:rPr lang="pt-BR" dirty="0" err="1">
                <a:latin typeface="Amazon Ember" panose="020B0603020204020204" pitchFamily="34" charset="0"/>
                <a:ea typeface="Amazon Ember" panose="020B0603020204020204" pitchFamily="34" charset="0"/>
                <a:cs typeface="Amazon Ember" panose="020B0603020204020204" pitchFamily="34" charset="0"/>
              </a:rPr>
              <a:t>AMIs</a:t>
            </a:r>
            <a:r>
              <a:rPr lang="pt-BR" dirty="0">
                <a:latin typeface="Amazon Ember" panose="020B0603020204020204" pitchFamily="34" charset="0"/>
                <a:ea typeface="Amazon Ember" panose="020B0603020204020204" pitchFamily="34" charset="0"/>
                <a:cs typeface="Amazon Ember" panose="020B0603020204020204" pitchFamily="34" charset="0"/>
              </a:rPr>
              <a:t> existem em uma região da AWS; portanto, você deve especificar a região onde a CLI da AWS encontrará a AMI e executará a instância do EC2.</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O comando deverá criar uma instância do EC2 com êxito se:</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 comando estiver devidamente formado</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Os recursos de que o comando precisa já existirem</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Você tiver permissões suficientes para executar o comando</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Você tiver capacidade suficiente na conta da AWS</a:t>
            </a:r>
          </a:p>
          <a:p>
            <a:r>
              <a:rPr lang="pt-BR" dirty="0">
                <a:latin typeface="Amazon Ember" panose="020B0603020204020204" pitchFamily="34" charset="0"/>
                <a:ea typeface="Amazon Ember" panose="020B0603020204020204" pitchFamily="34" charset="0"/>
                <a:cs typeface="Amazon Ember" panose="020B0603020204020204" pitchFamily="34" charset="0"/>
              </a:rPr>
              <a:t>Se o comando for bem-sucedido, a API responderá a ele com o ID da instância e outros dados relevantes para o aplicativo usar em solicitações de API subsequentes.</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8429633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8" y="4922851"/>
            <a:ext cx="5683250" cy="3776571"/>
          </a:xfrm>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Aqui, você verá o ciclo de vida de uma instância. As setas mostram as </a:t>
            </a:r>
            <a:r>
              <a:rPr lang="pt-BR" b="1" dirty="0">
                <a:latin typeface="Amazon Ember" panose="020B0603020204020204" pitchFamily="34" charset="0"/>
                <a:ea typeface="Amazon Ember" panose="020B0603020204020204" pitchFamily="34" charset="0"/>
                <a:cs typeface="Amazon Ember" panose="020B0603020204020204" pitchFamily="34" charset="0"/>
              </a:rPr>
              <a:t>ações</a:t>
            </a:r>
            <a:r>
              <a:rPr lang="pt-BR" dirty="0">
                <a:latin typeface="Amazon Ember" panose="020B0603020204020204" pitchFamily="34" charset="0"/>
                <a:ea typeface="Amazon Ember" panose="020B0603020204020204" pitchFamily="34" charset="0"/>
                <a:cs typeface="Amazon Ember" panose="020B0603020204020204" pitchFamily="34" charset="0"/>
              </a:rPr>
              <a:t> que você pode executar e as caixas mostram o </a:t>
            </a:r>
            <a:r>
              <a:rPr lang="pt-BR" b="1" dirty="0">
                <a:latin typeface="Amazon Ember" panose="020B0603020204020204" pitchFamily="34" charset="0"/>
                <a:ea typeface="Amazon Ember" panose="020B0603020204020204" pitchFamily="34" charset="0"/>
                <a:cs typeface="Amazon Ember" panose="020B0603020204020204" pitchFamily="34" charset="0"/>
              </a:rPr>
              <a:t>estado</a:t>
            </a:r>
            <a:r>
              <a:rPr lang="pt-BR" dirty="0">
                <a:latin typeface="Amazon Ember" panose="020B0603020204020204" pitchFamily="34" charset="0"/>
                <a:ea typeface="Amazon Ember" panose="020B0603020204020204" pitchFamily="34" charset="0"/>
                <a:cs typeface="Amazon Ember" panose="020B0603020204020204" pitchFamily="34" charset="0"/>
              </a:rPr>
              <a:t> da instância após essa ação. Uma instância pode estar em um dos seguintes estados:</a:t>
            </a:r>
          </a:p>
          <a:p>
            <a:pPr marL="185766" indent="-185766">
              <a:spcAft>
                <a:spcPts val="650"/>
              </a:spcAft>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Pendente</a:t>
            </a:r>
            <a:r>
              <a:rPr lang="pt-BR" dirty="0">
                <a:latin typeface="Amazon Ember" panose="020B0603020204020204" pitchFamily="34" charset="0"/>
                <a:ea typeface="Amazon Ember" panose="020B0603020204020204" pitchFamily="34" charset="0"/>
                <a:cs typeface="Amazon Ember" panose="020B0603020204020204" pitchFamily="34" charset="0"/>
              </a:rPr>
              <a:t> – Quando uma instância é executada pela primeira vez a partir de uma AMI ou quando você inicia uma instância interrompida, ela entra no estado </a:t>
            </a:r>
            <a:r>
              <a:rPr lang="pt-BR" i="1" dirty="0">
                <a:latin typeface="Amazon Ember" panose="020B0603020204020204" pitchFamily="34" charset="0"/>
                <a:ea typeface="Amazon Ember" panose="020B0603020204020204" pitchFamily="34" charset="0"/>
                <a:cs typeface="Amazon Ember" panose="020B0603020204020204" pitchFamily="34" charset="0"/>
              </a:rPr>
              <a:t>pendente</a:t>
            </a:r>
            <a:r>
              <a:rPr lang="pt-BR" dirty="0">
                <a:latin typeface="Amazon Ember" panose="020B0603020204020204" pitchFamily="34" charset="0"/>
                <a:ea typeface="Amazon Ember" panose="020B0603020204020204" pitchFamily="34" charset="0"/>
                <a:cs typeface="Amazon Ember" panose="020B0603020204020204" pitchFamily="34" charset="0"/>
              </a:rPr>
              <a:t> quando a instância é inicializada e implantada em um computador host. O tipo de instância que você especificou na execução determina o hardware de computador host para sua instância.</a:t>
            </a:r>
          </a:p>
          <a:p>
            <a:pPr marL="185766" indent="-185766">
              <a:spcAft>
                <a:spcPts val="650"/>
              </a:spcAft>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Em execução</a:t>
            </a:r>
            <a:r>
              <a:rPr lang="pt-BR" dirty="0">
                <a:latin typeface="Amazon Ember" panose="020B0603020204020204" pitchFamily="34" charset="0"/>
                <a:ea typeface="Amazon Ember" panose="020B0603020204020204" pitchFamily="34" charset="0"/>
                <a:cs typeface="Amazon Ember" panose="020B0603020204020204" pitchFamily="34" charset="0"/>
              </a:rPr>
              <a:t> – Quando a instância está totalmente inicializada e pronta, ela sai do estado </a:t>
            </a:r>
            <a:r>
              <a:rPr lang="pt-BR" i="1" dirty="0">
                <a:latin typeface="Amazon Ember" panose="020B0603020204020204" pitchFamily="34" charset="0"/>
                <a:ea typeface="Amazon Ember" panose="020B0603020204020204" pitchFamily="34" charset="0"/>
                <a:cs typeface="Amazon Ember" panose="020B0603020204020204" pitchFamily="34" charset="0"/>
              </a:rPr>
              <a:t>pendente</a:t>
            </a:r>
            <a:r>
              <a:rPr lang="pt-BR" dirty="0">
                <a:latin typeface="Amazon Ember" panose="020B0603020204020204" pitchFamily="34" charset="0"/>
                <a:ea typeface="Amazon Ember" panose="020B0603020204020204" pitchFamily="34" charset="0"/>
                <a:cs typeface="Amazon Ember" panose="020B0603020204020204" pitchFamily="34" charset="0"/>
              </a:rPr>
              <a:t> e entra no estado de </a:t>
            </a:r>
            <a:r>
              <a:rPr lang="pt-BR" i="1" dirty="0">
                <a:latin typeface="Amazon Ember" panose="020B0603020204020204" pitchFamily="34" charset="0"/>
                <a:ea typeface="Amazon Ember" panose="020B0603020204020204" pitchFamily="34" charset="0"/>
                <a:cs typeface="Amazon Ember" panose="020B0603020204020204" pitchFamily="34" charset="0"/>
              </a:rPr>
              <a:t>execução</a:t>
            </a:r>
            <a:r>
              <a:rPr lang="pt-BR" dirty="0">
                <a:latin typeface="Amazon Ember" panose="020B0603020204020204" pitchFamily="34" charset="0"/>
                <a:ea typeface="Amazon Ember" panose="020B0603020204020204" pitchFamily="34" charset="0"/>
                <a:cs typeface="Amazon Ember" panose="020B0603020204020204" pitchFamily="34" charset="0"/>
              </a:rPr>
              <a:t> . Você pode se conectar à instância em execução pela Internet. </a:t>
            </a:r>
          </a:p>
          <a:p>
            <a:pPr marL="185766" indent="-185766" defTabSz="495376">
              <a:spcAft>
                <a:spcPts val="650"/>
              </a:spcAft>
              <a:buFont typeface="Arial" panose="020B0604020202020204" pitchFamily="34" charset="0"/>
              <a:buChar char="•"/>
              <a:defRPr/>
            </a:pPr>
            <a:r>
              <a:rPr lang="pt-BR" b="1" dirty="0">
                <a:latin typeface="Amazon Ember" panose="020B0603020204020204" pitchFamily="34" charset="0"/>
                <a:ea typeface="Amazon Ember" panose="020B0603020204020204" pitchFamily="34" charset="0"/>
                <a:cs typeface="Amazon Ember" panose="020B0603020204020204" pitchFamily="34" charset="0"/>
              </a:rPr>
              <a:t>Reinicialização</a:t>
            </a:r>
            <a:r>
              <a:rPr lang="pt-BR" dirty="0">
                <a:latin typeface="Amazon Ember" panose="020B0603020204020204" pitchFamily="34" charset="0"/>
                <a:ea typeface="Amazon Ember" panose="020B0603020204020204" pitchFamily="34" charset="0"/>
                <a:cs typeface="Amazon Ember" panose="020B0603020204020204" pitchFamily="34" charset="0"/>
              </a:rPr>
              <a:t> – A AWS recomenda que você reinicialize uma instância usando o console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a CLI da AWS ou os </a:t>
            </a:r>
            <a:r>
              <a:rPr lang="pt-BR" dirty="0" err="1">
                <a:latin typeface="Amazon Ember" panose="020B0603020204020204" pitchFamily="34" charset="0"/>
                <a:ea typeface="Amazon Ember" panose="020B0603020204020204" pitchFamily="34" charset="0"/>
                <a:cs typeface="Amazon Ember" panose="020B0603020204020204" pitchFamily="34" charset="0"/>
              </a:rPr>
              <a:t>SDKs</a:t>
            </a:r>
            <a:r>
              <a:rPr lang="pt-BR" dirty="0">
                <a:latin typeface="Amazon Ember" panose="020B0603020204020204" pitchFamily="34" charset="0"/>
                <a:ea typeface="Amazon Ember" panose="020B0603020204020204" pitchFamily="34" charset="0"/>
                <a:cs typeface="Amazon Ember" panose="020B0603020204020204" pitchFamily="34" charset="0"/>
              </a:rPr>
              <a:t> da AWS em vez de invocar uma reinicialização de dentro do sistema operacional (SO) convidado. Uma instância reinicializada permanece no mesmo host físico, mantém o mesmo nome DNS público e endereço IP público e, se tiver volumes de </a:t>
            </a:r>
            <a:r>
              <a:rPr lang="pt-BR" b="1" dirty="0">
                <a:latin typeface="Amazon Ember" panose="020B0603020204020204" pitchFamily="34" charset="0"/>
                <a:ea typeface="Amazon Ember" panose="020B0603020204020204" pitchFamily="34" charset="0"/>
                <a:cs typeface="Amazon Ember" panose="020B0603020204020204" pitchFamily="34" charset="0"/>
              </a:rPr>
              <a:t>armazenamento de instâncias</a:t>
            </a:r>
            <a:r>
              <a:rPr lang="pt-BR" dirty="0">
                <a:latin typeface="Amazon Ember" panose="020B0603020204020204" pitchFamily="34" charset="0"/>
                <a:ea typeface="Amazon Ember" panose="020B0603020204020204" pitchFamily="34" charset="0"/>
                <a:cs typeface="Amazon Ember" panose="020B0603020204020204" pitchFamily="34" charset="0"/>
              </a:rPr>
              <a:t>, ela reterá os dados nesses volumes.</a:t>
            </a:r>
          </a:p>
          <a:p>
            <a:pPr marL="185766" indent="-185766" defTabSz="495376">
              <a:spcAft>
                <a:spcPts val="650"/>
              </a:spcAft>
              <a:buFont typeface="Arial" panose="020B0604020202020204" pitchFamily="34" charset="0"/>
              <a:buChar char="•"/>
              <a:defRPr/>
            </a:pPr>
            <a:r>
              <a:rPr lang="pt-BR" b="1" dirty="0">
                <a:latin typeface="Amazon Ember" panose="020B0603020204020204" pitchFamily="34" charset="0"/>
                <a:ea typeface="Amazon Ember" panose="020B0603020204020204" pitchFamily="34" charset="0"/>
                <a:cs typeface="Amazon Ember" panose="020B0603020204020204" pitchFamily="34" charset="0"/>
              </a:rPr>
              <a:t>Desligar</a:t>
            </a:r>
            <a:r>
              <a:rPr lang="pt-BR" dirty="0">
                <a:latin typeface="Amazon Ember" panose="020B0603020204020204" pitchFamily="34" charset="0"/>
                <a:ea typeface="Amazon Ember" panose="020B0603020204020204" pitchFamily="34" charset="0"/>
                <a:cs typeface="Amazon Ember" panose="020B0603020204020204" pitchFamily="34" charset="0"/>
              </a:rPr>
              <a:t>– Este é um estado intermediário entre </a:t>
            </a:r>
            <a:r>
              <a:rPr lang="pt-BR" i="1" dirty="0">
                <a:latin typeface="Amazon Ember" panose="020B0603020204020204" pitchFamily="34" charset="0"/>
                <a:ea typeface="Amazon Ember" panose="020B0603020204020204" pitchFamily="34" charset="0"/>
                <a:cs typeface="Amazon Ember" panose="020B0603020204020204" pitchFamily="34" charset="0"/>
              </a:rPr>
              <a:t>em execução</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i="1" dirty="0">
                <a:latin typeface="Amazon Ember" panose="020B0603020204020204" pitchFamily="34" charset="0"/>
                <a:ea typeface="Amazon Ember" panose="020B0603020204020204" pitchFamily="34" charset="0"/>
                <a:cs typeface="Amazon Ember" panose="020B0603020204020204" pitchFamily="34" charset="0"/>
              </a:rPr>
              <a:t>encerrado</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marL="185766" indent="-185766" defTabSz="495376">
              <a:spcAft>
                <a:spcPts val="650"/>
              </a:spcAft>
              <a:buFont typeface="Arial" panose="020B0604020202020204" pitchFamily="34" charset="0"/>
              <a:buChar char="•"/>
              <a:defRPr/>
            </a:pPr>
            <a:r>
              <a:rPr lang="pt-BR" b="1" dirty="0">
                <a:latin typeface="Amazon Ember" panose="020B0603020204020204" pitchFamily="34" charset="0"/>
                <a:ea typeface="Amazon Ember" panose="020B0603020204020204" pitchFamily="34" charset="0"/>
                <a:cs typeface="Amazon Ember" panose="020B0603020204020204" pitchFamily="34" charset="0"/>
              </a:rPr>
              <a:t>Encerrado</a:t>
            </a:r>
            <a:r>
              <a:rPr lang="pt-BR" dirty="0">
                <a:latin typeface="Amazon Ember" panose="020B0603020204020204" pitchFamily="34" charset="0"/>
                <a:ea typeface="Amazon Ember" panose="020B0603020204020204" pitchFamily="34" charset="0"/>
                <a:cs typeface="Amazon Ember" panose="020B0603020204020204" pitchFamily="34" charset="0"/>
              </a:rPr>
              <a:t> – Uma instância encerrada permanece visível no console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por um tempo antes da exclusão da máquina virtual. Você não pode se conectar nem recuperar uma instância encerrada. </a:t>
            </a:r>
          </a:p>
          <a:p>
            <a:pPr marL="185766" indent="-185766">
              <a:spcAft>
                <a:spcPts val="650"/>
              </a:spcAft>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Interrupção</a:t>
            </a:r>
            <a:r>
              <a:rPr lang="pt-BR" dirty="0">
                <a:latin typeface="Amazon Ember" panose="020B0603020204020204" pitchFamily="34" charset="0"/>
                <a:ea typeface="Amazon Ember" panose="020B0603020204020204" pitchFamily="34" charset="0"/>
                <a:cs typeface="Amazon Ember" panose="020B0603020204020204" pitchFamily="34" charset="0"/>
              </a:rPr>
              <a:t> – As instâncias com suporte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EBS podem ser interrompidas. Eles entram no estado de </a:t>
            </a:r>
            <a:r>
              <a:rPr lang="pt-BR" i="1" dirty="0">
                <a:latin typeface="Amazon Ember" panose="020B0603020204020204" pitchFamily="34" charset="0"/>
                <a:ea typeface="Amazon Ember" panose="020B0603020204020204" pitchFamily="34" charset="0"/>
                <a:cs typeface="Amazon Ember" panose="020B0603020204020204" pitchFamily="34" charset="0"/>
              </a:rPr>
              <a:t>interrupção</a:t>
            </a:r>
            <a:r>
              <a:rPr lang="pt-BR" dirty="0">
                <a:latin typeface="Amazon Ember" panose="020B0603020204020204" pitchFamily="34" charset="0"/>
                <a:ea typeface="Amazon Ember" panose="020B0603020204020204" pitchFamily="34" charset="0"/>
                <a:cs typeface="Amazon Ember" panose="020B0603020204020204" pitchFamily="34" charset="0"/>
              </a:rPr>
              <a:t> antes de atingir o estado totalmente </a:t>
            </a:r>
            <a:r>
              <a:rPr lang="pt-BR" i="1" dirty="0">
                <a:latin typeface="Amazon Ember" panose="020B0603020204020204" pitchFamily="34" charset="0"/>
                <a:ea typeface="Amazon Ember" panose="020B0603020204020204" pitchFamily="34" charset="0"/>
                <a:cs typeface="Amazon Ember" panose="020B0603020204020204" pitchFamily="34" charset="0"/>
              </a:rPr>
              <a:t>interrompido</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185766" indent="-185766" defTabSz="495376">
              <a:spcAft>
                <a:spcPts val="650"/>
              </a:spcAft>
              <a:buFont typeface="Arial" panose="020B0604020202020204" pitchFamily="34" charset="0"/>
              <a:buChar char="•"/>
              <a:defRPr/>
            </a:pPr>
            <a:r>
              <a:rPr lang="pt-BR" b="1" dirty="0">
                <a:latin typeface="Amazon Ember" panose="020B0603020204020204" pitchFamily="34" charset="0"/>
                <a:ea typeface="Amazon Ember" panose="020B0603020204020204" pitchFamily="34" charset="0"/>
                <a:cs typeface="Amazon Ember" panose="020B0603020204020204" pitchFamily="34" charset="0"/>
              </a:rPr>
              <a:t>Interrompido</a:t>
            </a:r>
            <a:r>
              <a:rPr lang="pt-BR" dirty="0">
                <a:latin typeface="Amazon Ember" panose="020B0603020204020204" pitchFamily="34" charset="0"/>
                <a:ea typeface="Amazon Ember" panose="020B0603020204020204" pitchFamily="34" charset="0"/>
                <a:cs typeface="Amazon Ember" panose="020B0603020204020204" pitchFamily="34" charset="0"/>
              </a:rPr>
              <a:t> – Uma </a:t>
            </a:r>
            <a:r>
              <a:rPr lang="pt-BR" dirty="0" err="1">
                <a:latin typeface="Amazon Ember" panose="020B0603020204020204" pitchFamily="34" charset="0"/>
                <a:ea typeface="Amazon Ember" panose="020B0603020204020204" pitchFamily="34" charset="0"/>
                <a:cs typeface="Amazon Ember" panose="020B0603020204020204" pitchFamily="34" charset="0"/>
              </a:rPr>
              <a:t>instância</a:t>
            </a:r>
            <a:r>
              <a:rPr lang="pt-BR" i="1" dirty="0" err="1">
                <a:latin typeface="Amazon Ember" panose="020B0603020204020204" pitchFamily="34" charset="0"/>
                <a:ea typeface="Amazon Ember" panose="020B0603020204020204" pitchFamily="34" charset="0"/>
                <a:cs typeface="Amazon Ember" panose="020B0603020204020204" pitchFamily="34" charset="0"/>
              </a:rPr>
              <a:t>interrompida</a:t>
            </a:r>
            <a:r>
              <a:rPr lang="pt-BR" dirty="0">
                <a:latin typeface="Amazon Ember" panose="020B0603020204020204" pitchFamily="34" charset="0"/>
                <a:ea typeface="Amazon Ember" panose="020B0603020204020204" pitchFamily="34" charset="0"/>
                <a:cs typeface="Amazon Ember" panose="020B0603020204020204" pitchFamily="34" charset="0"/>
              </a:rPr>
              <a:t> não terá o mesmo custo que uma instância </a:t>
            </a:r>
            <a:r>
              <a:rPr lang="pt-BR" i="1" dirty="0">
                <a:latin typeface="Amazon Ember" panose="020B0603020204020204" pitchFamily="34" charset="0"/>
                <a:ea typeface="Amazon Ember" panose="020B0603020204020204" pitchFamily="34" charset="0"/>
                <a:cs typeface="Amazon Ember" panose="020B0603020204020204" pitchFamily="34" charset="0"/>
              </a:rPr>
              <a:t>em execução.</a:t>
            </a:r>
            <a:r>
              <a:rPr lang="pt-BR" dirty="0">
                <a:latin typeface="Amazon Ember" panose="020B0603020204020204" pitchFamily="34" charset="0"/>
                <a:ea typeface="Amazon Ember" panose="020B0603020204020204" pitchFamily="34" charset="0"/>
                <a:cs typeface="Amazon Ember" panose="020B0603020204020204" pitchFamily="34" charset="0"/>
              </a:rPr>
              <a:t> Ao iniciar uma instância </a:t>
            </a:r>
            <a:r>
              <a:rPr lang="pt-BR" i="1" dirty="0">
                <a:latin typeface="Amazon Ember" panose="020B0603020204020204" pitchFamily="34" charset="0"/>
                <a:ea typeface="Amazon Ember" panose="020B0603020204020204" pitchFamily="34" charset="0"/>
                <a:cs typeface="Amazon Ember" panose="020B0603020204020204" pitchFamily="34" charset="0"/>
              </a:rPr>
              <a:t>interrompida</a:t>
            </a:r>
            <a:r>
              <a:rPr lang="pt-BR" dirty="0">
                <a:latin typeface="Amazon Ember" panose="020B0603020204020204" pitchFamily="34" charset="0"/>
                <a:ea typeface="Amazon Ember" panose="020B0603020204020204" pitchFamily="34" charset="0"/>
                <a:cs typeface="Amazon Ember" panose="020B0603020204020204" pitchFamily="34" charset="0"/>
              </a:rPr>
              <a:t>, você a retorna ao estado </a:t>
            </a:r>
            <a:r>
              <a:rPr lang="pt-BR" i="1" dirty="0">
                <a:latin typeface="Amazon Ember" panose="020B0603020204020204" pitchFamily="34" charset="0"/>
                <a:ea typeface="Amazon Ember" panose="020B0603020204020204" pitchFamily="34" charset="0"/>
                <a:cs typeface="Amazon Ember" panose="020B0603020204020204" pitchFamily="34" charset="0"/>
              </a:rPr>
              <a:t>pendente</a:t>
            </a:r>
            <a:r>
              <a:rPr lang="pt-BR" dirty="0">
                <a:latin typeface="Amazon Ember" panose="020B0603020204020204" pitchFamily="34" charset="0"/>
                <a:ea typeface="Amazon Ember" panose="020B0603020204020204" pitchFamily="34" charset="0"/>
                <a:cs typeface="Amazon Ember" panose="020B0603020204020204" pitchFamily="34" charset="0"/>
              </a:rPr>
              <a:t>, movendo a instância para uma nova máquina host. </a:t>
            </a:r>
          </a:p>
        </p:txBody>
      </p:sp>
    </p:spTree>
    <p:extLst>
      <p:ext uri="{BB962C8B-B14F-4D97-AF65-F5344CB8AC3E}">
        <p14:creationId xmlns:p14="http://schemas.microsoft.com/office/powerpoint/2010/main" val="194389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Depois de concluir este módulo, você deverá ser capaz de:</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Oferecer uma visão geral dos diferentes serviços de computação da AWS na nuvem</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Demonstrar por que usar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Compute </a:t>
            </a:r>
            <a:r>
              <a:rPr lang="pt-BR" dirty="0" err="1">
                <a:latin typeface="Amazon Ember" panose="020B0603020204020204" pitchFamily="34" charset="0"/>
                <a:ea typeface="Amazon Ember" panose="020B0603020204020204" pitchFamily="34" charset="0"/>
                <a:cs typeface="Amazon Ember" panose="020B0603020204020204" pitchFamily="34" charset="0"/>
              </a:rPr>
              <a:t>Cloud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Identificar a funcionalidade no console do EC2</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Executar funções básicas no EC2 para criar um ambiente de computação virtual</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Identificar elementos de otimização de custo do EC2</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Demonstrar quando usar o AWS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endParaRPr lang="pt-BR"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Demonstrar quando usar o AWS Lambda</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Identificar como executar aplicativos baseados em contêiner em um cluster de servidores gerenciados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1597369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861441"/>
            <a:ext cx="5683250" cy="4854964"/>
          </a:xfrm>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Algumas instâncias respaldadas pelo Amazon EBS oferecem suporte à </a:t>
            </a:r>
            <a:r>
              <a:rPr lang="pt-BR" b="1">
                <a:latin typeface="Amazon Ember" panose="020B0603020204020204" pitchFamily="34" charset="0"/>
                <a:ea typeface="Amazon Ember" panose="020B0603020204020204" pitchFamily="34" charset="0"/>
                <a:cs typeface="Amazon Ember" panose="020B0603020204020204" pitchFamily="34" charset="0"/>
              </a:rPr>
              <a:t>hibernação. </a:t>
            </a:r>
            <a:r>
              <a:rPr lang="pt-BR">
                <a:latin typeface="Amazon Ember" panose="020B0603020204020204" pitchFamily="34" charset="0"/>
                <a:ea typeface="Amazon Ember" panose="020B0603020204020204" pitchFamily="34" charset="0"/>
                <a:cs typeface="Amazon Ember" panose="020B0603020204020204" pitchFamily="34" charset="0"/>
              </a:rPr>
              <a:t>Quando você hiberna uma instância, o sistema operacional convidado salva o conteúdo da memória da instância (RAM) no volume raiz do Amazon EBS. Quando você reinicia a instância, o volume raiz é restaurado para seu estado anterior, o conteúdo da RAM é recarregado, e os processos que estavam em execução na instância anteriormente são retomados.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a:latin typeface="Amazon Ember" panose="020B0603020204020204" pitchFamily="34" charset="0"/>
                <a:ea typeface="Amazon Ember" panose="020B0603020204020204" pitchFamily="34" charset="0"/>
                <a:cs typeface="Amazon Ember" panose="020B0603020204020204" pitchFamily="34" charset="0"/>
              </a:rPr>
              <a:t>Somente determinadas AMIs do Linux com suporte do Amazon EBS e outros tipos de instância oferecem suporte à hibernação. A hibernação também exige que você criptografe o volume raiz do EBS. Além disso, você deve habilitar a hibernação quando a instância for executada pela primeira vez. Você não pode habilitar a hibernação em uma instância existente que não tinha a hibernação habilitada originalmente.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a:latin typeface="Amazon Ember" panose="020B0603020204020204" pitchFamily="34" charset="0"/>
                <a:ea typeface="Amazon Ember" panose="020B0603020204020204" pitchFamily="34" charset="0"/>
                <a:cs typeface="Amazon Ember" panose="020B0603020204020204" pitchFamily="34" charset="0"/>
              </a:rPr>
              <a:t>Para obter mais detalhes sobre pré-requisitos e custo, consulte a página de documentação </a:t>
            </a:r>
            <a:r>
              <a:rPr lang="pt-BR">
                <a:latin typeface="Amazon Ember" panose="020B0603020204020204" pitchFamily="34" charset="0"/>
                <a:ea typeface="Amazon Ember" panose="020B0603020204020204" pitchFamily="34" charset="0"/>
                <a:cs typeface="Amazon Ember" panose="020B0603020204020204" pitchFamily="34" charset="0"/>
                <a:hlinkClick r:id="rId3"/>
              </a:rPr>
              <a:t>Hibernar sua instância do Linux</a:t>
            </a:r>
            <a:r>
              <a:rPr lang="pt-BR">
                <a:latin typeface="Amazon Ember" panose="020B0603020204020204" pitchFamily="34" charset="0"/>
                <a:ea typeface="Amazon Ember" panose="020B0603020204020204" pitchFamily="34" charset="0"/>
                <a:cs typeface="Amazon Ember" panose="020B0603020204020204" pitchFamily="34" charset="0"/>
              </a:rPr>
              <a:t> da AWS.</a:t>
            </a:r>
          </a:p>
        </p:txBody>
      </p:sp>
    </p:spTree>
    <p:extLst>
      <p:ext uri="{BB962C8B-B14F-4D97-AF65-F5344CB8AC3E}">
        <p14:creationId xmlns:p14="http://schemas.microsoft.com/office/powerpoint/2010/main" val="39415973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755061"/>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endereço IP público</a:t>
            </a:r>
            <a:r>
              <a:rPr lang="pt-BR" dirty="0">
                <a:latin typeface="Amazon Ember" panose="020B0603020204020204" pitchFamily="34" charset="0"/>
                <a:ea typeface="Amazon Ember" panose="020B0603020204020204" pitchFamily="34" charset="0"/>
                <a:cs typeface="Amazon Ember" panose="020B0603020204020204" pitchFamily="34" charset="0"/>
              </a:rPr>
              <a:t> é um endereço IPv4 que é acessível pela Internet. Cada instância que recebe um endereço IP público também recebe um nome de host DNS externo. Por exemplo, se o endereço IP público atribuído à instância for </a:t>
            </a:r>
            <a:r>
              <a:rPr lang="pt-BR" i="1" dirty="0">
                <a:latin typeface="Amazon Ember" panose="020B0603020204020204" pitchFamily="34" charset="0"/>
                <a:ea typeface="Amazon Ember" panose="020B0603020204020204" pitchFamily="34" charset="0"/>
                <a:cs typeface="Amazon Ember" panose="020B0603020204020204" pitchFamily="34" charset="0"/>
              </a:rPr>
              <a:t>203.0.113.25</a:t>
            </a:r>
            <a:r>
              <a:rPr lang="pt-BR" dirty="0">
                <a:latin typeface="Amazon Ember" panose="020B0603020204020204" pitchFamily="34" charset="0"/>
                <a:ea typeface="Amazon Ember" panose="020B0603020204020204" pitchFamily="34" charset="0"/>
                <a:cs typeface="Amazon Ember" panose="020B0603020204020204" pitchFamily="34" charset="0"/>
              </a:rPr>
              <a:t>, o nome do host DNS externo poderá ser </a:t>
            </a:r>
            <a:r>
              <a:rPr lang="pt-BR" i="1" dirty="0">
                <a:latin typeface="Amazon Ember" panose="020B0603020204020204" pitchFamily="34" charset="0"/>
                <a:ea typeface="Amazon Ember" panose="020B0603020204020204" pitchFamily="34" charset="0"/>
                <a:cs typeface="Amazon Ember" panose="020B0603020204020204" pitchFamily="34" charset="0"/>
              </a:rPr>
              <a:t>ec2-203-0-113-25.compute-1.amazonaws.com</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Se você especificar que um endereço IP público deve ser atribuído à sua instância, ele será atribuído a partir do grupo de endereços IPv4 públicos da AWS. O endereço IP público não está associado à sua conta da AWS. Quando um endereço IP público é desassociado de sua instância, ele é liberado de volta para o grupo de endereços IPv4 públicos, e você não poderá especificar que deseja reutilizá-lo. A AWS libera o endereço IP público da instância quando a instância é interrompida ou encerrada. A instância parada recebe um novo endereço IP público quando é reiniciada.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Se você precisar de um endereço IP público persistente, convém associar um </a:t>
            </a:r>
            <a:r>
              <a:rPr lang="pt-BR" b="1" dirty="0">
                <a:latin typeface="Amazon Ember" panose="020B0603020204020204" pitchFamily="34" charset="0"/>
                <a:ea typeface="Amazon Ember" panose="020B0603020204020204" pitchFamily="34" charset="0"/>
                <a:cs typeface="Amazon Ember" panose="020B0603020204020204" pitchFamily="34" charset="0"/>
              </a:rPr>
              <a:t>endereço IP elástico </a:t>
            </a:r>
            <a:r>
              <a:rPr lang="pt-BR" dirty="0">
                <a:latin typeface="Amazon Ember" panose="020B0603020204020204" pitchFamily="34" charset="0"/>
                <a:ea typeface="Amazon Ember" panose="020B0603020204020204" pitchFamily="34" charset="0"/>
                <a:cs typeface="Amazon Ember" panose="020B0603020204020204" pitchFamily="34" charset="0"/>
              </a:rPr>
              <a:t>à instância. Para associar um endereço IP elástico, você deve primeiro alocar um novo endereço IP elástico na região em que a instância existe. Depois que o endereço IP elástico for alocado, você poderá associar o endereço IP elástico a uma instância do EC2.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Por padrão, todas as contas da AWS são limitadas a 5 (cinco) endereços IP elásticos por região, pois os endereços públicos da Internet (IPv4) são um recurso público escasso. No entanto, esse é um limite flexível, e você pode solicitar um aumento de limite (que pode ser aprovado).</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3255366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Metadados da instância são dados sobre sua instância. Você pode visualizá-lo enquanto estiver conectado à instância. Para acessá-lo em um navegador, acesse o seguinte URL: http://169.254.169.254/latest/meta-data/. Os dados também podem ser lidos programaticamente, como em uma janela de terminal que tenha o utilitário cURL. Na janela do terminal, execute </a:t>
            </a:r>
            <a:r>
              <a:rPr lang="pt-BR" b="1" dirty="0">
                <a:latin typeface="Amazon Ember" panose="020B0603020204020204" pitchFamily="34" charset="0"/>
                <a:ea typeface="Amazon Ember" panose="020B0603020204020204" pitchFamily="34" charset="0"/>
                <a:cs typeface="Amazon Ember" panose="020B0603020204020204" pitchFamily="34" charset="0"/>
              </a:rPr>
              <a:t>curl http://169.254.169.254/latest/meta-data/</a:t>
            </a:r>
            <a:r>
              <a:rPr lang="pt-BR" dirty="0">
                <a:latin typeface="Amazon Ember" panose="020B0603020204020204" pitchFamily="34" charset="0"/>
                <a:ea typeface="Amazon Ember" panose="020B0603020204020204" pitchFamily="34" charset="0"/>
                <a:cs typeface="Amazon Ember" panose="020B0603020204020204" pitchFamily="34" charset="0"/>
              </a:rPr>
              <a:t> para recuperá-lo. O endereço IP </a:t>
            </a:r>
            <a:r>
              <a:rPr lang="pt-BR" i="1" dirty="0">
                <a:latin typeface="Amazon Ember" panose="020B0603020204020204" pitchFamily="34" charset="0"/>
                <a:ea typeface="Amazon Ember" panose="020B0603020204020204" pitchFamily="34" charset="0"/>
                <a:cs typeface="Amazon Ember" panose="020B0603020204020204" pitchFamily="34" charset="0"/>
              </a:rPr>
              <a:t>169.254.169.254</a:t>
            </a:r>
            <a:r>
              <a:rPr lang="pt-BR" dirty="0">
                <a:latin typeface="Amazon Ember" panose="020B0603020204020204" pitchFamily="34" charset="0"/>
                <a:ea typeface="Amazon Ember" panose="020B0603020204020204" pitchFamily="34" charset="0"/>
                <a:cs typeface="Amazon Ember" panose="020B0603020204020204" pitchFamily="34" charset="0"/>
              </a:rPr>
              <a:t> é um endereço local de link e é válido apenas a partir da instância. </a:t>
            </a: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Os metadados da instância fornecem muitas das mesmas informações sobre a instância em execução que você pode encontrar no Console de Gerenciamento da AWS. Por exemplo, você pode descobrir o endereço IP público, o endereço IP privado, o nome do host público, o ID da instância, os grupos de segurança, a região, a zona de disponibilidade e muito mais. </a:t>
            </a: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Todos os dados de usuário especificados na execução da instância também podem ser acessados no seguinte URL: http://169.254.169.254/latest/</a:t>
            </a:r>
            <a:r>
              <a:rPr lang="pt-BR" b="1" dirty="0">
                <a:latin typeface="Amazon Ember" panose="020B0603020204020204" pitchFamily="34" charset="0"/>
                <a:ea typeface="Amazon Ember" panose="020B0603020204020204" pitchFamily="34" charset="0"/>
                <a:cs typeface="Amazon Ember" panose="020B0603020204020204" pitchFamily="34" charset="0"/>
              </a:rPr>
              <a:t>user-data</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Os metadados da instância do EC2 podem ser usados para configurar ou gerenciar uma instância em execução. Por exemplo, você pode criar um script de configuração que acessa as informações de metadados e as usa para definir aplicativos ou configurações de sistema operacional.</a:t>
            </a:r>
          </a:p>
        </p:txBody>
      </p:sp>
    </p:spTree>
    <p:extLst>
      <p:ext uri="{BB962C8B-B14F-4D97-AF65-F5344CB8AC3E}">
        <p14:creationId xmlns:p14="http://schemas.microsoft.com/office/powerpoint/2010/main" val="11271679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 monitorar suas instâncias usando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que coleta e processa dados brutos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em métricas legíveis quase em tempo real. Essas estatísticas são registradas para um período de 15 meses, de forma que você possa acessar informações históricas e ganhar uma perspectiva melhor sobre como seu serviço ou aplicativo web está se saindo.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Por padrão,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fornece </a:t>
            </a:r>
            <a:r>
              <a:rPr lang="pt-BR" b="1" dirty="0">
                <a:latin typeface="Amazon Ember" panose="020B0603020204020204" pitchFamily="34" charset="0"/>
                <a:ea typeface="Amazon Ember" panose="020B0603020204020204" pitchFamily="34" charset="0"/>
                <a:cs typeface="Amazon Ember" panose="020B0603020204020204" pitchFamily="34" charset="0"/>
              </a:rPr>
              <a:t>monitoramento básico</a:t>
            </a:r>
            <a:r>
              <a:rPr lang="pt-BR" dirty="0">
                <a:latin typeface="Amazon Ember" panose="020B0603020204020204" pitchFamily="34" charset="0"/>
                <a:ea typeface="Amazon Ember" panose="020B0603020204020204" pitchFamily="34" charset="0"/>
                <a:cs typeface="Amazon Ember" panose="020B0603020204020204" pitchFamily="34" charset="0"/>
              </a:rPr>
              <a:t>,</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que envia dados de métrica para o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em períodos de 5 minutos. Para enviar dados de métrica para sua instância ao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em períodos de 1 minuto, você pode habilitar o </a:t>
            </a:r>
            <a:r>
              <a:rPr lang="pt-BR" b="1" dirty="0">
                <a:latin typeface="Amazon Ember" panose="020B0603020204020204" pitchFamily="34" charset="0"/>
                <a:ea typeface="Amazon Ember" panose="020B0603020204020204" pitchFamily="34" charset="0"/>
                <a:cs typeface="Amazon Ember" panose="020B0603020204020204" pitchFamily="34" charset="0"/>
              </a:rPr>
              <a:t>monitoramento detalhado</a:t>
            </a:r>
            <a:r>
              <a:rPr lang="pt-BR" dirty="0">
                <a:latin typeface="Amazon Ember" panose="020B0603020204020204" pitchFamily="34" charset="0"/>
                <a:ea typeface="Amazon Ember" panose="020B0603020204020204" pitchFamily="34" charset="0"/>
                <a:cs typeface="Amazon Ember" panose="020B0603020204020204" pitchFamily="34" charset="0"/>
              </a:rPr>
              <a:t> na instância. Para obter mais informações,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Ativar ou desativar o monitoramento detalhado para suas instâncias</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console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exibe uma série de gráficos com base nos dados brutos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Dependendo das suas necessidades, você pode preferir obter dados para suas instâncias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em vez de usar os gráficos no console. Por padrão,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não fornece métricas de RAM para instâncias do EC2, </a:t>
            </a:r>
            <a:r>
              <a:rPr lang="pt-BR" dirty="0" err="1">
                <a:latin typeface="Amazon Ember" panose="020B0603020204020204" pitchFamily="34" charset="0"/>
                <a:ea typeface="Amazon Ember" panose="020B0603020204020204" pitchFamily="34" charset="0"/>
                <a:cs typeface="Amazon Ember" panose="020B0603020204020204" pitchFamily="34" charset="0"/>
              </a:rPr>
              <a:t>ouseja</a:t>
            </a:r>
            <a:r>
              <a:rPr lang="pt-BR" dirty="0">
                <a:latin typeface="Amazon Ember" panose="020B0603020204020204" pitchFamily="34" charset="0"/>
                <a:ea typeface="Amazon Ember" panose="020B0603020204020204" pitchFamily="34" charset="0"/>
                <a:cs typeface="Amazon Ember" panose="020B0603020204020204" pitchFamily="34" charset="0"/>
              </a:rPr>
              <a:t>, uma opção que você pode configurar se quiser que o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colete esses dados.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0354780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permite que você execute máquinas virtuais Windows e Linux na nuvem.</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Você executa instâncias do EC2 de um modelo de AMI para uma VPC em sua conta.</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Você pode escolher entre vários tipos de instância. Cada tipo de instância oferece combinações diferentes de CPU, RAM, armazenamento e recursos de rede.</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Você pode configurar grupos de segurança para controlar o acesso às instâncias (especificar portas e origem permitidas).</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Os dados do usuário permitem que você especifique um script a ser executado na primeira vez que uma instância é executada. </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Somente as instâncias com suporte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EBS podem ser interrompidas. </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Você pode usar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para capturar e analisar métricas em instâncias do EC2.</a:t>
            </a:r>
          </a:p>
        </p:txBody>
      </p:sp>
    </p:spTree>
    <p:extLst>
      <p:ext uri="{BB962C8B-B14F-4D97-AF65-F5344CB8AC3E}">
        <p14:creationId xmlns:p14="http://schemas.microsoft.com/office/powerpoint/2010/main" val="19340317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Agora, assista à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demonstração do EC2</a:t>
            </a:r>
            <a:r>
              <a:rPr lang="pt-BR" dirty="0">
                <a:latin typeface="Amazon Ember" panose="020B0603020204020204" pitchFamily="34" charset="0"/>
                <a:ea typeface="Amazon Ember" panose="020B0603020204020204" pitchFamily="34" charset="0"/>
                <a:cs typeface="Amazon Ember" panose="020B0603020204020204" pitchFamily="34" charset="0"/>
              </a:rPr>
              <a:t>. A gravação é executada em pouco mais de 3 minutos e reforça alguns dos conceitos que foram discutidos nesta seção do módulo.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demonstração mostra:</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Como usar o Console de Gerenciamento da AWS para executar uma instância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(com todas as configurações padrão de instância aceitas). </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Como se conectar à instância do Windows usando um cliente de área de trabalho remota e o par de chaves identificado durante a execução da instância para </a:t>
            </a:r>
            <a:r>
              <a:rPr lang="pt-BR" dirty="0" err="1">
                <a:latin typeface="Amazon Ember" panose="020B0603020204020204" pitchFamily="34" charset="0"/>
                <a:ea typeface="Amazon Ember" panose="020B0603020204020204" pitchFamily="34" charset="0"/>
                <a:cs typeface="Amazon Ember" panose="020B0603020204020204" pitchFamily="34" charset="0"/>
              </a:rPr>
              <a:t>descriptografar</a:t>
            </a:r>
            <a:r>
              <a:rPr lang="pt-BR" dirty="0">
                <a:latin typeface="Amazon Ember" panose="020B0603020204020204" pitchFamily="34" charset="0"/>
                <a:ea typeface="Amazon Ember" panose="020B0603020204020204" pitchFamily="34" charset="0"/>
                <a:cs typeface="Amazon Ember" panose="020B0603020204020204" pitchFamily="34" charset="0"/>
              </a:rPr>
              <a:t> a senha do Windows para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Como encerrar a instância depois que ela não for mais necessária.</a:t>
            </a:r>
          </a:p>
        </p:txBody>
      </p:sp>
    </p:spTree>
    <p:extLst>
      <p:ext uri="{BB962C8B-B14F-4D97-AF65-F5344CB8AC3E}">
        <p14:creationId xmlns:p14="http://schemas.microsoft.com/office/powerpoint/2010/main" val="16346685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Introdução ao laboratório 3: Introdução ao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Este laboratório oferece experiência prática com a execução, o redimensionamento, o gerenciamento e o monitoramento de uma instância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a:t>
            </a:r>
          </a:p>
        </p:txBody>
      </p:sp>
    </p:spTree>
    <p:extLst>
      <p:ext uri="{BB962C8B-B14F-4D97-AF65-F5344CB8AC3E}">
        <p14:creationId xmlns:p14="http://schemas.microsoft.com/office/powerpoint/2010/main" val="15026773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Introdução ao laboratório 3: Introdução ao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Neste laboratório, você iniciará e configurará uma máquina virtual executada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78168850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lnSpc>
                <a:spcPct val="150000"/>
              </a:lnSpc>
              <a:defRPr/>
            </a:pPr>
            <a:r>
              <a:rPr lang="pt-BR" dirty="0">
                <a:latin typeface="Amazon Ember" panose="020B0603020204020204" pitchFamily="34" charset="0"/>
                <a:ea typeface="Amazon Ember" panose="020B0603020204020204" pitchFamily="34" charset="0"/>
                <a:cs typeface="Amazon Ember" panose="020B0603020204020204" pitchFamily="34" charset="0"/>
              </a:rPr>
              <a:t>Neste laboratório prático, você vai:</a:t>
            </a:r>
          </a:p>
          <a:p>
            <a:pPr marL="185766" indent="-185766">
              <a:lnSpc>
                <a:spcPct val="150000"/>
              </a:lnSpc>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Executar sua instância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a:t>
            </a:r>
          </a:p>
          <a:p>
            <a:pPr marL="185766" indent="-185766">
              <a:lnSpc>
                <a:spcPct val="150000"/>
              </a:lnSpc>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Monitorar sua instância</a:t>
            </a:r>
          </a:p>
          <a:p>
            <a:pPr marL="185766" indent="-185766">
              <a:lnSpc>
                <a:spcPct val="150000"/>
              </a:lnSpc>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Atualizar seu grupo de segurança e acessar o servidor Web</a:t>
            </a:r>
          </a:p>
          <a:p>
            <a:pPr marL="185766" indent="-185766">
              <a:lnSpc>
                <a:spcPct val="150000"/>
              </a:lnSpc>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Redimensionar sua instância: tipo de instância e volume do EBS</a:t>
            </a:r>
          </a:p>
          <a:p>
            <a:pPr marL="185766" indent="-185766">
              <a:lnSpc>
                <a:spcPct val="150000"/>
              </a:lnSpc>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Explorar os limites do EC2</a:t>
            </a:r>
          </a:p>
          <a:p>
            <a:pPr marL="185766" indent="-185766">
              <a:lnSpc>
                <a:spcPct val="150000"/>
              </a:lnSpc>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Testar a proteção contra encerramento</a:t>
            </a:r>
          </a:p>
        </p:txBody>
      </p:sp>
    </p:spTree>
    <p:extLst>
      <p:ext uri="{BB962C8B-B14F-4D97-AF65-F5344CB8AC3E}">
        <p14:creationId xmlns:p14="http://schemas.microsoft.com/office/powerpoint/2010/main" val="36037813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r>
              <a:rPr lang="pt-BR">
                <a:latin typeface="Amazon Ember" panose="020B0603020204020204" pitchFamily="34" charset="0"/>
                <a:ea typeface="Amazon Ember" panose="020B0603020204020204" pitchFamily="34" charset="0"/>
                <a:cs typeface="Amazon Ember" panose="020B0603020204020204" pitchFamily="34" charset="0"/>
              </a:rPr>
              <a:t>Ao final do laboratório, você terá:</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Font typeface="+mj-lt"/>
              <a:buAutoNum type="arabicPeriod"/>
            </a:pPr>
            <a:r>
              <a:rPr lang="pt-BR">
                <a:latin typeface="Amazon Ember" panose="020B0603020204020204" pitchFamily="34" charset="0"/>
                <a:ea typeface="Amazon Ember" panose="020B0603020204020204" pitchFamily="34" charset="0"/>
                <a:cs typeface="Amazon Ember" panose="020B0603020204020204" pitchFamily="34" charset="0"/>
              </a:rPr>
              <a:t>Executado uma instância configurada como um servidor Web</a:t>
            </a:r>
          </a:p>
          <a:p>
            <a:pPr marL="247688" indent="-247688">
              <a:buFont typeface="+mj-lt"/>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Font typeface="+mj-lt"/>
              <a:buAutoNum type="arabicPeriod"/>
            </a:pPr>
            <a:r>
              <a:rPr lang="pt-BR">
                <a:latin typeface="Amazon Ember" panose="020B0603020204020204" pitchFamily="34" charset="0"/>
                <a:ea typeface="Amazon Ember" panose="020B0603020204020204" pitchFamily="34" charset="0"/>
                <a:cs typeface="Amazon Ember" panose="020B0603020204020204" pitchFamily="34" charset="0"/>
              </a:rPr>
              <a:t>Visualizado o log do sistema da instância</a:t>
            </a:r>
          </a:p>
          <a:p>
            <a:pPr marL="247688" indent="-247688">
              <a:buFont typeface="+mj-lt"/>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Font typeface="+mj-lt"/>
              <a:buAutoNum type="arabicPeriod"/>
            </a:pPr>
            <a:r>
              <a:rPr lang="pt-BR">
                <a:latin typeface="Amazon Ember" panose="020B0603020204020204" pitchFamily="34" charset="0"/>
                <a:ea typeface="Amazon Ember" panose="020B0603020204020204" pitchFamily="34" charset="0"/>
                <a:cs typeface="Amazon Ember" panose="020B0603020204020204" pitchFamily="34" charset="0"/>
              </a:rPr>
              <a:t>Reconfigurado um grupo de segurança</a:t>
            </a:r>
          </a:p>
          <a:p>
            <a:pPr marL="247688" indent="-247688">
              <a:buFont typeface="+mj-lt"/>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Font typeface="+mj-lt"/>
              <a:buAutoNum type="arabicPeriod"/>
            </a:pPr>
            <a:r>
              <a:rPr lang="pt-BR">
                <a:latin typeface="Amazon Ember" panose="020B0603020204020204" pitchFamily="34" charset="0"/>
                <a:ea typeface="Amazon Ember" panose="020B0603020204020204" pitchFamily="34" charset="0"/>
                <a:cs typeface="Amazon Ember" panose="020B0603020204020204" pitchFamily="34" charset="0"/>
              </a:rPr>
              <a:t>Modificado o tipo de instância e o tamanho do volume raiz</a:t>
            </a:r>
          </a:p>
        </p:txBody>
      </p:sp>
    </p:spTree>
    <p:extLst>
      <p:ext uri="{BB962C8B-B14F-4D97-AF65-F5344CB8AC3E}">
        <p14:creationId xmlns:p14="http://schemas.microsoft.com/office/powerpoint/2010/main" val="33245946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Apresentação da Seção 1: Visão geral dos serviços de computação. </a:t>
            </a:r>
          </a:p>
        </p:txBody>
      </p:sp>
    </p:spTree>
    <p:extLst>
      <p:ext uri="{BB962C8B-B14F-4D97-AF65-F5344CB8AC3E}">
        <p14:creationId xmlns:p14="http://schemas.microsoft.com/office/powerpoint/2010/main" val="334630979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Agora é hora de iniciar o laboratório.</a:t>
            </a:r>
          </a:p>
        </p:txBody>
      </p:sp>
    </p:spTree>
    <p:extLst>
      <p:ext uri="{BB962C8B-B14F-4D97-AF65-F5344CB8AC3E}">
        <p14:creationId xmlns:p14="http://schemas.microsoft.com/office/powerpoint/2010/main" val="5437402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instrutor conduzirá uma conversa sobre as principais lições do laboratório depois que você o tiver concluído. </a:t>
            </a:r>
          </a:p>
        </p:txBody>
      </p:sp>
    </p:spTree>
    <p:extLst>
      <p:ext uri="{BB962C8B-B14F-4D97-AF65-F5344CB8AC3E}">
        <p14:creationId xmlns:p14="http://schemas.microsoft.com/office/powerpoint/2010/main" val="78610280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1279525"/>
            <a:ext cx="6140450" cy="3454400"/>
          </a:xfrm>
        </p:spPr>
      </p:sp>
      <p:sp>
        <p:nvSpPr>
          <p:cNvPr id="3" name="Notes Placeholder 2"/>
          <p:cNvSpPr>
            <a:spLocks noGrp="1"/>
          </p:cNvSpPr>
          <p:nvPr>
            <p:ph type="body" idx="1"/>
          </p:nvPr>
        </p:nvSpPr>
        <p:spPr/>
        <p:txBody>
          <a:bodyPr rtlCol="0"/>
          <a:lstStyle/>
          <a:p>
            <a:pPr defTabSz="990752">
              <a:defRPr/>
            </a:pPr>
            <a:r>
              <a:rPr lang="pt-BR">
                <a:latin typeface="Amazon Ember" panose="020B0603020204020204" pitchFamily="34" charset="0"/>
                <a:ea typeface="Amazon Ember" panose="020B0603020204020204" pitchFamily="34" charset="0"/>
                <a:cs typeface="Amazon Ember" panose="020B0603020204020204" pitchFamily="34" charset="0"/>
              </a:rPr>
              <a:t>Nesta atividade com instrutor, você discutirá as vantagens e desvantagens do uso do Amazon EC2 em vez de usar um serviço gerenciado como o Amazon Relational Database Service (Amazon RDS).</a:t>
            </a:r>
          </a:p>
        </p:txBody>
      </p:sp>
    </p:spTree>
    <p:extLst>
      <p:ext uri="{BB962C8B-B14F-4D97-AF65-F5344CB8AC3E}">
        <p14:creationId xmlns:p14="http://schemas.microsoft.com/office/powerpoint/2010/main" val="20912233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objetivo dessa atividade é demonstrar que você compreende as diferenças entre a criação de uma implantação que usa o Amazon EC2 e o uso de um serviço totalmente gerenciado, como o Amazon RDS, para implantar sua solução. Ao final dessa atividade, você deve estar preparado para discutir as vantagens e desvantagens da implantação do Microsoft SQL Server no Amazon EC2 em vez de implantá-lo no Amazon RDS.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educador solicitará que você:</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1. Assista a um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vídeo</a:t>
            </a:r>
            <a:r>
              <a:rPr lang="pt-BR" dirty="0">
                <a:latin typeface="Amazon Ember" panose="020B0603020204020204" pitchFamily="34" charset="0"/>
                <a:ea typeface="Amazon Ember" panose="020B0603020204020204" pitchFamily="34" charset="0"/>
                <a:cs typeface="Amazon Ember" panose="020B0603020204020204" pitchFamily="34" charset="0"/>
              </a:rPr>
              <a:t> de 8 minutos que explica os benefícios da implantação do Microsoft SQL Server no Amazon EC2 usando a implantação do</a:t>
            </a: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AWS Quick Start - SQL Server Reference Architecture</a:t>
            </a:r>
            <a:r>
              <a:rPr lang="pt-BR" dirty="0">
                <a:latin typeface="Amazon Ember" panose="020B0603020204020204" pitchFamily="34" charset="0"/>
                <a:ea typeface="Amazon Ember" panose="020B0603020204020204" pitchFamily="34" charset="0"/>
                <a:cs typeface="Amazon Ember" panose="020B0603020204020204" pitchFamily="34" charset="0"/>
              </a:rPr>
              <a:t>. Incentivamos você a fazer anotações.</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lvl="0" rtl="0"/>
            <a:r>
              <a:rPr lang="pt-BR" dirty="0">
                <a:latin typeface="Amazon Ember" panose="020B0603020204020204" pitchFamily="34" charset="0"/>
                <a:ea typeface="Amazon Ember" panose="020B0603020204020204" pitchFamily="34" charset="0"/>
                <a:cs typeface="Amazon Ember" panose="020B0603020204020204" pitchFamily="34" charset="0"/>
              </a:rPr>
              <a:t>2. Leia uma </a:t>
            </a:r>
            <a:r>
              <a:rPr lang="pt-BR" dirty="0">
                <a:latin typeface="Amazon Ember" panose="020B0603020204020204" pitchFamily="34" charset="0"/>
                <a:ea typeface="Amazon Ember" panose="020B0603020204020204" pitchFamily="34" charset="0"/>
                <a:cs typeface="Amazon Ember" panose="020B0603020204020204" pitchFamily="34" charset="0"/>
                <a:hlinkClick r:id="rId5"/>
              </a:rPr>
              <a:t>publicação de blog</a:t>
            </a:r>
            <a:r>
              <a:rPr lang="pt-BR" dirty="0">
                <a:latin typeface="Amazon Ember" panose="020B0603020204020204" pitchFamily="34" charset="0"/>
                <a:ea typeface="Amazon Ember" panose="020B0603020204020204" pitchFamily="34" charset="0"/>
                <a:cs typeface="Amazon Ember" panose="020B0603020204020204" pitchFamily="34" charset="0"/>
              </a:rPr>
              <a:t> sobre os benefícios da execução do Microsoft SQL Server no Amazon RDS. Você é novamente incentivado a fazer anotações.</a:t>
            </a:r>
          </a:p>
          <a:p>
            <a:pPr lvl="0"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3. Participe da conversa em aula sobre as perguntas feitas no próximo slide.</a:t>
            </a:r>
          </a:p>
        </p:txBody>
      </p:sp>
    </p:spTree>
    <p:extLst>
      <p:ext uri="{BB962C8B-B14F-4D97-AF65-F5344CB8AC3E}">
        <p14:creationId xmlns:p14="http://schemas.microsoft.com/office/powerpoint/2010/main" val="151786533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209933"/>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educador liderará o curso em uma conversa à medida que cada pergunta for revelada. Em seguida, o educador exibirá as respostas sugeridas escritas e você poderá discutir esses pontos mais detalhadamente.</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Em relação à </a:t>
            </a:r>
            <a:r>
              <a:rPr lang="pt-BR" b="1" dirty="0">
                <a:latin typeface="Amazon Ember" panose="020B0603020204020204" pitchFamily="34" charset="0"/>
                <a:ea typeface="Amazon Ember" panose="020B0603020204020204" pitchFamily="34" charset="0"/>
                <a:cs typeface="Amazon Ember" panose="020B0603020204020204" pitchFamily="34" charset="0"/>
              </a:rPr>
              <a:t>pergunta 5</a:t>
            </a:r>
            <a:r>
              <a:rPr lang="pt-BR" dirty="0">
                <a:latin typeface="Amazon Ember" panose="020B0603020204020204" pitchFamily="34" charset="0"/>
                <a:ea typeface="Amazon Ember" panose="020B0603020204020204" pitchFamily="34" charset="0"/>
                <a:cs typeface="Amazon Ember" panose="020B0603020204020204" pitchFamily="34" charset="0"/>
              </a:rPr>
              <a:t>, a resposta foi baseada nas informações listadas nas páginas Definição de preço da AWS em outubro de 2019. </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No </a:t>
            </a:r>
            <a:r>
              <a:rPr lang="pt-BR" b="1" dirty="0">
                <a:latin typeface="Amazon Ember" panose="020B0603020204020204" pitchFamily="34" charset="0"/>
                <a:ea typeface="Amazon Ember" panose="020B0603020204020204" pitchFamily="34" charset="0"/>
                <a:cs typeface="Amazon Ember" panose="020B0603020204020204" pitchFamily="34" charset="0"/>
              </a:rPr>
              <a:t>Amazon RDS</a:t>
            </a:r>
            <a:r>
              <a:rPr lang="pt-BR" dirty="0">
                <a:latin typeface="Amazon Ember" panose="020B0603020204020204" pitchFamily="34" charset="0"/>
                <a:ea typeface="Amazon Ember" panose="020B0603020204020204" pitchFamily="34" charset="0"/>
                <a:cs typeface="Amazon Ember" panose="020B0603020204020204" pitchFamily="34" charset="0"/>
              </a:rPr>
              <a:t>, você paga 0,977 USD por hora se executar o Microsoft SQL Server de acordo com estes parâmetros:</a:t>
            </a:r>
          </a:p>
          <a:p>
            <a:pPr marL="681142" lvl="1"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Instância - Instância padrão (Single-AZ)</a:t>
            </a:r>
          </a:p>
          <a:p>
            <a:pPr marL="681142" lvl="1"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Tamanho da instância – db.m5.large</a:t>
            </a:r>
          </a:p>
          <a:p>
            <a:pPr marL="681142" lvl="1"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Região – Leste dos EUA (Ohio)</a:t>
            </a:r>
          </a:p>
          <a:p>
            <a:pPr marL="681142" lvl="1"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Definição de preço – Instância sob demanda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No </a:t>
            </a:r>
            <a:r>
              <a:rPr lang="pt-BR" b="1" dirty="0">
                <a:latin typeface="Amazon Ember" panose="020B0603020204020204" pitchFamily="34" charset="0"/>
                <a:ea typeface="Amazon Ember" panose="020B0603020204020204" pitchFamily="34" charset="0"/>
                <a:cs typeface="Amazon Ember" panose="020B0603020204020204" pitchFamily="34" charset="0"/>
              </a:rPr>
              <a:t>Amazon EC2</a:t>
            </a:r>
            <a:r>
              <a:rPr lang="pt-BR" dirty="0">
                <a:latin typeface="Amazon Ember" panose="020B0603020204020204" pitchFamily="34" charset="0"/>
                <a:ea typeface="Amazon Ember" panose="020B0603020204020204" pitchFamily="34" charset="0"/>
                <a:cs typeface="Amazon Ember" panose="020B0603020204020204" pitchFamily="34" charset="0"/>
              </a:rPr>
              <a:t>, você pagará 0,668 USD por hora se executar o Microsoft SQL Server com base nesses parâmetros:</a:t>
            </a:r>
          </a:p>
          <a:p>
            <a:pPr marL="681142" lvl="1"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Instância – Instância do Windows</a:t>
            </a:r>
          </a:p>
          <a:p>
            <a:pPr marL="681142" lvl="1"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Tamanho da instância – m5.large</a:t>
            </a:r>
          </a:p>
          <a:p>
            <a:pPr marL="681142" lvl="1"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Região – Leste dos EUA (Ohio)</a:t>
            </a:r>
          </a:p>
          <a:p>
            <a:pPr marL="681142" lvl="1"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Definição de preço – Instância sob demanda </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Ao considerar o custo, não se esqueça de incluir o custo da mão de obra. Por exemplo, lembre-se de que, com uma implantação padrão Single-AZ do Amazon RDS, que é a base da referência de preço de exemplo, são fornecidos backups automáticos.  Com o Amazon RDS, se um componente de instância de banco de dados falhasse e fosse necessária uma operação de restauração iniciada pelo usuário, você teria um backup restaurável que poderia ser usado. Se você executar o banco de dados no Amazon EC2, poderá configurar um procedimento de backup igualmente robusto para o Microsoft SQL Server. No entanto, levaria tempo, conhecimento e habilidade técnica para criar a solução. Você também precisará pré-configurar a solução </a:t>
            </a:r>
            <a:r>
              <a:rPr lang="pt-BR" i="1" dirty="0">
                <a:latin typeface="Amazon Ember" panose="020B0603020204020204" pitchFamily="34" charset="0"/>
                <a:ea typeface="Amazon Ember" panose="020B0603020204020204" pitchFamily="34" charset="0"/>
                <a:cs typeface="Amazon Ember" panose="020B0603020204020204" pitchFamily="34" charset="0"/>
              </a:rPr>
              <a:t>antes de</a:t>
            </a:r>
            <a:r>
              <a:rPr lang="pt-BR" dirty="0">
                <a:latin typeface="Amazon Ember" panose="020B0603020204020204" pitchFamily="34" charset="0"/>
                <a:ea typeface="Amazon Ember" panose="020B0603020204020204" pitchFamily="34" charset="0"/>
                <a:cs typeface="Amazon Ember" panose="020B0603020204020204" pitchFamily="34" charset="0"/>
              </a:rPr>
              <a:t> encontrar a situação em que precisa dela. Por esses motivos, quando você considera as necessidades de suas implantações holisticamente, pode descobrir que usar o Amazon RDS é mais barato do que usar o Amazon EC2. No entanto, se você tiver administradores de banco de dados qualificados na equipe, e também tiver requisitos de implantação muito específicos que tornam preferível ter controle total sobre todos os aspectos da implantação, poderá usar o Amazon EC2. Nesse caso, você pode achar que o Amazon EC2 é a solução mais econômica. </a:t>
            </a:r>
          </a:p>
        </p:txBody>
      </p:sp>
    </p:spTree>
    <p:extLst>
      <p:ext uri="{BB962C8B-B14F-4D97-AF65-F5344CB8AC3E}">
        <p14:creationId xmlns:p14="http://schemas.microsoft.com/office/powerpoint/2010/main" val="40290696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sz="1100" dirty="0">
                <a:latin typeface="Amazon Ember" panose="020B0603020204020204" pitchFamily="34" charset="0"/>
                <a:ea typeface="Amazon Ember" panose="020B0603020204020204" pitchFamily="34" charset="0"/>
                <a:cs typeface="Amazon Ember" panose="020B0603020204020204" pitchFamily="34" charset="0"/>
              </a:rPr>
              <a:t>Apresentação da</a:t>
            </a:r>
            <a:r>
              <a:rPr lang="pt-BR" dirty="0">
                <a:latin typeface="Amazon Ember" panose="020B0603020204020204" pitchFamily="34" charset="0"/>
                <a:ea typeface="Amazon Ember" panose="020B0603020204020204" pitchFamily="34" charset="0"/>
                <a:cs typeface="Amazon Ember" panose="020B0603020204020204" pitchFamily="34" charset="0"/>
              </a:rPr>
              <a:t> Seção 3</a:t>
            </a:r>
            <a:r>
              <a:rPr lang="pt-BR" sz="1100" dirty="0">
                <a:latin typeface="Amazon Ember" panose="020B0603020204020204" pitchFamily="34" charset="0"/>
                <a:ea typeface="Amazon Ember" panose="020B0603020204020204" pitchFamily="34" charset="0"/>
                <a:cs typeface="Amazon Ember" panose="020B0603020204020204" pitchFamily="34" charset="0"/>
              </a:rPr>
              <a:t>: otimização de custo do </a:t>
            </a:r>
            <a:r>
              <a:rPr lang="pt-BR" sz="1100" dirty="0" err="1">
                <a:latin typeface="Amazon Ember" panose="020B0603020204020204" pitchFamily="34" charset="0"/>
                <a:ea typeface="Amazon Ember" panose="020B0603020204020204" pitchFamily="34" charset="0"/>
                <a:cs typeface="Amazon Ember" panose="020B0603020204020204" pitchFamily="34" charset="0"/>
              </a:rPr>
              <a:t>Amazon</a:t>
            </a:r>
            <a:r>
              <a:rPr lang="pt-BR" sz="1100" dirty="0">
                <a:latin typeface="Amazon Ember" panose="020B0603020204020204" pitchFamily="34" charset="0"/>
                <a:ea typeface="Amazon Ember" panose="020B0603020204020204" pitchFamily="34" charset="0"/>
                <a:cs typeface="Amazon Ember" panose="020B0603020204020204" pitchFamily="34" charset="0"/>
              </a:rPr>
              <a:t> EC2.</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1117793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228885"/>
          </a:xfrm>
        </p:spPr>
        <p:txBody>
          <a:bodyPr rtlCol="0"/>
          <a:lstStyle/>
          <a:p>
            <a:pPr defTabSz="495376">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A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oferece diferentes modelos de definição de preço para escolher quando você deseja executar instâncias do EC2.</a:t>
            </a:r>
          </a:p>
          <a:p>
            <a:pPr defTabSz="495376">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faturamento por segundo</a:t>
            </a:r>
            <a:r>
              <a:rPr lang="pt-BR" dirty="0">
                <a:latin typeface="Amazon Ember" panose="020B0603020204020204" pitchFamily="34" charset="0"/>
                <a:ea typeface="Amazon Ember" panose="020B0603020204020204" pitchFamily="34" charset="0"/>
                <a:cs typeface="Amazon Ember" panose="020B0603020204020204" pitchFamily="34" charset="0"/>
              </a:rPr>
              <a:t> só está disponível para instâncias sob demanda, instâncias reservadas e instâncias spot que executam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Linux ou </a:t>
            </a:r>
            <a:r>
              <a:rPr lang="pt-BR" dirty="0" err="1">
                <a:latin typeface="Amazon Ember" panose="020B0603020204020204" pitchFamily="34" charset="0"/>
                <a:ea typeface="Amazon Ember" panose="020B0603020204020204" pitchFamily="34" charset="0"/>
                <a:cs typeface="Amazon Ember" panose="020B0603020204020204" pitchFamily="34" charset="0"/>
              </a:rPr>
              <a:t>Ubuntu</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defTabSz="495376">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As instâncias </a:t>
            </a:r>
            <a:r>
              <a:rPr lang="pt-BR" b="1" dirty="0">
                <a:latin typeface="Amazon Ember" panose="020B0603020204020204" pitchFamily="34" charset="0"/>
                <a:ea typeface="Amazon Ember" panose="020B0603020204020204" pitchFamily="34" charset="0"/>
                <a:cs typeface="Amazon Ember" panose="020B0603020204020204" pitchFamily="34" charset="0"/>
              </a:rPr>
              <a:t>sob demanda</a:t>
            </a:r>
            <a:r>
              <a:rPr lang="pt-BR" dirty="0">
                <a:latin typeface="Amazon Ember" panose="020B0603020204020204" pitchFamily="34" charset="0"/>
                <a:ea typeface="Amazon Ember" panose="020B0603020204020204" pitchFamily="34" charset="0"/>
                <a:cs typeface="Amazon Ember" panose="020B0603020204020204" pitchFamily="34" charset="0"/>
              </a:rPr>
              <a:t> estão qualificadas para o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nível gratuito da AWS</a:t>
            </a:r>
            <a:r>
              <a:rPr lang="pt-BR" dirty="0">
                <a:latin typeface="Amazon Ember" panose="020B0603020204020204" pitchFamily="34" charset="0"/>
                <a:ea typeface="Amazon Ember" panose="020B0603020204020204" pitchFamily="34" charset="0"/>
                <a:cs typeface="Amazon Ember" panose="020B0603020204020204" pitchFamily="34" charset="0"/>
              </a:rPr>
              <a:t>. Elas têm o menor custo inicial e a maior flexibilidade. Não há compromissos antecipados nem contratos de longo prazo. Isso é ótimo para aplicativos com cargas de trabalho breves, com picos ou imprevisíveis. </a:t>
            </a:r>
          </a:p>
          <a:p>
            <a:pPr defTabSz="495376">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Os </a:t>
            </a:r>
            <a:r>
              <a:rPr lang="pt-BR" b="1" dirty="0">
                <a:latin typeface="Amazon Ember" panose="020B0603020204020204" pitchFamily="34" charset="0"/>
                <a:ea typeface="Amazon Ember" panose="020B0603020204020204" pitchFamily="34" charset="0"/>
                <a:cs typeface="Amazon Ember" panose="020B0603020204020204" pitchFamily="34" charset="0"/>
              </a:rPr>
              <a:t>hosts dedicados</a:t>
            </a:r>
            <a:r>
              <a:rPr lang="pt-BR" dirty="0">
                <a:latin typeface="Amazon Ember" panose="020B0603020204020204" pitchFamily="34" charset="0"/>
                <a:ea typeface="Amazon Ember" panose="020B0603020204020204" pitchFamily="34" charset="0"/>
                <a:cs typeface="Amazon Ember" panose="020B0603020204020204" pitchFamily="34" charset="0"/>
              </a:rPr>
              <a:t> são servidores físicos com a capacidade das instâncias dedicadas para seu uso. Eles permitem que você use suas licenças de software existentes por soquete, por núcleo ou por VM, como para Microsoft Windows ou Microsoft SQL Server. </a:t>
            </a:r>
          </a:p>
          <a:p>
            <a:pPr defTabSz="495376">
              <a:spcAft>
                <a:spcPts val="650"/>
              </a:spcAft>
              <a:defRPr/>
            </a:pPr>
            <a:r>
              <a:rPr lang="pt-BR" b="1" dirty="0">
                <a:latin typeface="Amazon Ember" panose="020B0603020204020204" pitchFamily="34" charset="0"/>
                <a:ea typeface="Amazon Ember" panose="020B0603020204020204" pitchFamily="34" charset="0"/>
                <a:cs typeface="Amazon Ember" panose="020B0603020204020204" pitchFamily="34" charset="0"/>
              </a:rPr>
              <a:t>Instâncias dedicadas</a:t>
            </a:r>
            <a:r>
              <a:rPr lang="pt-BR" dirty="0">
                <a:latin typeface="Amazon Ember" panose="020B0603020204020204" pitchFamily="34" charset="0"/>
                <a:ea typeface="Amazon Ember" panose="020B0603020204020204" pitchFamily="34" charset="0"/>
                <a:cs typeface="Amazon Ember" panose="020B0603020204020204" pitchFamily="34" charset="0"/>
              </a:rPr>
              <a:t> são instâncias executadas em uma nuvem privada virtual (VPC) em hardware dedicado a um único cliente. Elas são isoladas fisicamente no nível de hardware de host das instâncias pertencentes a outras contas da AWS. </a:t>
            </a:r>
          </a:p>
          <a:p>
            <a:r>
              <a:rPr lang="pt-BR" dirty="0">
                <a:latin typeface="Amazon Ember" panose="020B0603020204020204" pitchFamily="34" charset="0"/>
                <a:ea typeface="Amazon Ember" panose="020B0603020204020204" pitchFamily="34" charset="0"/>
                <a:cs typeface="Amazon Ember" panose="020B0603020204020204" pitchFamily="34" charset="0"/>
              </a:rPr>
              <a:t>A </a:t>
            </a:r>
            <a:r>
              <a:rPr lang="pt-BR" b="1" dirty="0">
                <a:latin typeface="Amazon Ember" panose="020B0603020204020204" pitchFamily="34" charset="0"/>
                <a:ea typeface="Amazon Ember" panose="020B0603020204020204" pitchFamily="34" charset="0"/>
                <a:cs typeface="Amazon Ember" panose="020B0603020204020204" pitchFamily="34" charset="0"/>
              </a:rPr>
              <a:t>instância reservada </a:t>
            </a:r>
            <a:r>
              <a:rPr lang="pt-BR" dirty="0">
                <a:latin typeface="Amazon Ember" panose="020B0603020204020204" pitchFamily="34" charset="0"/>
                <a:ea typeface="Amazon Ember" panose="020B0603020204020204" pitchFamily="34" charset="0"/>
                <a:cs typeface="Amazon Ember" panose="020B0603020204020204" pitchFamily="34" charset="0"/>
              </a:rPr>
              <a:t>permite que você reserve capacidade computacional por um período de 1 ou 3 anos com custos de execução por hora mais baixos. O preço de uso com desconto é fixo enquanto você é o proprietário da instância reservada. Se você espera uso consistente e pesado, eles podem fornecer economias substanciais em comparação com as instâncias sob demanda.</a:t>
            </a:r>
            <a:r>
              <a:rPr lang="pt-BR" sz="500" dirty="0">
                <a:latin typeface="Amazon Ember" panose="020B0603020204020204" pitchFamily="34" charset="0"/>
                <a:ea typeface="Amazon Ember" panose="020B0603020204020204" pitchFamily="34" charset="0"/>
                <a:cs typeface="Amazon Ember" panose="020B0603020204020204" pitchFamily="34" charset="0"/>
              </a:rPr>
              <a:t> </a:t>
            </a:r>
          </a:p>
          <a:p>
            <a:endParaRPr lang="pt-BR" sz="500"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b="1" dirty="0">
                <a:latin typeface="Amazon Ember" panose="020B0603020204020204" pitchFamily="34" charset="0"/>
                <a:ea typeface="Amazon Ember" panose="020B0603020204020204" pitchFamily="34" charset="0"/>
                <a:cs typeface="Amazon Ember" panose="020B0603020204020204" pitchFamily="34" charset="0"/>
              </a:rPr>
              <a:t>instâncias reservadas programadas</a:t>
            </a:r>
            <a:r>
              <a:rPr lang="pt-BR" dirty="0">
                <a:latin typeface="Amazon Ember" panose="020B0603020204020204" pitchFamily="34" charset="0"/>
                <a:ea typeface="Amazon Ember" panose="020B0603020204020204" pitchFamily="34" charset="0"/>
                <a:cs typeface="Amazon Ember" panose="020B0603020204020204" pitchFamily="34" charset="0"/>
              </a:rPr>
              <a:t> permitem adquirir reservas de capacidade que se repetem diariamente, semanalmente ou mensalmente, com uma hora de início e duração especificadas, pelo prazo de um ano. Você paga pelo período de programação das instâncias, mesmo se não usá-las.</a:t>
            </a:r>
            <a:endParaRPr lang="pt-BR" sz="700" dirty="0">
              <a:latin typeface="Amazon Ember" panose="020B0603020204020204" pitchFamily="34" charset="0"/>
              <a:ea typeface="Amazon Ember" panose="020B0603020204020204" pitchFamily="34" charset="0"/>
              <a:cs typeface="Amazon Ember" panose="020B0603020204020204" pitchFamily="34" charset="0"/>
            </a:endParaRPr>
          </a:p>
          <a:p>
            <a:endParaRPr lang="pt-BR" sz="700"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As</a:t>
            </a:r>
            <a:r>
              <a:rPr lang="pt-BR" b="1" dirty="0">
                <a:latin typeface="Amazon Ember" panose="020B0603020204020204" pitchFamily="34" charset="0"/>
                <a:ea typeface="Amazon Ember" panose="020B0603020204020204" pitchFamily="34" charset="0"/>
                <a:cs typeface="Amazon Ember" panose="020B0603020204020204" pitchFamily="34" charset="0"/>
              </a:rPr>
              <a:t> instâncias spot </a:t>
            </a:r>
            <a:r>
              <a:rPr lang="pt-BR" dirty="0">
                <a:latin typeface="Amazon Ember" panose="020B0603020204020204" pitchFamily="34" charset="0"/>
                <a:ea typeface="Amazon Ember" panose="020B0603020204020204" pitchFamily="34" charset="0"/>
                <a:cs typeface="Amazon Ember" panose="020B0603020204020204" pitchFamily="34" charset="0"/>
              </a:rPr>
              <a:t>permitem que você faça sugestões de preço em instâncias do EC2 não utilizadas, o que pode reduzir seus custos do significativamente. O preço por hora de uma instância spot varia de acordo com a oferta e a demanda. A instância spot é executada sempre que sua sugestão de preço excede o preço de mercado atual.</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47671841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a:latin typeface="Amazon Ember" panose="020B0603020204020204" pitchFamily="34" charset="0"/>
                <a:ea typeface="Amazon Ember" panose="020B0603020204020204" pitchFamily="34" charset="0"/>
                <a:cs typeface="Amazon Ember" panose="020B0603020204020204" pitchFamily="34" charset="0"/>
              </a:rPr>
              <a:t>Cada modelo de definição de preço do Amazon EC2 oferece um conjunto diferente de benefícios. </a:t>
            </a:r>
          </a:p>
          <a:p>
            <a:pPr defTabSz="990752">
              <a:defRPr/>
            </a:pPr>
            <a:endParaRPr lang="en-US" b="1" dirty="0">
              <a:latin typeface="Amazon Ember" panose="020B0603020204020204" pitchFamily="34" charset="0"/>
              <a:ea typeface="Amazon Ember" panose="020B0603020204020204" pitchFamily="34" charset="0"/>
              <a:cs typeface="Amazon Ember" panose="020B0603020204020204" pitchFamily="34" charset="0"/>
            </a:endParaRPr>
          </a:p>
          <a:p>
            <a:r>
              <a:rPr lang="pt-BR">
                <a:latin typeface="Amazon Ember" panose="020B0603020204020204" pitchFamily="34" charset="0"/>
                <a:ea typeface="Amazon Ember" panose="020B0603020204020204" pitchFamily="34" charset="0"/>
                <a:cs typeface="Amazon Ember" panose="020B0603020204020204" pitchFamily="34" charset="0"/>
              </a:rPr>
              <a:t>As </a:t>
            </a:r>
            <a:r>
              <a:rPr lang="pt-BR" b="1">
                <a:latin typeface="Amazon Ember" panose="020B0603020204020204" pitchFamily="34" charset="0"/>
                <a:ea typeface="Amazon Ember" panose="020B0603020204020204" pitchFamily="34" charset="0"/>
                <a:cs typeface="Amazon Ember" panose="020B0603020204020204" pitchFamily="34" charset="0"/>
              </a:rPr>
              <a:t>instâncias sob demanda </a:t>
            </a:r>
            <a:r>
              <a:rPr lang="pt-BR">
                <a:latin typeface="Amazon Ember" panose="020B0603020204020204" pitchFamily="34" charset="0"/>
                <a:ea typeface="Amazon Ember" panose="020B0603020204020204" pitchFamily="34" charset="0"/>
                <a:cs typeface="Amazon Ember" panose="020B0603020204020204" pitchFamily="34" charset="0"/>
              </a:rPr>
              <a:t>oferecem a maior flexibilidade, sem contratos de longo prazo e taxas baixas.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a:latin typeface="Amazon Ember" panose="020B0603020204020204" pitchFamily="34" charset="0"/>
                <a:ea typeface="Amazon Ember" panose="020B0603020204020204" pitchFamily="34" charset="0"/>
                <a:cs typeface="Amazon Ember" panose="020B0603020204020204" pitchFamily="34" charset="0"/>
              </a:rPr>
              <a:t>As </a:t>
            </a:r>
            <a:r>
              <a:rPr lang="pt-BR" b="1">
                <a:latin typeface="Amazon Ember" panose="020B0603020204020204" pitchFamily="34" charset="0"/>
                <a:ea typeface="Amazon Ember" panose="020B0603020204020204" pitchFamily="34" charset="0"/>
                <a:cs typeface="Amazon Ember" panose="020B0603020204020204" pitchFamily="34" charset="0"/>
              </a:rPr>
              <a:t>instâncias spot</a:t>
            </a:r>
            <a:r>
              <a:rPr lang="pt-BR">
                <a:latin typeface="Amazon Ember" panose="020B0603020204020204" pitchFamily="34" charset="0"/>
                <a:ea typeface="Amazon Ember" panose="020B0603020204020204" pitchFamily="34" charset="0"/>
                <a:cs typeface="Amazon Ember" panose="020B0603020204020204" pitchFamily="34" charset="0"/>
              </a:rPr>
              <a:t> fornecem grande escala a um preço significativamente com desconto. </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a:latin typeface="Amazon Ember" panose="020B0603020204020204" pitchFamily="34" charset="0"/>
                <a:ea typeface="Amazon Ember" panose="020B0603020204020204" pitchFamily="34" charset="0"/>
                <a:cs typeface="Amazon Ember" panose="020B0603020204020204" pitchFamily="34" charset="0"/>
              </a:rPr>
              <a:t>As </a:t>
            </a:r>
            <a:r>
              <a:rPr lang="pt-BR" b="1">
                <a:latin typeface="Amazon Ember" panose="020B0603020204020204" pitchFamily="34" charset="0"/>
                <a:ea typeface="Amazon Ember" panose="020B0603020204020204" pitchFamily="34" charset="0"/>
                <a:cs typeface="Amazon Ember" panose="020B0603020204020204" pitchFamily="34" charset="0"/>
              </a:rPr>
              <a:t>instâncias reservadas</a:t>
            </a:r>
            <a:r>
              <a:rPr lang="pt-BR">
                <a:latin typeface="Amazon Ember" panose="020B0603020204020204" pitchFamily="34" charset="0"/>
                <a:ea typeface="Amazon Ember" panose="020B0603020204020204" pitchFamily="34" charset="0"/>
                <a:cs typeface="Amazon Ember" panose="020B0603020204020204" pitchFamily="34" charset="0"/>
              </a:rPr>
              <a:t> serão uma boa opção se você tiver necessidades de computação previsíveis ou estáveis (por exemplo, uma instância que você sabe que deseja continuar sendo executada durante meses ou anos).</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a:latin typeface="Amazon Ember" panose="020B0603020204020204" pitchFamily="34" charset="0"/>
                <a:ea typeface="Amazon Ember" panose="020B0603020204020204" pitchFamily="34" charset="0"/>
                <a:cs typeface="Amazon Ember" panose="020B0603020204020204" pitchFamily="34" charset="0"/>
              </a:rPr>
              <a:t>Os </a:t>
            </a:r>
            <a:r>
              <a:rPr lang="pt-BR" b="1">
                <a:latin typeface="Amazon Ember" panose="020B0603020204020204" pitchFamily="34" charset="0"/>
                <a:ea typeface="Amazon Ember" panose="020B0603020204020204" pitchFamily="34" charset="0"/>
                <a:cs typeface="Amazon Ember" panose="020B0603020204020204" pitchFamily="34" charset="0"/>
              </a:rPr>
              <a:t>hosts dedicados</a:t>
            </a:r>
            <a:r>
              <a:rPr lang="pt-BR">
                <a:latin typeface="Amazon Ember" panose="020B0603020204020204" pitchFamily="34" charset="0"/>
                <a:ea typeface="Amazon Ember" panose="020B0603020204020204" pitchFamily="34" charset="0"/>
                <a:cs typeface="Amazon Ember" panose="020B0603020204020204" pitchFamily="34" charset="0"/>
              </a:rPr>
              <a:t> são uma boa escolha quando você tem restrições de licenciamento para o software que deseja executar no Amazon EC2 ou quando você tem requisitos específicos de conformidade ou normativos que impedem o uso de outras opções de implantação.</a:t>
            </a:r>
            <a:endParaRPr lang="en-US" alt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pPr rtl="0"/>
            <a:r>
              <a:rPr lang="pt-BR">
                <a:latin typeface="Amazon Ember" panose="020B0603020204020204" pitchFamily="34" charset="0"/>
                <a:ea typeface="Amazon Ember" panose="020B0603020204020204" pitchFamily="34" charset="0"/>
                <a:cs typeface="Amazon Ember" panose="020B0603020204020204" pitchFamily="34" charset="0"/>
              </a:rPr>
              <a:t> </a:t>
            </a:r>
          </a:p>
        </p:txBody>
      </p:sp>
    </p:spTree>
    <p:extLst>
      <p:ext uri="{BB962C8B-B14F-4D97-AF65-F5344CB8AC3E}">
        <p14:creationId xmlns:p14="http://schemas.microsoft.com/office/powerpoint/2010/main" val="9489573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963543"/>
          </a:xfrm>
        </p:spPr>
        <p:txBody>
          <a:bodyPr wrap="square" tIns="99075" bIns="0" rtlCol="0"/>
          <a:lstStyle/>
          <a:p>
            <a:pPr rtl="0">
              <a:defRPr/>
            </a:pPr>
            <a:r>
              <a:rPr lang="pt-BR" dirty="0">
                <a:latin typeface="Amazon Ember" panose="020B0603020204020204" pitchFamily="34" charset="0"/>
                <a:ea typeface="Amazon Ember" panose="020B0603020204020204" pitchFamily="34" charset="0"/>
                <a:cs typeface="Amazon Ember" panose="020B0603020204020204" pitchFamily="34" charset="0"/>
              </a:rPr>
              <a:t>Aqui está uma revisão de alguns casos de uso para as várias opções de definição de preço. </a:t>
            </a:r>
          </a:p>
          <a:p>
            <a:pPr rtl="0">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 definição de preço de</a:t>
            </a:r>
            <a:r>
              <a:rPr lang="pt-BR" b="1" dirty="0">
                <a:latin typeface="Amazon Ember" panose="020B0603020204020204" pitchFamily="34" charset="0"/>
                <a:ea typeface="Amazon Ember" panose="020B0603020204020204" pitchFamily="34" charset="0"/>
                <a:cs typeface="Amazon Ember" panose="020B0603020204020204" pitchFamily="34" charset="0"/>
              </a:rPr>
              <a:t> instâncias sob demanda</a:t>
            </a:r>
            <a:r>
              <a:rPr lang="pt-BR" dirty="0">
                <a:latin typeface="Amazon Ember" panose="020B0603020204020204" pitchFamily="34" charset="0"/>
                <a:ea typeface="Amazon Ember" panose="020B0603020204020204" pitchFamily="34" charset="0"/>
                <a:cs typeface="Amazon Ember" panose="020B0603020204020204" pitchFamily="34" charset="0"/>
              </a:rPr>
              <a:t> funciona bem para cargas de trabalho com picos ou se você só precisa testar ou executar um aplicativo por um curto período (por exemplo, durante o desenvolvimento ou o teste de aplicativos). Às vezes, suas cargas de trabalho são imprevisíveis, e as instâncias sob demanda são uma boa opção para esses casos.</a:t>
            </a:r>
          </a:p>
          <a:p>
            <a:pPr rtl="0">
              <a:defRPr/>
            </a:pPr>
            <a:endParaRPr lang="en-US" b="1"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b="1" dirty="0">
                <a:latin typeface="Amazon Ember" panose="020B0603020204020204" pitchFamily="34" charset="0"/>
                <a:ea typeface="Amazon Ember" panose="020B0603020204020204" pitchFamily="34" charset="0"/>
                <a:cs typeface="Amazon Ember" panose="020B0603020204020204" pitchFamily="34" charset="0"/>
              </a:rPr>
              <a:t>instâncias spot </a:t>
            </a:r>
            <a:r>
              <a:rPr lang="pt-BR" dirty="0">
                <a:latin typeface="Amazon Ember" panose="020B0603020204020204" pitchFamily="34" charset="0"/>
                <a:ea typeface="Amazon Ember" panose="020B0603020204020204" pitchFamily="34" charset="0"/>
                <a:cs typeface="Amazon Ember" panose="020B0603020204020204" pitchFamily="34" charset="0"/>
              </a:rPr>
              <a:t>são uma boa opção se seus aplicativos puderem tolerar interrupções com uma notificação de aviso de 2 minutos. Por padrão, as instâncias são encerradas, mas você pode configurá-las para parar ou hibernar. Casos de uso comuns incluem aplicativos tolerantes a falhas, como servidores web, back-ends, de API e processamento de big data. As cargas de trabalho que salvam constantemente dados em armazenamento persistente (como o Amazon S3) também são boas candidatas.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b="1" dirty="0">
                <a:latin typeface="Amazon Ember" panose="020B0603020204020204" pitchFamily="34" charset="0"/>
                <a:ea typeface="Amazon Ember" panose="020B0603020204020204" pitchFamily="34" charset="0"/>
                <a:cs typeface="Amazon Ember" panose="020B0603020204020204" pitchFamily="34" charset="0"/>
              </a:rPr>
              <a:t>instâncias reservadas </a:t>
            </a:r>
            <a:r>
              <a:rPr lang="pt-BR" dirty="0">
                <a:latin typeface="Amazon Ember" panose="020B0603020204020204" pitchFamily="34" charset="0"/>
                <a:ea typeface="Amazon Ember" panose="020B0603020204020204" pitchFamily="34" charset="0"/>
                <a:cs typeface="Amazon Ember" panose="020B0603020204020204" pitchFamily="34" charset="0"/>
              </a:rPr>
              <a:t>são uma boa opção quando você tem cargas de trabalho de longo prazo com padrões de uso previsíveis, como servidores que você sabe que desejarão executar de forma consistente ao longo de vários meses.</a:t>
            </a:r>
            <a:endParaRPr 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pPr rtl="0">
              <a:defRPr/>
            </a:pPr>
            <a:endParaRPr lang="en-US" b="1"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Os </a:t>
            </a:r>
            <a:r>
              <a:rPr lang="pt-BR" b="1"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hosts dedicados </a:t>
            </a:r>
            <a:r>
              <a:rPr lang="pt-BR" dirty="0">
                <a:latin typeface="Amazon Ember" panose="020B0603020204020204" pitchFamily="34" charset="0"/>
                <a:ea typeface="Amazon Ember" panose="020B0603020204020204" pitchFamily="34" charset="0"/>
                <a:cs typeface="Amazon Ember" panose="020B0603020204020204" pitchFamily="34" charset="0"/>
              </a:rPr>
              <a:t>são uma boa opção quando você tem licenças de software existentes por soquete, por núcleo ou por VM, ou quando precisa atender a requisitos específicos de conformidade corporativa e normativos. </a:t>
            </a:r>
          </a:p>
        </p:txBody>
      </p:sp>
    </p:spTree>
    <p:extLst>
      <p:ext uri="{BB962C8B-B14F-4D97-AF65-F5344CB8AC3E}">
        <p14:creationId xmlns:p14="http://schemas.microsoft.com/office/powerpoint/2010/main" val="328486616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Para otimizar custos, você deve considerar quatro drivers consistentes e potentes: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b="1">
                <a:latin typeface="Amazon Ember" panose="020B0603020204020204" pitchFamily="34" charset="0"/>
                <a:ea typeface="Amazon Ember" panose="020B0603020204020204" pitchFamily="34" charset="0"/>
                <a:cs typeface="Amazon Ember" panose="020B0603020204020204" pitchFamily="34" charset="0"/>
              </a:rPr>
              <a:t>Tamanho certo </a:t>
            </a:r>
            <a:r>
              <a:rPr lang="pt-BR">
                <a:latin typeface="Amazon Ember" panose="020B0603020204020204" pitchFamily="34" charset="0"/>
                <a:ea typeface="Amazon Ember" panose="020B0603020204020204" pitchFamily="34" charset="0"/>
                <a:cs typeface="Amazon Ember" panose="020B0603020204020204" pitchFamily="34" charset="0"/>
              </a:rPr>
              <a:t>– Escolha o equilíbrio certo dos tipos de instância. Observe quando os servidores podem ser dimensionados para baixo ou desativados e ainda atendem aos seus requisitos de desempenho.</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r>
              <a:rPr lang="pt-BR" b="1">
                <a:latin typeface="Amazon Ember" panose="020B0603020204020204" pitchFamily="34" charset="0"/>
                <a:ea typeface="Amazon Ember" panose="020B0603020204020204" pitchFamily="34" charset="0"/>
                <a:cs typeface="Amazon Ember" panose="020B0603020204020204" pitchFamily="34" charset="0"/>
              </a:rPr>
              <a:t>Aumente a elasticidade</a:t>
            </a:r>
            <a:r>
              <a:rPr lang="pt-BR">
                <a:latin typeface="Amazon Ember" panose="020B0603020204020204" pitchFamily="34" charset="0"/>
                <a:ea typeface="Amazon Ember" panose="020B0603020204020204" pitchFamily="34" charset="0"/>
                <a:cs typeface="Amazon Ember" panose="020B0603020204020204" pitchFamily="34" charset="0"/>
              </a:rPr>
              <a:t> – projete suas implantações para reduzir a capacidade de servidor ociosa implementando implantações elásticas, como implantações que usam escalabilidade automática para lidar com picos de carga.</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r>
              <a:rPr lang="pt-BR" b="1">
                <a:latin typeface="Amazon Ember" panose="020B0603020204020204" pitchFamily="34" charset="0"/>
                <a:ea typeface="Amazon Ember" panose="020B0603020204020204" pitchFamily="34" charset="0"/>
                <a:cs typeface="Amazon Ember" panose="020B0603020204020204" pitchFamily="34" charset="0"/>
              </a:rPr>
              <a:t>Modelo de definição de preço ideal </a:t>
            </a:r>
            <a:r>
              <a:rPr lang="pt-BR">
                <a:latin typeface="Amazon Ember" panose="020B0603020204020204" pitchFamily="34" charset="0"/>
                <a:ea typeface="Amazon Ember" panose="020B0603020204020204" pitchFamily="34" charset="0"/>
                <a:cs typeface="Amazon Ember" panose="020B0603020204020204" pitchFamily="34" charset="0"/>
              </a:rPr>
              <a:t>– Reconheça as opções de definição de preço disponíveis. Analise seus padrões de uso para que você possa executar instâncias do EC2 com a combinação correta de opções de definição de preço.</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r>
              <a:rPr lang="pt-BR" b="1">
                <a:latin typeface="Amazon Ember" panose="020B0603020204020204" pitchFamily="34" charset="0"/>
                <a:ea typeface="Amazon Ember" panose="020B0603020204020204" pitchFamily="34" charset="0"/>
                <a:cs typeface="Amazon Ember" panose="020B0603020204020204" pitchFamily="34" charset="0"/>
              </a:rPr>
              <a:t>Otimizar opções de armazenamento </a:t>
            </a:r>
            <a:r>
              <a:rPr lang="pt-BR">
                <a:latin typeface="Amazon Ember" panose="020B0603020204020204" pitchFamily="34" charset="0"/>
                <a:ea typeface="Amazon Ember" panose="020B0603020204020204" pitchFamily="34" charset="0"/>
                <a:cs typeface="Amazon Ember" panose="020B0603020204020204" pitchFamily="34" charset="0"/>
              </a:rPr>
              <a:t>– Analise os requisitos de armazenamento de suas implantações. Reduza a sobrecarga de armazenamento não utilizado quando possível e escolha opções de armazenamento mais econômicas se elas ainda conseguirem atender aos seus requisitos de desempenho de armazenamento.</a:t>
            </a:r>
            <a:endParaRPr lang="en-US" b="1"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63845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111756"/>
          </a:xfrm>
        </p:spPr>
        <p:txBody>
          <a:bodyPr rtlCol="0"/>
          <a:lstStyle/>
          <a:p>
            <a:pPr rtl="0">
              <a:lnSpc>
                <a:spcPct val="100000"/>
              </a:lnSpc>
            </a:pPr>
            <a:r>
              <a:rPr lang="pt-BR" dirty="0">
                <a:latin typeface="Amazon Ember" panose="020B0603020204020204" pitchFamily="34" charset="0"/>
                <a:ea typeface="Amazon Ember" panose="020B0603020204020204" pitchFamily="34" charset="0"/>
                <a:cs typeface="Amazon Ember" panose="020B0603020204020204" pitchFamily="34" charset="0"/>
              </a:rPr>
              <a:t>A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Web Services (AWS) oferece muitos serviços de computação. Este é um breve resumo do que cada serviço de computação oferece:</a:t>
            </a:r>
          </a:p>
          <a:p>
            <a:pPr rtl="0">
              <a:lnSpc>
                <a:spcPct val="100000"/>
              </a:lnSpc>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Compute </a:t>
            </a:r>
            <a:r>
              <a:rPr lang="pt-BR" b="1" dirty="0" err="1">
                <a:latin typeface="Amazon Ember" panose="020B0603020204020204" pitchFamily="34" charset="0"/>
                <a:ea typeface="Amazon Ember" panose="020B0603020204020204" pitchFamily="34" charset="0"/>
                <a:cs typeface="Amazon Ember" panose="020B0603020204020204" pitchFamily="34" charset="0"/>
              </a:rPr>
              <a:t>Cloud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EC2) </a:t>
            </a:r>
            <a:r>
              <a:rPr lang="pt-BR" dirty="0">
                <a:latin typeface="Amazon Ember" panose="020B0603020204020204" pitchFamily="34" charset="0"/>
                <a:ea typeface="Amazon Ember" panose="020B0603020204020204" pitchFamily="34" charset="0"/>
                <a:cs typeface="Amazon Ember" panose="020B0603020204020204" pitchFamily="34" charset="0"/>
              </a:rPr>
              <a:t>fornece máquinas virtuais redimensionáveis.</a:t>
            </a:r>
          </a:p>
          <a:p>
            <a:pPr marL="185766" indent="-185766">
              <a:buFont typeface="Arial" panose="020B0604020202020204" pitchFamily="34" charset="0"/>
              <a:buChar char="•"/>
            </a:pP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EC2 Auto </a:t>
            </a:r>
            <a:r>
              <a:rPr lang="pt-BR" b="1" dirty="0" err="1">
                <a:latin typeface="Amazon Ember" panose="020B0603020204020204" pitchFamily="34" charset="0"/>
                <a:ea typeface="Amazon Ember" panose="020B0603020204020204" pitchFamily="34" charset="0"/>
                <a:cs typeface="Amazon Ember" panose="020B0603020204020204" pitchFamily="34" charset="0"/>
              </a:rPr>
              <a:t>Scaling</a:t>
            </a:r>
            <a:r>
              <a:rPr lang="pt-BR" dirty="0">
                <a:latin typeface="Amazon Ember" panose="020B0603020204020204" pitchFamily="34" charset="0"/>
                <a:ea typeface="Amazon Ember" panose="020B0603020204020204" pitchFamily="34" charset="0"/>
                <a:cs typeface="Amazon Ember" panose="020B0603020204020204" pitchFamily="34" charset="0"/>
              </a:rPr>
              <a:t> oferece suporte à disponibilidade de aplicativos, permitindo que você defina condições que executarão ou encerrarão automaticamente instâncias do EC2.</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Container Registry(</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ECR) </a:t>
            </a:r>
            <a:r>
              <a:rPr lang="pt-BR" dirty="0">
                <a:latin typeface="Amazon Ember" panose="020B0603020204020204" pitchFamily="34" charset="0"/>
                <a:ea typeface="Amazon Ember" panose="020B0603020204020204" pitchFamily="34" charset="0"/>
                <a:cs typeface="Amazon Ember" panose="020B0603020204020204" pitchFamily="34" charset="0"/>
              </a:rPr>
              <a:t>é usado para armazenar e recuperar imagens de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marL="185766" indent="-185766">
              <a:buFont typeface="Arial" panose="020B0604020202020204" pitchFamily="34" charset="0"/>
              <a:buChar char="•"/>
            </a:pP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Container Service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ECS) </a:t>
            </a:r>
            <a:r>
              <a:rPr lang="pt-BR" dirty="0">
                <a:latin typeface="Amazon Ember" panose="020B0603020204020204" pitchFamily="34" charset="0"/>
                <a:ea typeface="Amazon Ember" panose="020B0603020204020204" pitchFamily="34" charset="0"/>
                <a:cs typeface="Amazon Ember" panose="020B0603020204020204" pitchFamily="34" charset="0"/>
              </a:rPr>
              <a:t>é um serviço de orquestração de contêineres compatível com 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185766" indent="-185766">
              <a:buFont typeface="Arial" panose="020B0604020202020204" pitchFamily="34" charset="0"/>
              <a:buChar char="•"/>
            </a:pPr>
            <a:r>
              <a:rPr lang="pt-BR" b="1" dirty="0" err="1">
                <a:latin typeface="Amazon Ember" panose="020B0603020204020204" pitchFamily="34" charset="0"/>
                <a:ea typeface="Amazon Ember" panose="020B0603020204020204" pitchFamily="34" charset="0"/>
                <a:cs typeface="Amazon Ember" panose="020B0603020204020204" pitchFamily="34" charset="0"/>
              </a:rPr>
              <a:t>VMware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Cloud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on</a:t>
            </a:r>
            <a:r>
              <a:rPr lang="pt-BR" b="1" dirty="0">
                <a:latin typeface="Amazon Ember" panose="020B0603020204020204" pitchFamily="34" charset="0"/>
                <a:ea typeface="Amazon Ember" panose="020B0603020204020204" pitchFamily="34" charset="0"/>
                <a:cs typeface="Amazon Ember" panose="020B0603020204020204" pitchFamily="34" charset="0"/>
              </a:rPr>
              <a:t> AWS</a:t>
            </a:r>
            <a:r>
              <a:rPr lang="pt-BR" dirty="0">
                <a:latin typeface="Amazon Ember" panose="020B0603020204020204" pitchFamily="34" charset="0"/>
                <a:ea typeface="Amazon Ember" panose="020B0603020204020204" pitchFamily="34" charset="0"/>
                <a:cs typeface="Amazon Ember" panose="020B0603020204020204" pitchFamily="34" charset="0"/>
              </a:rPr>
              <a:t> permite provisionar uma nuvem híbrida sem hardware personalizado.</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Beanstalk</a:t>
            </a:r>
            <a:r>
              <a:rPr lang="pt-BR" dirty="0">
                <a:latin typeface="Amazon Ember" panose="020B0603020204020204" pitchFamily="34" charset="0"/>
                <a:ea typeface="Amazon Ember" panose="020B0603020204020204" pitchFamily="34" charset="0"/>
                <a:cs typeface="Amazon Ember" panose="020B0603020204020204" pitchFamily="34" charset="0"/>
              </a:rPr>
              <a:t> oferece uma maneira simples de executar e gerenciar aplicativos Web.</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AWS Lambda </a:t>
            </a:r>
            <a:r>
              <a:rPr lang="pt-BR" dirty="0">
                <a:latin typeface="Amazon Ember" panose="020B0603020204020204" pitchFamily="34" charset="0"/>
                <a:ea typeface="Amazon Ember" panose="020B0603020204020204" pitchFamily="34" charset="0"/>
                <a:cs typeface="Amazon Ember" panose="020B0603020204020204" pitchFamily="34" charset="0"/>
              </a:rPr>
              <a:t>é uma solução de computação sem servidor. Você paga apenas pelo tempo de computação usado.</a:t>
            </a:r>
          </a:p>
          <a:p>
            <a:pPr marL="185766" indent="-185766">
              <a:buFont typeface="Arial" panose="020B0604020202020204" pitchFamily="34" charset="0"/>
              <a:buChar char="•"/>
            </a:pP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b="1" dirty="0">
                <a:latin typeface="Amazon Ember" panose="020B0603020204020204" pitchFamily="34" charset="0"/>
                <a:ea typeface="Amazon Ember" panose="020B0603020204020204" pitchFamily="34" charset="0"/>
                <a:cs typeface="Amazon Ember" panose="020B0603020204020204" pitchFamily="34" charset="0"/>
              </a:rPr>
              <a:t> Service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EKS) </a:t>
            </a:r>
            <a:r>
              <a:rPr lang="pt-BR" dirty="0">
                <a:latin typeface="Amazon Ember" panose="020B0603020204020204" pitchFamily="34" charset="0"/>
                <a:ea typeface="Amazon Ember" panose="020B0603020204020204" pitchFamily="34" charset="0"/>
                <a:cs typeface="Amazon Ember" panose="020B0603020204020204" pitchFamily="34" charset="0"/>
              </a:rPr>
              <a:t>permite executar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gerenciados na AWS.</a:t>
            </a:r>
          </a:p>
          <a:p>
            <a:pPr marL="185766" indent="-185766">
              <a:buFont typeface="Arial" panose="020B0604020202020204" pitchFamily="34" charset="0"/>
              <a:buChar char="•"/>
            </a:pP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Lightsail</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oferece um serviço simples de usar para criar um aplicativo ou site.</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AWS Batch</a:t>
            </a:r>
            <a:r>
              <a:rPr lang="pt-BR" dirty="0">
                <a:latin typeface="Amazon Ember" panose="020B0603020204020204" pitchFamily="34" charset="0"/>
                <a:ea typeface="Amazon Ember" panose="020B0603020204020204" pitchFamily="34" charset="0"/>
                <a:cs typeface="Amazon Ember" panose="020B0603020204020204" pitchFamily="34" charset="0"/>
              </a:rPr>
              <a:t> fornece uma ferramenta para executar trabalhos em lote em qualquer escala.</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Fargate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oferece uma maneira de executar contêineres que reduzem a necessidade de gerenciar servidores ou clusters.</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Outposts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oferece uma maneira de executar serviços da AWS selecionados no datacenter local.</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Serverless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Application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Repository</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permite que os clientes descubram, implantem e publiquem aplicativos sem servidor.</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Este módulo discutirá detalhes dos serviços destacados no slide. </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24297258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3774014"/>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Primeiro, considere dimensionar corretamente. A AWS oferece aproximadamente 60 tipos e tamanhos de instância. A ampla escolha de opções permite que os clientes selecionem a instância mais adequada à sua carga de trabalho. Pode ser difícil saber por onde começar e qual opção de instância será a melhor, tanto do ponto de vista técnico quanto do custo. O </a:t>
            </a:r>
            <a:r>
              <a:rPr lang="pt-BR" b="1" dirty="0">
                <a:latin typeface="Amazon Ember" panose="020B0603020204020204" pitchFamily="34" charset="0"/>
                <a:ea typeface="Amazon Ember" panose="020B0603020204020204" pitchFamily="34" charset="0"/>
                <a:cs typeface="Amazon Ember" panose="020B0603020204020204" pitchFamily="34" charset="0"/>
              </a:rPr>
              <a:t>tamanho correto</a:t>
            </a:r>
            <a:r>
              <a:rPr lang="pt-BR" dirty="0">
                <a:latin typeface="Amazon Ember" panose="020B0603020204020204" pitchFamily="34" charset="0"/>
                <a:ea typeface="Amazon Ember" panose="020B0603020204020204" pitchFamily="34" charset="0"/>
                <a:cs typeface="Amazon Ember" panose="020B0603020204020204" pitchFamily="34" charset="0"/>
              </a:rPr>
              <a:t> é o processo de avaliar os recursos implantados e procurar oportunidades de redução sempre que possível. </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b="1" dirty="0">
                <a:latin typeface="Amazon Ember" panose="020B0603020204020204" pitchFamily="34" charset="0"/>
                <a:ea typeface="Amazon Ember" panose="020B0603020204020204" pitchFamily="34" charset="0"/>
                <a:cs typeface="Amazon Ember" panose="020B0603020204020204" pitchFamily="34" charset="0"/>
              </a:rPr>
              <a:t>Para definir o tamanho correto:</a:t>
            </a:r>
          </a:p>
          <a:p>
            <a:endParaRPr lang="en-US" b="1"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r>
              <a:rPr lang="pt-BR" b="1" dirty="0">
                <a:latin typeface="Amazon Ember" panose="020B0603020204020204" pitchFamily="34" charset="0"/>
                <a:ea typeface="Amazon Ember" panose="020B0603020204020204" pitchFamily="34" charset="0"/>
                <a:cs typeface="Amazon Ember" panose="020B0603020204020204" pitchFamily="34" charset="0"/>
              </a:rPr>
              <a:t>Selecione</a:t>
            </a:r>
            <a:r>
              <a:rPr lang="pt-BR" dirty="0">
                <a:latin typeface="Amazon Ember" panose="020B0603020204020204" pitchFamily="34" charset="0"/>
                <a:ea typeface="Amazon Ember" panose="020B0603020204020204" pitchFamily="34" charset="0"/>
                <a:cs typeface="Amazon Ember" panose="020B0603020204020204" pitchFamily="34" charset="0"/>
              </a:rPr>
              <a:t> a instância mais barata disponível que ainda atenda aos seus requisitos de performance.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r>
              <a:rPr lang="pt-BR" b="1" dirty="0">
                <a:latin typeface="Amazon Ember" panose="020B0603020204020204" pitchFamily="34" charset="0"/>
                <a:ea typeface="Amazon Ember" panose="020B0603020204020204" pitchFamily="34" charset="0"/>
                <a:cs typeface="Amazon Ember" panose="020B0603020204020204" pitchFamily="34" charset="0"/>
              </a:rPr>
              <a:t>Analise</a:t>
            </a:r>
            <a:r>
              <a:rPr lang="pt-BR" dirty="0">
                <a:latin typeface="Amazon Ember" panose="020B0603020204020204" pitchFamily="34" charset="0"/>
                <a:ea typeface="Amazon Ember" panose="020B0603020204020204" pitchFamily="34" charset="0"/>
                <a:cs typeface="Amazon Ember" panose="020B0603020204020204" pitchFamily="34" charset="0"/>
              </a:rPr>
              <a:t> a utilização de CPU, RAM, armazenamento e rede para identificar instâncias que podem ser reduzidas. Você pode querer provisionar uma variedade de tipos e tamanhos de instância em um ambiente de teste e, em seguida, testar seu aplicativo nessas diferentes implantações de teste para identificar quais instâncias oferecem a melhor relação performance/custo. Para tamanho correto, use técnicas como testes de carga para sua vantagem.</a:t>
            </a:r>
          </a:p>
          <a:p>
            <a:pPr marL="185766" indent="-185766" defTabSz="990752">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Use </a:t>
            </a:r>
            <a:r>
              <a:rPr lang="pt-BR" dirty="0">
                <a:latin typeface="Amazon Ember" panose="020B0603020204020204" pitchFamily="34" charset="0"/>
                <a:ea typeface="Amazon Ember" panose="020B0603020204020204" pitchFamily="34" charset="0"/>
                <a:cs typeface="Amazon Ember" panose="020B0603020204020204" pitchFamily="34" charset="0"/>
              </a:rPr>
              <a:t>as métricas do Amazon CloudWatch e configure métricas personalizadas. Uma métrica representa um conjunto de valores em ordem temporal publicados no CloudWatch (por exemplo, o uso de CPU de uma instância do EC2 específica). Os pontos de dados podem ser provenientes de qualquer aplicativo ou atividade de negócios para os quais você coleta dados.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b="1"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8348661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02987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Uma forma de </a:t>
            </a:r>
            <a:r>
              <a:rPr lang="pt-BR" b="1" dirty="0">
                <a:latin typeface="Amazon Ember" panose="020B0603020204020204" pitchFamily="34" charset="0"/>
                <a:ea typeface="Amazon Ember" panose="020B0603020204020204" pitchFamily="34" charset="0"/>
                <a:cs typeface="Amazon Ember" panose="020B0603020204020204" pitchFamily="34" charset="0"/>
              </a:rPr>
              <a:t>elasticidade</a:t>
            </a:r>
            <a:r>
              <a:rPr lang="pt-BR" dirty="0">
                <a:latin typeface="Amazon Ember" panose="020B0603020204020204" pitchFamily="34" charset="0"/>
                <a:ea typeface="Amazon Ember" panose="020B0603020204020204" pitchFamily="34" charset="0"/>
                <a:cs typeface="Amazon Ember" panose="020B0603020204020204" pitchFamily="34" charset="0"/>
              </a:rPr>
              <a:t> é criar iniciar ou usar instâncias do EC2 quando forem necessárias, mas desativá-las quando não estiverem em uso. A elasticidade é um dos princípios centrais da nuvem, mas os clientes costumam passar por um processo de aprendizado para operacionalizar a elasticidade para gerar economias de custos.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lvl="0" rtl="0"/>
            <a:r>
              <a:rPr lang="pt-BR" dirty="0">
                <a:latin typeface="Amazon Ember" panose="020B0603020204020204" pitchFamily="34" charset="0"/>
                <a:ea typeface="Amazon Ember" panose="020B0603020204020204" pitchFamily="34" charset="0"/>
                <a:cs typeface="Amazon Ember" panose="020B0603020204020204" pitchFamily="34" charset="0"/>
              </a:rPr>
              <a:t>A maneira mais fácil para grandes clientes adotarem a elasticidade é procurar recursos que pareçam bons candidatos para parar ou hibernar, como ambientes que não sejam de produção, cargas de trabalho de desenvolvimento ou cargas de trabalho de teste. Por exemplo, se você executar cargas de trabalho de desenvolvimento ou teste em um único fuso horário, poderá facilmente desativar essas instâncias fora do horário comercial</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e, assim, reduzir os custos de tempo de execução em talvez 65 %. O conceito é semelhante ao porque há um interruptor de luz ao lado da porta e porque a maioria dos escritórios incentiva os funcionários </a:t>
            </a:r>
            <a:r>
              <a:rPr lang="pt-BR" i="1" dirty="0">
                <a:latin typeface="Amazon Ember" panose="020B0603020204020204" pitchFamily="34" charset="0"/>
                <a:ea typeface="Amazon Ember" panose="020B0603020204020204" pitchFamily="34" charset="0"/>
                <a:cs typeface="Amazon Ember" panose="020B0603020204020204" pitchFamily="34" charset="0"/>
              </a:rPr>
              <a:t>a apagarem as luzes quando saírem do escritório todas as noites. </a:t>
            </a:r>
          </a:p>
          <a:p>
            <a:pPr lvl="0" rtl="0"/>
            <a:endParaRPr lang="en-US" i="1" dirty="0">
              <a:latin typeface="Amazon Ember" panose="020B0603020204020204" pitchFamily="34" charset="0"/>
              <a:ea typeface="Amazon Ember" panose="020B0603020204020204" pitchFamily="34" charset="0"/>
              <a:cs typeface="Amazon Ember" panose="020B0603020204020204" pitchFamily="34" charset="0"/>
            </a:endParaRPr>
          </a:p>
          <a:p>
            <a:pPr lvl="0" rtl="0"/>
            <a:r>
              <a:rPr lang="pt-BR" dirty="0">
                <a:latin typeface="Amazon Ember" panose="020B0603020204020204" pitchFamily="34" charset="0"/>
                <a:ea typeface="Amazon Ember" panose="020B0603020204020204" pitchFamily="34" charset="0"/>
                <a:cs typeface="Amazon Ember" panose="020B0603020204020204" pitchFamily="34" charset="0"/>
              </a:rPr>
              <a:t>Para cargas de trabalho de produção, configurar políticas de escalabilidade automática mais precisas e granulares pode ajudá-lo a aproveitar a escalabilidade horizontal para atender às necessidades de pico de capacidade e não pagar pela capacidade de pico o tempo todo.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Como regra geral, você deve direcionar de </a:t>
            </a:r>
            <a:r>
              <a:rPr lang="pt-BR" i="1" dirty="0">
                <a:latin typeface="Amazon Ember" panose="020B0603020204020204" pitchFamily="34" charset="0"/>
                <a:ea typeface="Amazon Ember" panose="020B0603020204020204" pitchFamily="34" charset="0"/>
                <a:cs typeface="Amazon Ember" panose="020B0603020204020204" pitchFamily="34" charset="0"/>
              </a:rPr>
              <a:t>20 a 30% das suas instâncias do </a:t>
            </a:r>
            <a:r>
              <a:rPr lang="pt-BR" i="1" dirty="0" err="1">
                <a:latin typeface="Amazon Ember" panose="020B0603020204020204" pitchFamily="34" charset="0"/>
                <a:ea typeface="Amazon Ember" panose="020B0603020204020204" pitchFamily="34" charset="0"/>
                <a:cs typeface="Amazon Ember" panose="020B0603020204020204" pitchFamily="34" charset="0"/>
              </a:rPr>
              <a:t>Amazon</a:t>
            </a:r>
            <a:r>
              <a:rPr lang="pt-BR" i="1" dirty="0">
                <a:latin typeface="Amazon Ember" panose="020B0603020204020204" pitchFamily="34" charset="0"/>
                <a:ea typeface="Amazon Ember" panose="020B0603020204020204" pitchFamily="34" charset="0"/>
                <a:cs typeface="Amazon Ember" panose="020B0603020204020204" pitchFamily="34" charset="0"/>
              </a:rPr>
              <a:t> EC2 para serem executadas como instâncias sob demanda ou instâncias spot, e você também deve procurar ativamente formas de maximizar a elasticidade.</a:t>
            </a:r>
            <a:endParaRPr lang="en-US" i="1"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endParaRPr lang="en-US" i="1"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91945750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r>
              <a:rPr lang="pt-BR">
                <a:solidFill>
                  <a:srgbClr val="323232"/>
                </a:solidFill>
                <a:latin typeface="Amazon Ember" panose="020B0603020204020204" pitchFamily="34" charset="0"/>
                <a:ea typeface="Amazon Ember" panose="020B0603020204020204" pitchFamily="34" charset="0"/>
                <a:cs typeface="Amazon Ember" panose="020B0603020204020204" pitchFamily="34" charset="0"/>
              </a:rPr>
              <a:t>A AWS fornece vários modelos de definição de preço para o Amazon EC2 para ajudar os clientes a economizar dinheiro. Os modelos disponíveis foram discutidos em detalhes anteriormente neste módulo. Os clientes podem combinar vários tipos de compra para otimizar a definição de preço com base nas necessidades de capacidade atuais e previstas. </a:t>
            </a:r>
          </a:p>
          <a:p>
            <a:endParaRPr lang="en-US" alt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r>
              <a:rPr lang="pt-BR">
                <a:solidFill>
                  <a:srgbClr val="323232"/>
                </a:solidFill>
                <a:latin typeface="Amazon Ember" panose="020B0603020204020204" pitchFamily="34" charset="0"/>
                <a:ea typeface="Amazon Ember" panose="020B0603020204020204" pitchFamily="34" charset="0"/>
                <a:cs typeface="Amazon Ember" panose="020B0603020204020204" pitchFamily="34" charset="0"/>
              </a:rPr>
              <a:t>Os clientes também são incentivados a considerar sua arquitetura de aplicativo. Por exemplo,a funcionalidade fornecida pelo aplicativo precisa ser executada em uma máquina virtual do EC2? Talvez, ao usar o serviço AWS Lambda, você possa diminuir significativamente seus custos. </a:t>
            </a:r>
          </a:p>
          <a:p>
            <a:endParaRPr lang="en-US" alt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r>
              <a:rPr lang="pt-BR">
                <a:solidFill>
                  <a:srgbClr val="323232"/>
                </a:solidFill>
                <a:latin typeface="Amazon Ember" panose="020B0603020204020204" pitchFamily="34" charset="0"/>
                <a:ea typeface="Amazon Ember" panose="020B0603020204020204" pitchFamily="34" charset="0"/>
                <a:cs typeface="Amazon Ember" panose="020B0603020204020204" pitchFamily="34" charset="0"/>
              </a:rPr>
              <a:t>O AWS Lambda é discutido mais adiante neste módulo.</a:t>
            </a:r>
            <a:endParaRPr lang="en-US" altLang="en-US" dirty="0">
              <a:latin typeface="Amazon Ember" panose="020B0603020204020204" pitchFamily="34" charset="0"/>
              <a:ea typeface="Amazon Ember" panose="020B0603020204020204" pitchFamily="34" charset="0"/>
              <a:cs typeface="Amazon Ember" panose="020B0603020204020204" pitchFamily="34" charset="0"/>
            </a:endParaRPr>
          </a:p>
          <a:p>
            <a:endParaRPr lang="en-US" i="1"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pPr>
              <a:spcAft>
                <a:spcPts val="1300"/>
              </a:spcAf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spcAft>
                <a:spcPts val="1300"/>
              </a:spcAft>
              <a:buFont typeface="Arial" panose="020B0604020202020204" pitchFamily="34" charset="0"/>
              <a:buChar char="•"/>
              <a:defRPr/>
            </a:pPr>
            <a:endParaRPr lang="en-US" altLang="en-US" dirty="0">
              <a:latin typeface="Amazon Ember" panose="020B0603020204020204" pitchFamily="34" charset="0"/>
              <a:ea typeface="Amazon Ember" panose="020B0603020204020204" pitchFamily="34" charset="0"/>
              <a:cs typeface="Amazon Ember" panose="020B0603020204020204" pitchFamily="34" charset="0"/>
            </a:endParaRPr>
          </a:p>
          <a:p>
            <a:pPr rtl="0" eaLnBrk="0" fontAlgn="base" hangingPunct="0">
              <a:spcBef>
                <a:spcPct val="0"/>
              </a:spcBef>
              <a:spcAft>
                <a:spcPct val="0"/>
              </a:spcAft>
              <a:defRPr/>
            </a:pPr>
            <a:endParaRPr lang="en-US" alt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endParaRPr lang="en-US" i="1"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endParaRPr lang="en-US" i="1"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46228314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963543"/>
          </a:xfrm>
        </p:spPr>
        <p:txBody>
          <a:bodyPr rtlCol="0"/>
          <a:lstStyle/>
          <a:p>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Os clientes também podem reduzir os custos de armazenamento. Quando você executa instâncias do EC2, diferentes tipos de instância oferecem diferentes opções de armazenamento. É uma prática recomendada tentar reduzir custos e, ao mesmo tempo, manter o desempenho e a disponibilidade do armazenamento. </a:t>
            </a:r>
          </a:p>
          <a:p>
            <a:endParaRPr 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Uma maneira de conseguir isso é </a:t>
            </a:r>
            <a:r>
              <a:rPr lang="pt-BR" b="1"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redimensionando volumes do EBS</a:t>
            </a:r>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 Por exemplo, se você provisionou originalmente um volume de 500 GB para uma instância do EC2 que só precisará de um máximo de 20 GB de espaço de armazenamento, você poderá reduzir o tamanho do volume e economizar custos.</a:t>
            </a:r>
          </a:p>
          <a:p>
            <a:endParaRPr 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Há também uma variedade de </a:t>
            </a:r>
            <a:r>
              <a:rPr lang="pt-BR" b="1"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tipos de volume do EBS</a:t>
            </a:r>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 Escolha o tipo mais barato que ainda atenda aos seus requisitos de desempenho. Por exemplo, o armazenamento HDD otimizado para throughput (st1) do Amazon EBS normalmente custa metade do que a opção de armazenamento SSD de uso geral (gp2) padrão. Se uma unidade st1 atender às necessidades de sua carga de trabalho, aproveite as economias de custos.</a:t>
            </a:r>
          </a:p>
          <a:p>
            <a:endParaRPr 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Geralmente, os clientes usam</a:t>
            </a:r>
            <a:r>
              <a:rPr lang="pt-BR" b="1"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snapshots</a:t>
            </a:r>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 </a:t>
            </a:r>
            <a:r>
              <a:rPr lang="pt-BR" b="1"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do EBS</a:t>
            </a:r>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 para criar backups de dados. No entanto, alguns clientes se esquecem de excluir snapshots que não são mais necessários. Exclua esses snapshots desnecessários para economizar custos.</a:t>
            </a:r>
          </a:p>
          <a:p>
            <a:endParaRPr 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Por fim, tente identificar o destino mais </a:t>
            </a:r>
            <a:r>
              <a:rPr lang="pt-BR" b="1"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apropriado para tipos específicos de dados</a:t>
            </a:r>
            <a:r>
              <a:rPr lang="pt-BR" dirty="0">
                <a:solidFill>
                  <a:srgbClr val="323232"/>
                </a:solidFill>
                <a:latin typeface="Amazon Ember" panose="020B0603020204020204" pitchFamily="34" charset="0"/>
                <a:ea typeface="Amazon Ember" panose="020B0603020204020204" pitchFamily="34" charset="0"/>
                <a:cs typeface="Amazon Ember" panose="020B0603020204020204" pitchFamily="34" charset="0"/>
              </a:rPr>
              <a:t>. Seu aplicativo precisa dos dados usados para residir no Amazon EBS? Em vez disso, o aplicativo seria executado igualmente se usasse o Amazon S3 para armazenamento? A configuração de políticas de ciclo de vida de dados também pode reduzir custos. Por exemplo, você pode automatizar a migração de dados mais antigos raramente acessados para locais de armazenamento mais econômicos, como o Amazon Simple Storage Service Glacier.</a:t>
            </a:r>
          </a:p>
          <a:p>
            <a:endParaRPr 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endParaRPr lang="en-US" dirty="0">
              <a:solidFill>
                <a:srgbClr val="323232"/>
              </a:solidFill>
              <a:latin typeface="Amazon Ember" panose="020B0603020204020204" pitchFamily="34" charset="0"/>
              <a:ea typeface="Amazon Ember" panose="020B0603020204020204" pitchFamily="34" charset="0"/>
              <a:cs typeface="Amazon Ember" panose="020B0603020204020204" pitchFamily="34" charset="0"/>
            </a:endParaRPr>
          </a:p>
          <a:p>
            <a:endParaRPr lang="en-US" i="1"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1496941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Se isso for feito corretamente, a otimização de custos não é um processo único que um cliente conclui. Em vez disso, ao medir e analisar rotineiramente seus sistemas, você pode melhorar e ajustar continuamente seus custos.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a:t>
            </a:r>
            <a:r>
              <a:rPr lang="pt-BR" b="1" dirty="0">
                <a:latin typeface="Amazon Ember" panose="020B0603020204020204" pitchFamily="34" charset="0"/>
                <a:ea typeface="Amazon Ember" panose="020B0603020204020204" pitchFamily="34" charset="0"/>
                <a:cs typeface="Amazon Ember" panose="020B0603020204020204" pitchFamily="34" charset="0"/>
              </a:rPr>
              <a:t>marcação</a:t>
            </a:r>
            <a:r>
              <a:rPr lang="pt-BR" dirty="0">
                <a:latin typeface="Amazon Ember" panose="020B0603020204020204" pitchFamily="34" charset="0"/>
                <a:ea typeface="Amazon Ember" panose="020B0603020204020204" pitchFamily="34" charset="0"/>
                <a:cs typeface="Amazon Ember" panose="020B0603020204020204" pitchFamily="34" charset="0"/>
              </a:rPr>
              <a:t> ajuda a fornecer informações sobre </a:t>
            </a:r>
            <a:r>
              <a:rPr lang="pt-BR" i="1" dirty="0">
                <a:latin typeface="Amazon Ember" panose="020B0603020204020204" pitchFamily="34" charset="0"/>
                <a:ea typeface="Amazon Ember" panose="020B0603020204020204" pitchFamily="34" charset="0"/>
                <a:cs typeface="Amazon Ember" panose="020B0603020204020204" pitchFamily="34" charset="0"/>
              </a:rPr>
              <a:t>quais recursos</a:t>
            </a:r>
            <a:r>
              <a:rPr lang="pt-BR" dirty="0">
                <a:latin typeface="Amazon Ember" panose="020B0603020204020204" pitchFamily="34" charset="0"/>
                <a:ea typeface="Amazon Ember" panose="020B0603020204020204" pitchFamily="34" charset="0"/>
                <a:cs typeface="Amazon Ember" panose="020B0603020204020204" pitchFamily="34" charset="0"/>
              </a:rPr>
              <a:t> estão sendo usados </a:t>
            </a:r>
            <a:r>
              <a:rPr lang="pt-BR" i="1" dirty="0">
                <a:latin typeface="Amazon Ember" panose="020B0603020204020204" pitchFamily="34" charset="0"/>
                <a:ea typeface="Amazon Ember" panose="020B0603020204020204" pitchFamily="34" charset="0"/>
                <a:cs typeface="Amazon Ember" panose="020B0603020204020204" pitchFamily="34" charset="0"/>
              </a:rPr>
              <a:t>por quem</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i="1" dirty="0">
                <a:latin typeface="Amazon Ember" panose="020B0603020204020204" pitchFamily="34" charset="0"/>
                <a:ea typeface="Amazon Ember" panose="020B0603020204020204" pitchFamily="34" charset="0"/>
                <a:cs typeface="Amazon Ember" panose="020B0603020204020204" pitchFamily="34" charset="0"/>
              </a:rPr>
              <a:t>para qual finalidade</a:t>
            </a:r>
            <a:r>
              <a:rPr lang="pt-BR" dirty="0">
                <a:latin typeface="Amazon Ember" panose="020B0603020204020204" pitchFamily="34" charset="0"/>
                <a:ea typeface="Amazon Ember" panose="020B0603020204020204" pitchFamily="34" charset="0"/>
                <a:cs typeface="Amazon Ember" panose="020B0603020204020204" pitchFamily="34" charset="0"/>
              </a:rPr>
              <a:t>. Você pode ativar tags de alocação de custos no console Billing and Cost Management, e a AWS pode gerar um relatório de alocação de custos com uso e custos agrupados por suas tags ativas. É possível aplicar tags que representem categorias de negócios (como centros de custos, nomes de aplicativos ou proprietários) para organizar seus custos de vários serviços.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b="1" dirty="0">
                <a:latin typeface="Amazon Ember" panose="020B0603020204020204" pitchFamily="34" charset="0"/>
                <a:ea typeface="Amazon Ember" panose="020B0603020204020204" pitchFamily="34" charset="0"/>
                <a:cs typeface="Amazon Ember" panose="020B0603020204020204" pitchFamily="34" charset="0"/>
              </a:rPr>
              <a:t>Incentive as equipes a projetar custos</a:t>
            </a:r>
            <a:r>
              <a:rPr lang="pt-BR" dirty="0">
                <a:latin typeface="Amazon Ember" panose="020B0603020204020204" pitchFamily="34" charset="0"/>
                <a:ea typeface="Amazon Ember" panose="020B0603020204020204" pitchFamily="34" charset="0"/>
                <a:cs typeface="Amazon Ember" panose="020B0603020204020204" pitchFamily="34" charset="0"/>
              </a:rPr>
              <a:t>. O AWS Cost Explorer é uma ferramenta gratuita que você pode usar para visualizar gráficos dos seus custos. É possível usar o Cost Explorer para ver padrões de despesas em recursos da AWS ao longo do tempo, identificar áreas que precisam de uma investigação mais profunda e ver tendências que pode usar para entender os custos.</a:t>
            </a:r>
          </a:p>
          <a:p>
            <a:pPr lvl="0"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lvl="0" rtl="0"/>
            <a:r>
              <a:rPr lang="pt-BR" dirty="0">
                <a:latin typeface="Amazon Ember" panose="020B0603020204020204" pitchFamily="34" charset="0"/>
                <a:ea typeface="Amazon Ember" panose="020B0603020204020204" pitchFamily="34" charset="0"/>
                <a:cs typeface="Amazon Ember" panose="020B0603020204020204" pitchFamily="34" charset="0"/>
              </a:rPr>
              <a:t>Use serviços da AWS, como o </a:t>
            </a:r>
            <a:r>
              <a:rPr lang="pt-BR" b="1" dirty="0">
                <a:latin typeface="Amazon Ember" panose="020B0603020204020204" pitchFamily="34" charset="0"/>
                <a:ea typeface="Amazon Ember" panose="020B0603020204020204" pitchFamily="34" charset="0"/>
                <a:cs typeface="Amazon Ember" panose="020B0603020204020204" pitchFamily="34" charset="0"/>
              </a:rPr>
              <a:t>AWS Trusted Advisor</a:t>
            </a:r>
            <a:r>
              <a:rPr lang="pt-BR" dirty="0">
                <a:latin typeface="Amazon Ember" panose="020B0603020204020204" pitchFamily="34" charset="0"/>
                <a:ea typeface="Amazon Ember" panose="020B0603020204020204" pitchFamily="34" charset="0"/>
                <a:cs typeface="Amazon Ember" panose="020B0603020204020204" pitchFamily="34" charset="0"/>
              </a:rPr>
              <a:t>, que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fornece orientações em tempo real para ajudá-lo a provisionar recursos que seguem as melhores práticas da AWS. </a:t>
            </a:r>
          </a:p>
          <a:p>
            <a:pPr lvl="0"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lvl="0" rtl="0"/>
            <a:r>
              <a:rPr lang="pt-BR" dirty="0">
                <a:latin typeface="Amazon Ember" panose="020B0603020204020204" pitchFamily="34" charset="0"/>
                <a:ea typeface="Amazon Ember" panose="020B0603020204020204" pitchFamily="34" charset="0"/>
                <a:cs typeface="Amazon Ember" panose="020B0603020204020204" pitchFamily="34" charset="0"/>
              </a:rPr>
              <a:t>Os esforços de otimização de custos geralmente são mais bem-sucedidos quando a responsabilidade pela otimização de custos é atribuída a um indivíduo ou a uma equipe. </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65641860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Os </a:t>
            </a:r>
            <a:r>
              <a:rPr lang="pt-BR" b="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modelos de definição de preço do </a:t>
            </a:r>
            <a:r>
              <a:rPr lang="pt-BR" b="1" dirty="0" err="1">
                <a:solidFill>
                  <a:srgbClr val="000000"/>
                </a:solidFill>
                <a:latin typeface="Amazon Ember" panose="020B0603020204020204" pitchFamily="34" charset="0"/>
                <a:ea typeface="Amazon Ember" panose="020B0603020204020204" pitchFamily="34" charset="0"/>
                <a:cs typeface="Amazon Ember" panose="020B0603020204020204" pitchFamily="34" charset="0"/>
              </a:rPr>
              <a:t>Amazon</a:t>
            </a:r>
            <a:r>
              <a:rPr lang="pt-BR" b="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 EC2</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 incluem instâncias sob demanda, instâncias reservadas, instâncias spot, instâncias dedicadas e hosts dedicados. </a:t>
            </a:r>
            <a:r>
              <a:rPr lang="pt-BR" dirty="0">
                <a:latin typeface="Amazon Ember" panose="020B0603020204020204" pitchFamily="34" charset="0"/>
                <a:ea typeface="Amazon Ember" panose="020B0603020204020204" pitchFamily="34" charset="0"/>
                <a:cs typeface="Amazon Ember" panose="020B0603020204020204" pitchFamily="34" charset="0"/>
              </a:rPr>
              <a:t>O faturamento por segundo está disponível para instâncias sob demanda, instâncias reservadas e instâncias spot que usam apenas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Linux e o </a:t>
            </a:r>
            <a:r>
              <a:rPr lang="pt-BR" dirty="0" err="1">
                <a:latin typeface="Amazon Ember" panose="020B0603020204020204" pitchFamily="34" charset="0"/>
                <a:ea typeface="Amazon Ember" panose="020B0603020204020204" pitchFamily="34" charset="0"/>
                <a:cs typeface="Amazon Ember" panose="020B0603020204020204" pitchFamily="34" charset="0"/>
              </a:rPr>
              <a:t>Ubuntu</a:t>
            </a:r>
            <a:r>
              <a:rPr lang="pt-BR" dirty="0">
                <a:latin typeface="Amazon Ember" panose="020B0603020204020204" pitchFamily="34" charset="0"/>
                <a:ea typeface="Amazon Ember" panose="020B0603020204020204" pitchFamily="34" charset="0"/>
                <a:cs typeface="Amazon Ember" panose="020B0603020204020204" pitchFamily="34" charset="0"/>
              </a:rPr>
              <a:t>. </a:t>
            </a:r>
            <a:endParaRPr lang="en-US"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endParaRPr lang="en-US"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As </a:t>
            </a:r>
            <a:r>
              <a:rPr lang="pt-BR" b="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instâncias spot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podem ser interrompidas com uma notificação de 2 minutos. No entanto, elas podem oferecer uma economia significativa em relação às instâncias sob demanda.</a:t>
            </a:r>
          </a:p>
          <a:p>
            <a:pPr marL="185766" indent="-185766" defTabSz="990752">
              <a:buFont typeface="Arial" panose="020B0604020202020204" pitchFamily="34" charset="0"/>
              <a:buChar char="•"/>
              <a:defRPr/>
            </a:pPr>
            <a:endParaRPr lang="en-US"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Os </a:t>
            </a:r>
            <a:r>
              <a:rPr lang="pt-BR" b="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quatro pilares da otimização de custos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são: </a:t>
            </a:r>
            <a:endParaRPr lang="en-US"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a:p>
            <a:pPr marL="681142" lvl="1" indent="-185766">
              <a:buFont typeface="Arial" panose="020B0604020202020204" pitchFamily="34" charset="0"/>
              <a:buChar char="•"/>
              <a:defRPr/>
            </a:pP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Tamanho certo</a:t>
            </a:r>
          </a:p>
          <a:p>
            <a:pPr marL="681142" lvl="1" indent="-185766">
              <a:buFont typeface="Arial" panose="020B0604020202020204" pitchFamily="34" charset="0"/>
              <a:buChar char="•"/>
              <a:defRPr/>
            </a:pP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Aumente a elasticidade</a:t>
            </a:r>
          </a:p>
          <a:p>
            <a:pPr marL="681142" lvl="1" indent="-185766">
              <a:buFont typeface="Arial" panose="020B0604020202020204" pitchFamily="34" charset="0"/>
              <a:buChar char="•"/>
              <a:defRPr/>
            </a:pP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Modelo de definição de preço ideal</a:t>
            </a:r>
          </a:p>
          <a:p>
            <a:pPr marL="681142" lvl="1" indent="-185766">
              <a:buFont typeface="Arial" panose="020B0604020202020204" pitchFamily="34" charset="0"/>
              <a:buChar char="•"/>
              <a:defRPr/>
            </a:pP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Otimizar opções de armazenamento</a:t>
            </a:r>
          </a:p>
        </p:txBody>
      </p:sp>
    </p:spTree>
    <p:extLst>
      <p:ext uri="{BB962C8B-B14F-4D97-AF65-F5344CB8AC3E}">
        <p14:creationId xmlns:p14="http://schemas.microsoft.com/office/powerpoint/2010/main" val="287362097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Apresentação da Seção 4: Serviços de contêiner.</a:t>
            </a:r>
          </a:p>
        </p:txBody>
      </p:sp>
    </p:spTree>
    <p:extLst>
      <p:ext uri="{BB962C8B-B14F-4D97-AF65-F5344CB8AC3E}">
        <p14:creationId xmlns:p14="http://schemas.microsoft.com/office/powerpoint/2010/main" val="227170305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304697"/>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Os </a:t>
            </a:r>
            <a:r>
              <a:rPr lang="pt-BR" b="1" dirty="0">
                <a:latin typeface="Amazon Ember" panose="020B0603020204020204" pitchFamily="34" charset="0"/>
                <a:ea typeface="Amazon Ember" panose="020B0603020204020204" pitchFamily="34" charset="0"/>
                <a:cs typeface="Amazon Ember" panose="020B0603020204020204" pitchFamily="34" charset="0"/>
              </a:rPr>
              <a:t>contêineres</a:t>
            </a:r>
            <a:r>
              <a:rPr lang="pt-BR" dirty="0">
                <a:latin typeface="Amazon Ember" panose="020B0603020204020204" pitchFamily="34" charset="0"/>
                <a:ea typeface="Amazon Ember" panose="020B0603020204020204" pitchFamily="34" charset="0"/>
                <a:cs typeface="Amazon Ember" panose="020B0603020204020204" pitchFamily="34" charset="0"/>
              </a:rPr>
              <a:t> são um método de </a:t>
            </a:r>
            <a:r>
              <a:rPr lang="pt-BR" b="1" dirty="0">
                <a:latin typeface="Amazon Ember" panose="020B0603020204020204" pitchFamily="34" charset="0"/>
                <a:ea typeface="Amazon Ember" panose="020B0603020204020204" pitchFamily="34" charset="0"/>
                <a:cs typeface="Amazon Ember" panose="020B0603020204020204" pitchFamily="34" charset="0"/>
              </a:rPr>
              <a:t>virtualização de sistema operacional</a:t>
            </a:r>
            <a:r>
              <a:rPr lang="pt-BR" dirty="0">
                <a:latin typeface="Amazon Ember" panose="020B0603020204020204" pitchFamily="34" charset="0"/>
                <a:ea typeface="Amazon Ember" panose="020B0603020204020204" pitchFamily="34" charset="0"/>
                <a:cs typeface="Amazon Ember" panose="020B0603020204020204" pitchFamily="34" charset="0"/>
              </a:rPr>
              <a:t> que permite executar um aplicativo e suas dependências em processos com recursos isolados. Os contêineres permitem empacotar facilmente o código, as configurações e as dependências de um aplicativo em componentes básicos fáceis de usar que oferecem consistência ambiental, eficiência operacional, produtividade de desenvolvedores e controle de versões.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Os contêineres são menores do que as máquinas virtuais e não contêm um sistema operacional inteiro. Em vez disso, os contêineres </a:t>
            </a:r>
            <a:r>
              <a:rPr lang="pt-BR" i="1" dirty="0">
                <a:latin typeface="Amazon Ember" panose="020B0603020204020204" pitchFamily="34" charset="0"/>
                <a:ea typeface="Amazon Ember" panose="020B0603020204020204" pitchFamily="34" charset="0"/>
                <a:cs typeface="Amazon Ember" panose="020B0603020204020204" pitchFamily="34" charset="0"/>
              </a:rPr>
              <a:t>compartilham um sistema operacional virtualizado </a:t>
            </a:r>
            <a:r>
              <a:rPr lang="pt-BR" dirty="0">
                <a:latin typeface="Amazon Ember" panose="020B0603020204020204" pitchFamily="34" charset="0"/>
                <a:ea typeface="Amazon Ember" panose="020B0603020204020204" pitchFamily="34" charset="0"/>
                <a:cs typeface="Amazon Ember" panose="020B0603020204020204" pitchFamily="34" charset="0"/>
              </a:rPr>
              <a:t>e são executados como processos isolados de recursos, o que garante implantações rápidas, confiáveis e consistentes. Os contêineres mantêm tudo o que o software precisa para executar, como bibliotecas, ferramentas de sistema, código e tempo de execução.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Os contêineres fornecem </a:t>
            </a:r>
            <a:r>
              <a:rPr lang="pt-BR" b="1" dirty="0">
                <a:latin typeface="Amazon Ember" panose="020B0603020204020204" pitchFamily="34" charset="0"/>
                <a:ea typeface="Amazon Ember" panose="020B0603020204020204" pitchFamily="34" charset="0"/>
                <a:cs typeface="Amazon Ember" panose="020B0603020204020204" pitchFamily="34" charset="0"/>
              </a:rPr>
              <a:t>consistência ambiental </a:t>
            </a:r>
            <a:r>
              <a:rPr lang="pt-BR" dirty="0">
                <a:latin typeface="Amazon Ember" panose="020B0603020204020204" pitchFamily="34" charset="0"/>
                <a:ea typeface="Amazon Ember" panose="020B0603020204020204" pitchFamily="34" charset="0"/>
                <a:cs typeface="Amazon Ember" panose="020B0603020204020204" pitchFamily="34" charset="0"/>
              </a:rPr>
              <a:t>porque o código, as configurações e as dependências do aplicativo são empacotados em um único objeto.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Em termos de espaço, as imagens de contêiner geralmente são uma ordem de magnitude menor que as máquinas virtuais. A giro de um contêiner acontece em centenas de milissegundos. Assim, usando contêineres, você pode usar um ambiente de execução rápido, portátil e independente de infraestrutura.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89663">
              <a:defRPr/>
            </a:pPr>
            <a:r>
              <a:rPr lang="pt-BR" dirty="0">
                <a:latin typeface="Amazon Ember" panose="020B0603020204020204" pitchFamily="34" charset="0"/>
                <a:ea typeface="Amazon Ember" panose="020B0603020204020204" pitchFamily="34" charset="0"/>
                <a:cs typeface="Amazon Ember" panose="020B0603020204020204" pitchFamily="34" charset="0"/>
              </a:rPr>
              <a:t>Os contêineres podem ajudar a garantir rapidez, confiabilidade e consistência de implantação de aplicativos, independentemente do ambiente de implantação. Além disso, os contêineres oferecem um controle mais granular dos recursos, aumentando a eficiência da infraestrutura. </a:t>
            </a:r>
          </a:p>
        </p:txBody>
      </p:sp>
    </p:spTree>
    <p:extLst>
      <p:ext uri="{BB962C8B-B14F-4D97-AF65-F5344CB8AC3E}">
        <p14:creationId xmlns:p14="http://schemas.microsoft.com/office/powerpoint/2010/main" val="335775381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é uma plataforma de software que empacota software (como aplicativos) em contêineres.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é instalado em cada servidor que hospedará contêineres e fornece comandos simples que você pode usar para criar, iniciar ou interromper contêineres.</a:t>
            </a:r>
          </a:p>
          <a:p>
            <a:pPr rtl="0"/>
            <a:endParaRPr lang="en-US" b="1"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Ao usar 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você pode implantar e escalar rapidamente aplicativos em qualquer ambiente.</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é melhor empregado como uma solução quando você deseja:</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Padronizar ambientes </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Reduzir conflitos entre pilhas de linguagem e versões</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Usar contêineres como serviço</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Executar </a:t>
            </a:r>
            <a:r>
              <a:rPr lang="pt-BR" dirty="0" err="1">
                <a:latin typeface="Amazon Ember" panose="020B0603020204020204" pitchFamily="34" charset="0"/>
                <a:ea typeface="Amazon Ember" panose="020B0603020204020204" pitchFamily="34" charset="0"/>
                <a:cs typeface="Amazon Ember" panose="020B0603020204020204" pitchFamily="34" charset="0"/>
              </a:rPr>
              <a:t>microsserviços</a:t>
            </a:r>
            <a:r>
              <a:rPr lang="pt-BR" dirty="0">
                <a:latin typeface="Amazon Ember" panose="020B0603020204020204" pitchFamily="34" charset="0"/>
                <a:ea typeface="Amazon Ember" panose="020B0603020204020204" pitchFamily="34" charset="0"/>
                <a:cs typeface="Amazon Ember" panose="020B0603020204020204" pitchFamily="34" charset="0"/>
              </a:rPr>
              <a:t> com implantações de código padronizadas</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Exigir portabilidade para processamento de dados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23299004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209933"/>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Muitas pessoas que são apresentadas primeiro ao conceito de contêiner acreditam que os contêineres são exatamente como máquinas virtuais. No entanto, as diferenças estão nos detalhes. Uma diferença significativa é que as máquinas virtuais são executadas diretamente em um hipervisor, mas os contêineres poderão ser executados em qualquer sistema operacional Linux se tiverem o suporte apropriado ao recurso de kernel e o daemon do Docker estiver presente. Isso torna os contêineres muito portáteis. Seu laptop, sua VM, sua instância do EC2 e seu servidor bare metal são hosts em potencial nos quais você pode executar um contêiner.</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b="1" dirty="0">
                <a:latin typeface="Amazon Ember" panose="020B0603020204020204" pitchFamily="34" charset="0"/>
                <a:ea typeface="Amazon Ember" panose="020B0603020204020204" pitchFamily="34" charset="0"/>
                <a:cs typeface="Amazon Ember" panose="020B0603020204020204" pitchFamily="34" charset="0"/>
              </a:rPr>
              <a:t>À direita, o diagrama tem uma implantação baseada em máquina virtual (VM)</a:t>
            </a:r>
            <a:r>
              <a:rPr lang="pt-BR" dirty="0">
                <a:latin typeface="Amazon Ember" panose="020B0603020204020204" pitchFamily="34" charset="0"/>
                <a:ea typeface="Amazon Ember" panose="020B0603020204020204" pitchFamily="34" charset="0"/>
                <a:cs typeface="Amazon Ember" panose="020B0603020204020204" pitchFamily="34" charset="0"/>
              </a:rPr>
              <a:t>. Cada uma das três instâncias do EC2 é executada diretamente no hipervisor fornecido pela infraestrutura global da AWS. Cada instância do EC2 executa uma máquina virtual. Nessa implantação baseada em VM, cada um dos três aplicativos é executado em sua própria VM, o que fornece isolamento de processos.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b="1" dirty="0">
                <a:latin typeface="Amazon Ember" panose="020B0603020204020204" pitchFamily="34" charset="0"/>
                <a:ea typeface="Amazon Ember" panose="020B0603020204020204" pitchFamily="34" charset="0"/>
                <a:cs typeface="Amazon Ember" panose="020B0603020204020204" pitchFamily="34" charset="0"/>
              </a:rPr>
              <a:t>À esquerda, o diagrama tem uma implantação baseada em contêiner</a:t>
            </a:r>
            <a:r>
              <a:rPr lang="pt-BR" dirty="0">
                <a:latin typeface="Amazon Ember" panose="020B0603020204020204" pitchFamily="34" charset="0"/>
                <a:ea typeface="Amazon Ember" panose="020B0603020204020204" pitchFamily="34" charset="0"/>
                <a:cs typeface="Amazon Ember" panose="020B0603020204020204" pitchFamily="34" charset="0"/>
              </a:rPr>
              <a:t>. Há apenas uma instância do EC2 que executa uma máquina virtual. O mecanismo do Docker é instalado no sistema operacional convidado Linux da instância do EC2 e há três contêineres. Nessa implantação baseada em contêiner, cada aplicativo é executado em seu próprio contêiner (que fornece isolamento de processo), mas todos os contêineres são executados em uma única instância do EC2. Os processos que são executados nos contêineres se comunicam diretamente com o kernel no sistema operacional convidado Linux e, em grande parte, desconhecem seu silo de contêiner. O mecanismo do Docker está presente para gerenciar como os contêineres são executados no sistema operacional convidado Linux e também fornece funções de gerenciamento essenciais durante todo o ciclo de vida do contêiner.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Em uma implantação baseada em contêiner real, uma grande instância do EC2 pode executar centenas de contêineres.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09614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3774014"/>
          </a:xfrm>
        </p:spPr>
        <p:txBody>
          <a:bodyPr rtlCol="0"/>
          <a:lstStyle/>
          <a:p>
            <a:pPr rtl="0"/>
            <a:r>
              <a:rPr lang="pt-BR" dirty="0"/>
              <a:t>Imagine que cada serviço de computação da AWS pertence a uma das quatro categorias amplas: máquinas virtuais (</a:t>
            </a:r>
            <a:r>
              <a:rPr lang="pt-BR" dirty="0" err="1"/>
              <a:t>VMs</a:t>
            </a:r>
            <a:r>
              <a:rPr lang="pt-BR" dirty="0"/>
              <a:t>) que fornecem infraestrutura como serviço (</a:t>
            </a:r>
            <a:r>
              <a:rPr lang="pt-BR" dirty="0" err="1"/>
              <a:t>IaaS</a:t>
            </a:r>
            <a:r>
              <a:rPr lang="pt-BR" dirty="0"/>
              <a:t>), sem servidor, baseadas em contêineres e plataforma como serviço (</a:t>
            </a:r>
            <a:r>
              <a:rPr lang="pt-BR" dirty="0" err="1"/>
              <a:t>PaaS</a:t>
            </a:r>
            <a:r>
              <a:rPr lang="pt-BR" dirty="0"/>
              <a:t>).</a:t>
            </a:r>
          </a:p>
          <a:p>
            <a:pPr rtl="0"/>
            <a:endParaRPr lang="en-US" dirty="0"/>
          </a:p>
          <a:p>
            <a:pPr rtl="0"/>
            <a:r>
              <a:rPr lang="pt-BR" b="1" dirty="0" err="1"/>
              <a:t>Amazon</a:t>
            </a:r>
            <a:r>
              <a:rPr lang="pt-BR" b="1" dirty="0"/>
              <a:t> EC2 </a:t>
            </a:r>
            <a:r>
              <a:rPr lang="pt-BR" dirty="0"/>
              <a:t>fornece máquinas virtuais; imagine-o como uma infraestrutura como um serviço (</a:t>
            </a:r>
            <a:r>
              <a:rPr lang="pt-BR" dirty="0" err="1"/>
              <a:t>IaaS</a:t>
            </a:r>
            <a:r>
              <a:rPr lang="pt-BR" dirty="0"/>
              <a:t>). Os serviços de </a:t>
            </a:r>
            <a:r>
              <a:rPr lang="pt-BR" dirty="0" err="1"/>
              <a:t>IaaS</a:t>
            </a:r>
            <a:r>
              <a:rPr lang="pt-BR" dirty="0"/>
              <a:t> fornecem flexibilidade e deixam muitas das responsabilidades de gerenciamento de servidores com você. Você escolhe o sistema operacional e também o tamanho e os recursos dos servidores que você executa. Para profissionais de TI com experiência no uso de computação local, as máquinas virtuais são um conceito familiar. O </a:t>
            </a:r>
            <a:r>
              <a:rPr lang="pt-BR" dirty="0" err="1"/>
              <a:t>Amazon</a:t>
            </a:r>
            <a:r>
              <a:rPr lang="pt-BR" dirty="0"/>
              <a:t> EC2 foi um dos primeiros serviços da AWS e continua sendo um dos serviços mais populares.</a:t>
            </a:r>
            <a:endParaRPr lang="en-US" dirty="0"/>
          </a:p>
          <a:p>
            <a:pPr rtl="0"/>
            <a:r>
              <a:rPr lang="pt-BR" dirty="0"/>
              <a:t> </a:t>
            </a:r>
          </a:p>
          <a:p>
            <a:pPr rtl="0"/>
            <a:r>
              <a:rPr lang="pt-BR" b="1" dirty="0"/>
              <a:t>AWS Lambda </a:t>
            </a:r>
            <a:r>
              <a:rPr lang="pt-BR" dirty="0"/>
              <a:t>é uma plataforma de computação com administração zero. O AWS Lambda permite executar código sem provisionar ou gerenciar servidores. Você paga apenas pelo tempo de computação consumido. Esse conceito de tecnologia sem servidor é relativamente novo para muitos profissionais de TI. No entanto, ele está se tornando mais popular porque oferece suporte a arquiteturas nativas da nuvem, que permitem escalabilidade massiva a um custo menor do que a execução de servidores 24 horas por dia, 7 dias por semana para oferecer suporte às mesmas cargas de trabalho.</a:t>
            </a:r>
            <a:endParaRPr lang="en-US" dirty="0"/>
          </a:p>
          <a:p>
            <a:pPr rtl="0"/>
            <a:r>
              <a:rPr lang="pt-BR" dirty="0"/>
              <a:t> </a:t>
            </a:r>
          </a:p>
          <a:p>
            <a:pPr rtl="0"/>
            <a:r>
              <a:rPr lang="pt-BR" dirty="0"/>
              <a:t>Os serviços baseados em contêiner, incluindo </a:t>
            </a:r>
            <a:r>
              <a:rPr lang="pt-BR" b="1" dirty="0" err="1"/>
              <a:t>Amazon</a:t>
            </a:r>
            <a:r>
              <a:rPr lang="pt-BR" b="1" dirty="0"/>
              <a:t> </a:t>
            </a:r>
            <a:r>
              <a:rPr lang="pt-BR" b="1" dirty="0" err="1"/>
              <a:t>Elastic</a:t>
            </a:r>
            <a:r>
              <a:rPr lang="pt-BR" b="1" dirty="0"/>
              <a:t> Container Service, </a:t>
            </a:r>
            <a:r>
              <a:rPr lang="pt-BR" b="1" dirty="0" err="1"/>
              <a:t>Amazon</a:t>
            </a:r>
            <a:r>
              <a:rPr lang="pt-BR" b="1" dirty="0"/>
              <a:t> </a:t>
            </a:r>
            <a:r>
              <a:rPr lang="pt-BR" b="1" dirty="0" err="1"/>
              <a:t>Elastic</a:t>
            </a:r>
            <a:r>
              <a:rPr lang="pt-BR" b="1" dirty="0"/>
              <a:t> </a:t>
            </a:r>
            <a:r>
              <a:rPr lang="pt-BR" b="1" dirty="0" err="1"/>
              <a:t>Kubernetes</a:t>
            </a:r>
            <a:r>
              <a:rPr lang="pt-BR" b="1" dirty="0"/>
              <a:t> Service, AWS </a:t>
            </a:r>
            <a:r>
              <a:rPr lang="pt-BR" b="1" dirty="0" err="1"/>
              <a:t>Fargate</a:t>
            </a:r>
            <a:r>
              <a:rPr lang="pt-BR" b="1" dirty="0"/>
              <a:t> e </a:t>
            </a:r>
            <a:r>
              <a:rPr lang="pt-BR" b="1" dirty="0" err="1"/>
              <a:t>Amazon</a:t>
            </a:r>
            <a:r>
              <a:rPr lang="pt-BR" b="1" dirty="0"/>
              <a:t> </a:t>
            </a:r>
            <a:r>
              <a:rPr lang="pt-BR" b="1" dirty="0" err="1"/>
              <a:t>Elastic</a:t>
            </a:r>
            <a:r>
              <a:rPr lang="pt-BR" b="1" dirty="0"/>
              <a:t> Container Registry,</a:t>
            </a:r>
            <a:r>
              <a:rPr lang="pt-BR" i="1" dirty="0"/>
              <a:t> </a:t>
            </a:r>
            <a:r>
              <a:rPr lang="pt-BR" dirty="0"/>
              <a:t>permitem que você execute várias cargas de trabalho em um único sistema operacional (SO). Os contêineres são gerados mais rapidamente do que as máquinas virtuais, oferecendo capacidade de resposta. As soluções baseadas em contêineres continuam a crescer em popularidade. </a:t>
            </a:r>
            <a:endParaRPr lang="en-US" dirty="0"/>
          </a:p>
          <a:p>
            <a:pPr rtl="0"/>
            <a:endParaRPr lang="en-US" dirty="0"/>
          </a:p>
          <a:p>
            <a:pPr rtl="0"/>
            <a:r>
              <a:rPr lang="pt-BR" dirty="0"/>
              <a:t>Por fim, o </a:t>
            </a:r>
            <a:r>
              <a:rPr lang="pt-BR" b="1" dirty="0"/>
              <a:t>AWS </a:t>
            </a:r>
            <a:r>
              <a:rPr lang="pt-BR" b="1" dirty="0" err="1"/>
              <a:t>Elastic</a:t>
            </a:r>
            <a:r>
              <a:rPr lang="pt-BR" b="1" dirty="0"/>
              <a:t> </a:t>
            </a:r>
            <a:r>
              <a:rPr lang="pt-BR" b="1" dirty="0" err="1"/>
              <a:t>Beanstalk</a:t>
            </a:r>
            <a:r>
              <a:rPr lang="pt-BR" b="1" dirty="0"/>
              <a:t> </a:t>
            </a:r>
            <a:r>
              <a:rPr lang="pt-BR" dirty="0"/>
              <a:t>fornece uma plataforma como serviço (</a:t>
            </a:r>
            <a:r>
              <a:rPr lang="pt-BR" dirty="0" err="1"/>
              <a:t>PaaS</a:t>
            </a:r>
            <a:r>
              <a:rPr lang="pt-BR" dirty="0"/>
              <a:t>). Ele facilita a implantação rápida de aplicativos que você cria, fornecendo todos os serviços de aplicativos necessários. A AWS gerencia o sistema operacional, o servidor de aplicativos e os outros componentes de infraestrutura para que você possa se concentrar no desenvolvimento do código do aplicativo. </a:t>
            </a:r>
            <a:endParaRPr lang="en-US" dirty="0"/>
          </a:p>
          <a:p>
            <a:pPr rtl="0"/>
            <a:endParaRPr lang="en-US" dirty="0"/>
          </a:p>
        </p:txBody>
      </p:sp>
    </p:spTree>
    <p:extLst>
      <p:ext uri="{BB962C8B-B14F-4D97-AF65-F5344CB8AC3E}">
        <p14:creationId xmlns:p14="http://schemas.microsoft.com/office/powerpoint/2010/main" val="405449613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266792"/>
          </a:xfrm>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Considerando o que você agora sabe sobre contêineres, pode pensar que poderia executar uma ou mais instâncias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instalar 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em cada instância e gerenciar e executar os contêineres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nessas instâncias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por conta própria. Embora essa seja uma opção, a AWS fornece um serviço chamado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Container Service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ECS) que simplifica o gerenciamento de contêineres.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Container Service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ECS) </a:t>
            </a:r>
            <a:r>
              <a:rPr lang="pt-BR" dirty="0">
                <a:latin typeface="Amazon Ember" panose="020B0603020204020204" pitchFamily="34" charset="0"/>
                <a:ea typeface="Amazon Ember" panose="020B0603020204020204" pitchFamily="34" charset="0"/>
                <a:cs typeface="Amazon Ember" panose="020B0603020204020204" pitchFamily="34" charset="0"/>
              </a:rPr>
              <a:t>é um serviço de gerenciamento de contêineres altamente escalável e de alta performance que dá suporte a contêineres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ECS permite que você execute facilmente aplicativos em um cluster gerenciado de instâncias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Os recursos essenciais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ECS incluem a capacidade de: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Executar</a:t>
            </a:r>
            <a:r>
              <a:rPr lang="pt-BR" dirty="0">
                <a:latin typeface="Amazon Ember" panose="020B0603020204020204" pitchFamily="34" charset="0"/>
                <a:ea typeface="Amazon Ember" panose="020B0603020204020204" pitchFamily="34" charset="0"/>
                <a:cs typeface="Amazon Ember" panose="020B0603020204020204" pitchFamily="34" charset="0"/>
              </a:rPr>
              <a:t> até dezenas de milhares de contêineres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em segundos</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Monitorar</a:t>
            </a:r>
            <a:r>
              <a:rPr lang="pt-BR" dirty="0">
                <a:latin typeface="Amazon Ember" panose="020B0603020204020204" pitchFamily="34" charset="0"/>
                <a:ea typeface="Amazon Ember" panose="020B0603020204020204" pitchFamily="34" charset="0"/>
                <a:cs typeface="Amazon Ember" panose="020B0603020204020204" pitchFamily="34" charset="0"/>
              </a:rPr>
              <a:t> a implantação de contêineres</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Gerenciar</a:t>
            </a:r>
            <a:r>
              <a:rPr lang="pt-BR" dirty="0">
                <a:latin typeface="Amazon Ember" panose="020B0603020204020204" pitchFamily="34" charset="0"/>
                <a:ea typeface="Amazon Ember" panose="020B0603020204020204" pitchFamily="34" charset="0"/>
                <a:cs typeface="Amazon Ember" panose="020B0603020204020204" pitchFamily="34" charset="0"/>
              </a:rPr>
              <a:t> o estado do cluster que executa os contêineres</a:t>
            </a:r>
          </a:p>
          <a:p>
            <a:pPr marL="185766" indent="-185766">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Programe </a:t>
            </a:r>
            <a:r>
              <a:rPr lang="pt-BR" dirty="0">
                <a:latin typeface="Amazon Ember" panose="020B0603020204020204" pitchFamily="34" charset="0"/>
                <a:ea typeface="Amazon Ember" panose="020B0603020204020204" pitchFamily="34" charset="0"/>
                <a:cs typeface="Amazon Ember" panose="020B0603020204020204" pitchFamily="34" charset="0"/>
              </a:rPr>
              <a:t>contêineres usando um programador integrado ou um programador de terceiros (por exemplo, Apache Mesos ou </a:t>
            </a:r>
            <a:r>
              <a:rPr lang="pt-BR" dirty="0" err="1">
                <a:latin typeface="Amazon Ember" panose="020B0603020204020204" pitchFamily="34" charset="0"/>
                <a:ea typeface="Amazon Ember" panose="020B0603020204020204" pitchFamily="34" charset="0"/>
                <a:cs typeface="Amazon Ember" panose="020B0603020204020204" pitchFamily="34" charset="0"/>
              </a:rPr>
              <a:t>Blox</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Os clusters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ECS também podem usar instâncias spot e instâncias reservadas. </a:t>
            </a:r>
          </a:p>
        </p:txBody>
      </p:sp>
    </p:spTree>
    <p:extLst>
      <p:ext uri="{BB962C8B-B14F-4D97-AF65-F5344CB8AC3E}">
        <p14:creationId xmlns:p14="http://schemas.microsoft.com/office/powerpoint/2010/main" val="24646398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304697"/>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Para preparar o aplicativo para execução no Amazon ECS, você cria uma </a:t>
            </a:r>
            <a:r>
              <a:rPr lang="pt-BR" b="1" dirty="0">
                <a:latin typeface="Amazon Ember" panose="020B0603020204020204" pitchFamily="34" charset="0"/>
                <a:ea typeface="Amazon Ember" panose="020B0603020204020204" pitchFamily="34" charset="0"/>
                <a:cs typeface="Amazon Ember" panose="020B0603020204020204" pitchFamily="34" charset="0"/>
              </a:rPr>
              <a:t>definição de tarefa</a:t>
            </a:r>
            <a:r>
              <a:rPr lang="pt-BR" dirty="0">
                <a:latin typeface="Amazon Ember" panose="020B0603020204020204" pitchFamily="34" charset="0"/>
                <a:ea typeface="Amazon Ember" panose="020B0603020204020204" pitchFamily="34" charset="0"/>
                <a:cs typeface="Amazon Ember" panose="020B0603020204020204" pitchFamily="34" charset="0"/>
              </a:rPr>
              <a:t> que é um arquivo de texto que </a:t>
            </a:r>
            <a:r>
              <a:rPr lang="pt-BR" b="1" dirty="0">
                <a:latin typeface="Amazon Ember" panose="020B0603020204020204" pitchFamily="34" charset="0"/>
                <a:ea typeface="Amazon Ember" panose="020B0603020204020204" pitchFamily="34" charset="0"/>
                <a:cs typeface="Amazon Ember" panose="020B0603020204020204" pitchFamily="34" charset="0"/>
              </a:rPr>
              <a:t>descreve um ou mais contêineres</a:t>
            </a:r>
            <a:r>
              <a:rPr lang="pt-BR" dirty="0">
                <a:latin typeface="Amazon Ember" panose="020B0603020204020204" pitchFamily="34" charset="0"/>
                <a:ea typeface="Amazon Ember" panose="020B0603020204020204" pitchFamily="34" charset="0"/>
                <a:cs typeface="Amazon Ember" panose="020B0603020204020204" pitchFamily="34" charset="0"/>
              </a:rPr>
              <a:t>, até um máximo de dez, que formam o aplicativo. Pode ser considerada como um esquema de seu aplicativo. As definições de tarefa especificam parâmetros para o aplicativo, por exemplo, quais contêineres usar, quais portas devem ser abertas para o aplicativo e quais volumes de dados devem ser usados com os contêineres na tarefa.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b="1" dirty="0">
                <a:latin typeface="Amazon Ember" panose="020B0603020204020204" pitchFamily="34" charset="0"/>
                <a:ea typeface="Amazon Ember" panose="020B0603020204020204" pitchFamily="34" charset="0"/>
                <a:cs typeface="Amazon Ember" panose="020B0603020204020204" pitchFamily="34" charset="0"/>
              </a:rPr>
              <a:t>tarefa </a:t>
            </a:r>
            <a:r>
              <a:rPr lang="pt-BR" dirty="0">
                <a:latin typeface="Amazon Ember" panose="020B0603020204020204" pitchFamily="34" charset="0"/>
                <a:ea typeface="Amazon Ember" panose="020B0603020204020204" pitchFamily="34" charset="0"/>
                <a:cs typeface="Amazon Ember" panose="020B0603020204020204" pitchFamily="34" charset="0"/>
              </a:rPr>
              <a:t>é a instanciação de uma definição de tarefa dentro de um cluster. Você pode especificar o número de tarefas que serão executadas no cluster. O</a:t>
            </a:r>
            <a:r>
              <a:rPr lang="pt-BR" b="1" dirty="0">
                <a:latin typeface="Amazon Ember" panose="020B0603020204020204" pitchFamily="34" charset="0"/>
                <a:ea typeface="Amazon Ember" panose="020B0603020204020204" pitchFamily="34" charset="0"/>
                <a:cs typeface="Amazon Ember" panose="020B0603020204020204" pitchFamily="34" charset="0"/>
              </a:rPr>
              <a:t> programador de tarefas do Amazon ECS</a:t>
            </a:r>
            <a:r>
              <a:rPr lang="pt-BR" dirty="0">
                <a:latin typeface="Amazon Ember" panose="020B0603020204020204" pitchFamily="34" charset="0"/>
                <a:ea typeface="Amazon Ember" panose="020B0603020204020204" pitchFamily="34" charset="0"/>
                <a:cs typeface="Amazon Ember" panose="020B0603020204020204" pitchFamily="34" charset="0"/>
              </a:rPr>
              <a:t> é responsável por posicionar tarefas dentro do seu cluster. Uma tarefa será executada em um a dez contêineres, de acordo com a definição da tarefa por você.</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Quando o Amazon ECS executa os contêineres que compõem sua tarefa, ele os coloca em um </a:t>
            </a:r>
            <a:r>
              <a:rPr lang="pt-BR" b="1" dirty="0">
                <a:latin typeface="Amazon Ember" panose="020B0603020204020204" pitchFamily="34" charset="0"/>
                <a:ea typeface="Amazon Ember" panose="020B0603020204020204" pitchFamily="34" charset="0"/>
                <a:cs typeface="Amazon Ember" panose="020B0603020204020204" pitchFamily="34" charset="0"/>
              </a:rPr>
              <a:t>cluster</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do ECS</a:t>
            </a:r>
            <a:r>
              <a:rPr lang="pt-BR" dirty="0">
                <a:latin typeface="Amazon Ember" panose="020B0603020204020204" pitchFamily="34" charset="0"/>
                <a:ea typeface="Amazon Ember" panose="020B0603020204020204" pitchFamily="34" charset="0"/>
                <a:cs typeface="Amazon Ember" panose="020B0603020204020204" pitchFamily="34" charset="0"/>
              </a:rPr>
              <a:t>. O cluster (quando você escolhe o tipo de inicialização EC2) consiste em um grupo de instâncias EC2, cada uma executando um </a:t>
            </a:r>
            <a:r>
              <a:rPr lang="pt-BR" b="1" dirty="0">
                <a:latin typeface="Amazon Ember" panose="020B0603020204020204" pitchFamily="34" charset="0"/>
                <a:ea typeface="Amazon Ember" panose="020B0603020204020204" pitchFamily="34" charset="0"/>
                <a:cs typeface="Amazon Ember" panose="020B0603020204020204" pitchFamily="34" charset="0"/>
              </a:rPr>
              <a:t>agente de contêiner do Amazon ECS</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Amazon ECS inclui várias estratégias de programação que posicionam contêineres em clusters com base nas necessidades de recursos (por exemplo, CPU ou RAM) e nos requisitos de disponibilidade. </a:t>
            </a:r>
          </a:p>
        </p:txBody>
      </p:sp>
    </p:spTree>
    <p:extLst>
      <p:ext uri="{BB962C8B-B14F-4D97-AF65-F5344CB8AC3E}">
        <p14:creationId xmlns:p14="http://schemas.microsoft.com/office/powerpoint/2010/main" val="408741931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01449"/>
          </a:xfrm>
        </p:spPr>
        <p:txBody>
          <a:bodyPr rtlCol="0"/>
          <a:lstStyle/>
          <a:p>
            <a:pPr lvl="0" rtl="0">
              <a:defRPr/>
            </a:pPr>
            <a:r>
              <a:rPr lang="pt-BR" dirty="0">
                <a:latin typeface="Amazon Ember" panose="020B0603020204020204" pitchFamily="34" charset="0"/>
                <a:ea typeface="Amazon Ember" panose="020B0603020204020204" pitchFamily="34" charset="0"/>
                <a:cs typeface="Amazon Ember" panose="020B0603020204020204" pitchFamily="34" charset="0"/>
              </a:rPr>
              <a:t>Ao criar um cluster do Amazon ECS, você tem três opções:</a:t>
            </a:r>
          </a:p>
          <a:p>
            <a:pPr marL="185766" indent="-18576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Um cluster </a:t>
            </a:r>
            <a:r>
              <a:rPr lang="pt-BR" b="1" dirty="0">
                <a:latin typeface="Amazon Ember" panose="020B0603020204020204" pitchFamily="34" charset="0"/>
                <a:ea typeface="Amazon Ember" panose="020B0603020204020204" pitchFamily="34" charset="0"/>
                <a:cs typeface="Amazon Ember" panose="020B0603020204020204" pitchFamily="34" charset="0"/>
              </a:rPr>
              <a:t>Networking Only</a:t>
            </a:r>
            <a:r>
              <a:rPr lang="pt-BR" dirty="0">
                <a:latin typeface="Amazon Ember" panose="020B0603020204020204" pitchFamily="34" charset="0"/>
                <a:ea typeface="Amazon Ember" panose="020B0603020204020204" pitchFamily="34" charset="0"/>
                <a:cs typeface="Amazon Ember" panose="020B0603020204020204" pitchFamily="34" charset="0"/>
              </a:rPr>
              <a:t>(desenvolvido pelo AWS Fargate)</a:t>
            </a:r>
          </a:p>
          <a:p>
            <a:pPr marL="185766" indent="-18576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Um cluster </a:t>
            </a:r>
            <a:r>
              <a:rPr lang="pt-BR" b="1" dirty="0">
                <a:latin typeface="Amazon Ember" panose="020B0603020204020204" pitchFamily="34" charset="0"/>
                <a:ea typeface="Amazon Ember" panose="020B0603020204020204" pitchFamily="34" charset="0"/>
                <a:cs typeface="Amazon Ember" panose="020B0603020204020204" pitchFamily="34" charset="0"/>
              </a:rPr>
              <a:t>EC2 Linux + rede</a:t>
            </a:r>
          </a:p>
          <a:p>
            <a:pPr marL="185766" indent="-18576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Um cluster </a:t>
            </a:r>
            <a:r>
              <a:rPr lang="pt-BR" b="1" dirty="0">
                <a:latin typeface="Amazon Ember" panose="020B0603020204020204" pitchFamily="34" charset="0"/>
                <a:ea typeface="Amazon Ember" panose="020B0603020204020204" pitchFamily="34" charset="0"/>
                <a:cs typeface="Amazon Ember" panose="020B0603020204020204" pitchFamily="34" charset="0"/>
              </a:rPr>
              <a:t>EC2</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Windows</a:t>
            </a:r>
            <a:r>
              <a:rPr lang="pt-BR" dirty="0">
                <a:latin typeface="Amazon Ember" panose="020B0603020204020204" pitchFamily="34" charset="0"/>
                <a:ea typeface="Amazon Ember" panose="020B0603020204020204" pitchFamily="34" charset="0"/>
                <a:cs typeface="Amazon Ember" panose="020B0603020204020204" pitchFamily="34" charset="0"/>
              </a:rPr>
              <a:t> + </a:t>
            </a:r>
            <a:r>
              <a:rPr lang="pt-BR" b="1" dirty="0">
                <a:latin typeface="Amazon Ember" panose="020B0603020204020204" pitchFamily="34" charset="0"/>
                <a:ea typeface="Amazon Ember" panose="020B0603020204020204" pitchFamily="34" charset="0"/>
                <a:cs typeface="Amazon Ember" panose="020B0603020204020204" pitchFamily="34" charset="0"/>
              </a:rPr>
              <a:t>rede</a:t>
            </a:r>
            <a:r>
              <a:rPr lang="pt-BR" dirty="0">
                <a:latin typeface="Amazon Ember" panose="020B0603020204020204" pitchFamily="34" charset="0"/>
                <a:ea typeface="Amazon Ember" panose="020B0603020204020204" pitchFamily="34" charset="0"/>
                <a:cs typeface="Amazon Ember" panose="020B0603020204020204" pitchFamily="34" charset="0"/>
              </a:rPr>
              <a:t>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lvl="0" rtl="0">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lvl="0" rtl="0">
              <a:defRPr/>
            </a:pPr>
            <a:r>
              <a:rPr lang="pt-BR" dirty="0">
                <a:latin typeface="Amazon Ember" panose="020B0603020204020204" pitchFamily="34" charset="0"/>
                <a:ea typeface="Amazon Ember" panose="020B0603020204020204" pitchFamily="34" charset="0"/>
                <a:cs typeface="Amazon Ember" panose="020B0603020204020204" pitchFamily="34" charset="0"/>
              </a:rPr>
              <a:t>Se você escolher uma das duas opções de </a:t>
            </a:r>
            <a:r>
              <a:rPr lang="pt-BR" b="1" dirty="0">
                <a:latin typeface="Amazon Ember" panose="020B0603020204020204" pitchFamily="34" charset="0"/>
                <a:ea typeface="Amazon Ember" panose="020B0603020204020204" pitchFamily="34" charset="0"/>
                <a:cs typeface="Amazon Ember" panose="020B0603020204020204" pitchFamily="34" charset="0"/>
              </a:rPr>
              <a:t>tipo de execução do EC2, </a:t>
            </a:r>
            <a:r>
              <a:rPr lang="pt-BR" dirty="0">
                <a:latin typeface="Amazon Ember" panose="020B0603020204020204" pitchFamily="34" charset="0"/>
                <a:ea typeface="Amazon Ember" panose="020B0603020204020204" pitchFamily="34" charset="0"/>
                <a:cs typeface="Amazon Ember" panose="020B0603020204020204" pitchFamily="34" charset="0"/>
              </a:rPr>
              <a:t>será solicitado a escolher se as instâncias do EC2 do cluster serão executadas como instâncias sob demanda ou instâncias spot. Além disso, você precisará especificar muitos detalhes sobre as instâncias do EC2 que compõem seu cluster — os mesmos detalhes que você deve especificar ao executar uma instância do EC2 autônoma. Dessa forma, o tipo de inicialização EC2 fornece controle mais granular sobre a infraestrutura que executa seus aplicativos de contêiner, pois você gerencia as instâncias do EC2 que compõem o cluster. </a:t>
            </a:r>
          </a:p>
          <a:p>
            <a:pPr lvl="0" rtl="0">
              <a:defRPr/>
            </a:pPr>
            <a:r>
              <a:rPr lang="pt-BR" dirty="0">
                <a:latin typeface="Amazon Ember" panose="020B0603020204020204" pitchFamily="34" charset="0"/>
                <a:ea typeface="Amazon Ember" panose="020B0603020204020204" pitchFamily="34" charset="0"/>
                <a:cs typeface="Amazon Ember" panose="020B0603020204020204" pitchFamily="34" charset="0"/>
              </a:rPr>
              <a:t>O Amazon ECS controla todos os recursos de CPU, memória e outros recursos no cluster. O Amazon ECS também encontra o melhor servidor para o contêiner com base nos requisitos de recursos especificados.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Se você escolher a rede comapenas o </a:t>
            </a:r>
            <a:r>
              <a:rPr lang="pt-BR" b="1" dirty="0">
                <a:latin typeface="Amazon Ember" panose="020B0603020204020204" pitchFamily="34" charset="0"/>
                <a:ea typeface="Amazon Ember" panose="020B0603020204020204" pitchFamily="34" charset="0"/>
                <a:cs typeface="Amazon Ember" panose="020B0603020204020204" pitchFamily="34" charset="0"/>
              </a:rPr>
              <a:t>tipo de inicialização</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Fargate</a:t>
            </a:r>
            <a:r>
              <a:rPr lang="pt-BR" dirty="0">
                <a:latin typeface="Amazon Ember" panose="020B0603020204020204" pitchFamily="34" charset="0"/>
                <a:ea typeface="Amazon Ember" panose="020B0603020204020204" pitchFamily="34" charset="0"/>
                <a:cs typeface="Amazon Ember" panose="020B0603020204020204" pitchFamily="34" charset="0"/>
              </a:rPr>
              <a:t>, o cluster que executará seus contêineres será gerenciado pela AWS. Com essa opção, você só precisa empacotar seu aplicativo em contêineres, especificar os requisitos de CPU e memória, definir políticas de redes e IAM e executar o aplicativo. Você não precisa provisionar, configurar ou escalar o cluster. Ela dispensa a necessidade de escolher tipos de servidor, decidir quando escalar os clusters e otimizar o agrupamento de clusters. A opção Fargate permite que você se concentre no projeto e na criação de seus aplicativos.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46520492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418415"/>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é um software de código aberto para orquestração de contêineres. 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pode trabalhar com muitas tecnologias de </a:t>
            </a:r>
            <a:r>
              <a:rPr lang="pt-BR" dirty="0" err="1">
                <a:latin typeface="Amazon Ember" panose="020B0603020204020204" pitchFamily="34" charset="0"/>
                <a:ea typeface="Amazon Ember" panose="020B0603020204020204" pitchFamily="34" charset="0"/>
                <a:cs typeface="Amazon Ember" panose="020B0603020204020204" pitchFamily="34" charset="0"/>
              </a:rPr>
              <a:t>conteinerização</a:t>
            </a:r>
            <a:r>
              <a:rPr lang="pt-BR" dirty="0">
                <a:latin typeface="Amazon Ember" panose="020B0603020204020204" pitchFamily="34" charset="0"/>
                <a:ea typeface="Amazon Ember" panose="020B0603020204020204" pitchFamily="34" charset="0"/>
                <a:cs typeface="Amazon Ember" panose="020B0603020204020204" pitchFamily="34" charset="0"/>
              </a:rPr>
              <a:t>, incluindo 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Como é um projeto de código aberto popular, uma grande comunidade de desenvolvedores e empresas cria extensões, integrações e plug-ins que mantêm o software relevante; recursos novos e sob demanda são adicionados com frequência.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permite implantar e gerenciar </a:t>
            </a:r>
            <a:r>
              <a:rPr lang="pt-BR" b="1" dirty="0">
                <a:latin typeface="Amazon Ember" panose="020B0603020204020204" pitchFamily="34" charset="0"/>
                <a:ea typeface="Amazon Ember" panose="020B0603020204020204" pitchFamily="34" charset="0"/>
                <a:cs typeface="Amazon Ember" panose="020B0603020204020204" pitchFamily="34" charset="0"/>
              </a:rPr>
              <a:t>aplicativos baseados em contêineres</a:t>
            </a:r>
            <a:r>
              <a:rPr lang="pt-BR" dirty="0">
                <a:latin typeface="Amazon Ember" panose="020B0603020204020204" pitchFamily="34" charset="0"/>
                <a:ea typeface="Amazon Ember" panose="020B0603020204020204" pitchFamily="34" charset="0"/>
                <a:cs typeface="Amazon Ember" panose="020B0603020204020204" pitchFamily="34" charset="0"/>
              </a:rPr>
              <a:t> em grande escala. Com 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você pode executar qualquer tipo de aplicativo </a:t>
            </a:r>
            <a:r>
              <a:rPr lang="pt-BR" dirty="0" err="1">
                <a:latin typeface="Amazon Ember" panose="020B0603020204020204" pitchFamily="34" charset="0"/>
                <a:ea typeface="Amazon Ember" panose="020B0603020204020204" pitchFamily="34" charset="0"/>
                <a:cs typeface="Amazon Ember" panose="020B0603020204020204" pitchFamily="34" charset="0"/>
              </a:rPr>
              <a:t>conteinerizado</a:t>
            </a:r>
            <a:r>
              <a:rPr lang="pt-BR" dirty="0">
                <a:latin typeface="Amazon Ember" panose="020B0603020204020204" pitchFamily="34" charset="0"/>
                <a:ea typeface="Amazon Ember" panose="020B0603020204020204" pitchFamily="34" charset="0"/>
                <a:cs typeface="Amazon Ember" panose="020B0603020204020204" pitchFamily="34" charset="0"/>
              </a:rPr>
              <a:t> usando o mesmo conjunto de ferramentas em datacenters locais e na nuvem. 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gerencia um </a:t>
            </a:r>
            <a:r>
              <a:rPr lang="pt-BR" b="1" dirty="0">
                <a:latin typeface="Amazon Ember" panose="020B0603020204020204" pitchFamily="34" charset="0"/>
                <a:ea typeface="Amazon Ember" panose="020B0603020204020204" pitchFamily="34" charset="0"/>
                <a:cs typeface="Amazon Ember" panose="020B0603020204020204" pitchFamily="34" charset="0"/>
              </a:rPr>
              <a:t>cluster</a:t>
            </a:r>
            <a:r>
              <a:rPr lang="pt-BR" dirty="0">
                <a:latin typeface="Amazon Ember" panose="020B0603020204020204" pitchFamily="34" charset="0"/>
                <a:ea typeface="Amazon Ember" panose="020B0603020204020204" pitchFamily="34" charset="0"/>
                <a:cs typeface="Amazon Ember" panose="020B0603020204020204" pitchFamily="34" charset="0"/>
              </a:rPr>
              <a:t> de instâncias de computação (chamado de </a:t>
            </a:r>
            <a:r>
              <a:rPr lang="pt-BR" b="1" dirty="0">
                <a:latin typeface="Amazon Ember" panose="020B0603020204020204" pitchFamily="34" charset="0"/>
                <a:ea typeface="Amazon Ember" panose="020B0603020204020204" pitchFamily="34" charset="0"/>
                <a:cs typeface="Amazon Ember" panose="020B0603020204020204" pitchFamily="34" charset="0"/>
              </a:rPr>
              <a:t>nós</a:t>
            </a:r>
            <a:r>
              <a:rPr lang="pt-BR" dirty="0">
                <a:latin typeface="Amazon Ember" panose="020B0603020204020204" pitchFamily="34" charset="0"/>
                <a:ea typeface="Amazon Ember" panose="020B0603020204020204" pitchFamily="34" charset="0"/>
                <a:cs typeface="Amazon Ember" panose="020B0603020204020204" pitchFamily="34" charset="0"/>
              </a:rPr>
              <a:t>). Ele executa contêineres no cluster, que são baseados em onde os recursos de computação estão disponíveis e nos requisitos de recursos de cada contêiner. Os contêineres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são executados em agrupamentos lógicos chamados </a:t>
            </a:r>
            <a:r>
              <a:rPr lang="pt-BR" b="1" dirty="0" err="1">
                <a:latin typeface="Amazon Ember" panose="020B0603020204020204" pitchFamily="34" charset="0"/>
                <a:ea typeface="Amazon Ember" panose="020B0603020204020204" pitchFamily="34" charset="0"/>
                <a:cs typeface="Amazon Ember" panose="020B0603020204020204" pitchFamily="34" charset="0"/>
              </a:rPr>
              <a:t>pods</a:t>
            </a:r>
            <a:r>
              <a:rPr lang="pt-BR" dirty="0">
                <a:latin typeface="Amazon Ember" panose="020B0603020204020204" pitchFamily="34" charset="0"/>
                <a:ea typeface="Amazon Ember" panose="020B0603020204020204" pitchFamily="34" charset="0"/>
                <a:cs typeface="Amazon Ember" panose="020B0603020204020204" pitchFamily="34" charset="0"/>
              </a:rPr>
              <a:t>. Você pode executar e escalar um ou vários contêineres juntos como um </a:t>
            </a:r>
            <a:r>
              <a:rPr lang="pt-BR" dirty="0" err="1">
                <a:latin typeface="Amazon Ember" panose="020B0603020204020204" pitchFamily="34" charset="0"/>
                <a:ea typeface="Amazon Ember" panose="020B0603020204020204" pitchFamily="34" charset="0"/>
                <a:cs typeface="Amazon Ember" panose="020B0603020204020204" pitchFamily="34" charset="0"/>
              </a:rPr>
              <a:t>pod</a:t>
            </a:r>
            <a:r>
              <a:rPr lang="pt-BR" dirty="0">
                <a:latin typeface="Amazon Ember" panose="020B0603020204020204" pitchFamily="34" charset="0"/>
                <a:ea typeface="Amazon Ember" panose="020B0603020204020204" pitchFamily="34" charset="0"/>
                <a:cs typeface="Amazon Ember" panose="020B0603020204020204" pitchFamily="34" charset="0"/>
              </a:rPr>
              <a:t>. Cada </a:t>
            </a:r>
            <a:r>
              <a:rPr lang="pt-BR" dirty="0" err="1">
                <a:latin typeface="Amazon Ember" panose="020B0603020204020204" pitchFamily="34" charset="0"/>
                <a:ea typeface="Amazon Ember" panose="020B0603020204020204" pitchFamily="34" charset="0"/>
                <a:cs typeface="Amazon Ember" panose="020B0603020204020204" pitchFamily="34" charset="0"/>
              </a:rPr>
              <a:t>pod</a:t>
            </a:r>
            <a:r>
              <a:rPr lang="pt-BR" dirty="0">
                <a:latin typeface="Amazon Ember" panose="020B0603020204020204" pitchFamily="34" charset="0"/>
                <a:ea typeface="Amazon Ember" panose="020B0603020204020204" pitchFamily="34" charset="0"/>
                <a:cs typeface="Amazon Ember" panose="020B0603020204020204" pitchFamily="34" charset="0"/>
              </a:rPr>
              <a:t> recebe um endereço IP e um nome de DNS único, que é usado pelo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para conectar seus serviços entre si e o tráfego externo.</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defRPr/>
            </a:pPr>
            <a:r>
              <a:rPr lang="pt-BR" dirty="0">
                <a:latin typeface="Amazon Ember" panose="020B0603020204020204" pitchFamily="34" charset="0"/>
                <a:ea typeface="Amazon Ember" panose="020B0603020204020204" pitchFamily="34" charset="0"/>
                <a:cs typeface="Amazon Ember" panose="020B0603020204020204" pitchFamily="34" charset="0"/>
              </a:rPr>
              <a:t>Como 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é um projeto de código aberto, você pode usá-lo para executar aplicativos baseados em contêineres em qualquer lugar, sem necessidade de alterar as ferramentas operacionais. Por exemplo, os aplicativos podem ser movidos de máquinas de desenvolvimento locais para implantações de produção na nuvem usando as mesmas ferramentas operacionais. </a:t>
            </a:r>
          </a:p>
        </p:txBody>
      </p:sp>
    </p:spTree>
    <p:extLst>
      <p:ext uri="{BB962C8B-B14F-4D97-AF65-F5344CB8AC3E}">
        <p14:creationId xmlns:p14="http://schemas.microsoft.com/office/powerpoint/2010/main" val="253213355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115167"/>
          </a:xfrm>
        </p:spPr>
        <p:txBody>
          <a:bodyPr rtlCol="0"/>
          <a:lstStyle/>
          <a:p>
            <a:pPr lvl="0" rtl="0">
              <a:defRPr/>
            </a:pPr>
            <a:r>
              <a:rPr lang="pt-BR" dirty="0">
                <a:latin typeface="Amazon Ember" panose="020B0603020204020204" pitchFamily="34" charset="0"/>
                <a:ea typeface="Amazon Ember" panose="020B0603020204020204" pitchFamily="34" charset="0"/>
                <a:cs typeface="Amazon Ember" panose="020B0603020204020204" pitchFamily="34" charset="0"/>
              </a:rPr>
              <a:t>Você pode pensar que pode executar uma ou mais instâncias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instalar 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em cada instância, instalar 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no cluster e gerenciar e executar 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por conta própria. Embora essa seja uma opção, a AWS fornece um serviço chamado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Service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EKS) que simplifica o gerenciamento de clusters do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lvl="0" rtl="0">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b="1" dirty="0">
                <a:latin typeface="Amazon Ember" panose="020B0603020204020204" pitchFamily="34" charset="0"/>
                <a:ea typeface="Amazon Ember" panose="020B0603020204020204" pitchFamily="34" charset="0"/>
                <a:cs typeface="Amazon Ember" panose="020B0603020204020204" pitchFamily="34" charset="0"/>
              </a:rPr>
              <a:t> Service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EKS)</a:t>
            </a:r>
            <a:r>
              <a:rPr lang="pt-BR" dirty="0">
                <a:latin typeface="Amazon Ember" panose="020B0603020204020204" pitchFamily="34" charset="0"/>
                <a:ea typeface="Amazon Ember" panose="020B0603020204020204" pitchFamily="34" charset="0"/>
                <a:cs typeface="Amazon Ember" panose="020B0603020204020204" pitchFamily="34" charset="0"/>
              </a:rPr>
              <a:t> é um serviço gerenciado de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que facilita a execução de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na AWS, eliminando a necessidade de instalar, operar e manter o seu próprio plano de controle do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A conformidade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EKS com 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é certificada. Portanto, aplicativos existentes executados na versão mais recente do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são compatíveis com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EKS.</a:t>
            </a:r>
          </a:p>
          <a:p>
            <a:pPr lvl="0" rtl="0">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lvl="0" rtl="0">
              <a:defRPr/>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EKS gerencia automaticamente a disponibilidade e a escalabilidade dos mestres do </a:t>
            </a:r>
            <a:r>
              <a:rPr lang="pt-BR" dirty="0" err="1">
                <a:latin typeface="Amazon Ember" panose="020B0603020204020204" pitchFamily="34" charset="0"/>
                <a:ea typeface="Amazon Ember" panose="020B0603020204020204" pitchFamily="34" charset="0"/>
                <a:cs typeface="Amazon Ember" panose="020B0603020204020204" pitchFamily="34" charset="0"/>
              </a:rPr>
              <a:t>Kubernetes</a:t>
            </a:r>
            <a:r>
              <a:rPr lang="pt-BR" dirty="0">
                <a:latin typeface="Amazon Ember" panose="020B0603020204020204" pitchFamily="34" charset="0"/>
                <a:ea typeface="Amazon Ember" panose="020B0603020204020204" pitchFamily="34" charset="0"/>
                <a:cs typeface="Amazon Ember" panose="020B0603020204020204" pitchFamily="34" charset="0"/>
              </a:rPr>
              <a:t> que são responsáveis por iniciar e parar contêineres, programar contêineres em máquinas virtuais, armazenar dados de cluster e outras tarefas. Ele detecta e substitui automaticamente nós do plano de controle com problemas de integridade em cada cluster. Você pode aproveitar o desempenho, a escala, a confiabilidade e a disponibilidade da Nuvem AWS, que inclui serviços de rede e segurança da AWS, como </a:t>
            </a:r>
            <a:r>
              <a:rPr lang="pt-BR" dirty="0" err="1">
                <a:latin typeface="Amazon Ember" panose="020B0603020204020204" pitchFamily="34" charset="0"/>
                <a:ea typeface="Amazon Ember" panose="020B0603020204020204" pitchFamily="34" charset="0"/>
                <a:cs typeface="Amazon Ember" panose="020B0603020204020204" pitchFamily="34" charset="0"/>
              </a:rPr>
              <a:t>Application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Load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Balancers</a:t>
            </a:r>
            <a:r>
              <a:rPr lang="pt-BR" dirty="0">
                <a:latin typeface="Amazon Ember" panose="020B0603020204020204" pitchFamily="34" charset="0"/>
                <a:ea typeface="Amazon Ember" panose="020B0603020204020204" pitchFamily="34" charset="0"/>
                <a:cs typeface="Amazon Ember" panose="020B0603020204020204" pitchFamily="34" charset="0"/>
              </a:rPr>
              <a:t> para distribuição de carga, IAM para controle de acesso baseado em função e VPC para redes de </a:t>
            </a:r>
            <a:r>
              <a:rPr lang="pt-BR" dirty="0" err="1">
                <a:latin typeface="Amazon Ember" panose="020B0603020204020204" pitchFamily="34" charset="0"/>
                <a:ea typeface="Amazon Ember" panose="020B0603020204020204" pitchFamily="34" charset="0"/>
                <a:cs typeface="Amazon Ember" panose="020B0603020204020204" pitchFamily="34" charset="0"/>
              </a:rPr>
              <a:t>pod</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lvl="0" rtl="0">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lvl="0" rtl="0">
              <a:defRPr/>
            </a:pPr>
            <a:r>
              <a:rPr lang="pt-BR" dirty="0">
                <a:latin typeface="Amazon Ember" panose="020B0603020204020204" pitchFamily="34" charset="0"/>
                <a:ea typeface="Amazon Ember" panose="020B0603020204020204" pitchFamily="34" charset="0"/>
                <a:cs typeface="Amazon Ember" panose="020B0603020204020204" pitchFamily="34" charset="0"/>
              </a:rPr>
              <a:t>Você pode estar se perguntando por que a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oferece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ECS e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EKS, já que ambos são capazes de orquestrar contêineres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A razão pela qual ambos os serviços existem é fornecer aos clientes opções flexíveis. Você pode decidir qual opção melhor atende às suas necessidades. </a:t>
            </a:r>
          </a:p>
        </p:txBody>
      </p:sp>
    </p:spTree>
    <p:extLst>
      <p:ext uri="{BB962C8B-B14F-4D97-AF65-F5344CB8AC3E}">
        <p14:creationId xmlns:p14="http://schemas.microsoft.com/office/powerpoint/2010/main" val="426912207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361246"/>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Elastic</a:t>
            </a:r>
            <a:r>
              <a:rPr lang="pt-BR" b="1" dirty="0">
                <a:latin typeface="Amazon Ember" panose="020B0603020204020204" pitchFamily="34" charset="0"/>
                <a:ea typeface="Amazon Ember" panose="020B0603020204020204" pitchFamily="34" charset="0"/>
                <a:cs typeface="Amazon Ember" panose="020B0603020204020204" pitchFamily="34" charset="0"/>
              </a:rPr>
              <a:t> Container Registry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ECR)</a:t>
            </a:r>
            <a:r>
              <a:rPr lang="pt-BR" dirty="0">
                <a:latin typeface="Amazon Ember" panose="020B0603020204020204" pitchFamily="34" charset="0"/>
                <a:ea typeface="Amazon Ember" panose="020B0603020204020204" pitchFamily="34" charset="0"/>
                <a:cs typeface="Amazon Ember" panose="020B0603020204020204" pitchFamily="34" charset="0"/>
              </a:rPr>
              <a:t> é um registro de contêineres totalmente gerenciado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que permite que desenvolvedores armazenem, gerenciem e implantem facilmente imagens de contêiner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Ele é </a:t>
            </a:r>
            <a:r>
              <a:rPr lang="pt-BR" b="1" dirty="0">
                <a:latin typeface="Amazon Ember" panose="020B0603020204020204" pitchFamily="34" charset="0"/>
                <a:ea typeface="Amazon Ember" panose="020B0603020204020204" pitchFamily="34" charset="0"/>
                <a:cs typeface="Amazon Ember" panose="020B0603020204020204" pitchFamily="34" charset="0"/>
              </a:rPr>
              <a:t>integrado ao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ECS</a:t>
            </a:r>
            <a:r>
              <a:rPr lang="pt-BR" dirty="0">
                <a:latin typeface="Amazon Ember" panose="020B0603020204020204" pitchFamily="34" charset="0"/>
                <a:ea typeface="Amazon Ember" panose="020B0603020204020204" pitchFamily="34" charset="0"/>
                <a:cs typeface="Amazon Ember" panose="020B0603020204020204" pitchFamily="34" charset="0"/>
              </a:rPr>
              <a:t>, para que você possa armazenar, executar e gerenciar imagens de contêiner para aplicativos executados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ECS. Basta especificar o repositório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ECR na Definição de Tarefas que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ECS recuperará as imagens apropriadas para os aplicativos.</a:t>
            </a:r>
          </a:p>
          <a:p>
            <a:pPr rtl="0"/>
            <a:endParaRPr lang="en-US" b="1"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ECR oferece suporte à API HTTP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Registry versão 2, que permite interagir com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ECR usando comandos da CLI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ou suas ferramentas preferidas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Assim, você pode manter seu fluxo de trabalho de desenvolvimento atual e acessar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ECR de qualquer ambiente do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seja ele na nuvem, no local ou na máquina local.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 transferir as imagens de contêiner para 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ECS via HTTPS. Além disso, as imagens ociosas são </a:t>
            </a:r>
            <a:r>
              <a:rPr lang="pt-BR" i="1" dirty="0">
                <a:latin typeface="Amazon Ember" panose="020B0603020204020204" pitchFamily="34" charset="0"/>
                <a:ea typeface="Amazon Ember" panose="020B0603020204020204" pitchFamily="34" charset="0"/>
                <a:cs typeface="Amazon Ember" panose="020B0603020204020204" pitchFamily="34" charset="0"/>
              </a:rPr>
              <a:t>criptografadas</a:t>
            </a:r>
            <a:r>
              <a:rPr lang="pt-BR" dirty="0">
                <a:latin typeface="Amazon Ember" panose="020B0603020204020204" pitchFamily="34" charset="0"/>
                <a:ea typeface="Amazon Ember" panose="020B0603020204020204" pitchFamily="34" charset="0"/>
                <a:cs typeface="Amazon Ember" panose="020B0603020204020204" pitchFamily="34" charset="0"/>
              </a:rPr>
              <a:t> automaticamente usando a criptografia do lado do servidor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Também é possível usar imagens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ECR com 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EKS</a:t>
            </a:r>
            <a:r>
              <a:rPr lang="pt-BR" dirty="0">
                <a:latin typeface="Amazon Ember" panose="020B0603020204020204" pitchFamily="34" charset="0"/>
                <a:ea typeface="Amazon Ember" panose="020B0603020204020204" pitchFamily="34" charset="0"/>
                <a:cs typeface="Amazon Ember" panose="020B0603020204020204" pitchFamily="34" charset="0"/>
              </a:rPr>
              <a:t>. Consulte a documentação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Using</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Amazon</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ECR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Images</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with</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Amazon</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EKS</a:t>
            </a:r>
            <a:r>
              <a:rPr lang="pt-BR" dirty="0">
                <a:latin typeface="Amazon Ember" panose="020B0603020204020204" pitchFamily="34" charset="0"/>
                <a:ea typeface="Amazon Ember" panose="020B0603020204020204" pitchFamily="34" charset="0"/>
                <a:cs typeface="Amazon Ember" panose="020B0603020204020204" pitchFamily="34" charset="0"/>
              </a:rPr>
              <a:t> para obter detalhes.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4" name="Footer Placeholder 3"/>
          <p:cNvSpPr>
            <a:spLocks noGrp="1"/>
          </p:cNvSpPr>
          <p:nvPr>
            <p:ph type="ftr" sz="quarter" idx="10"/>
          </p:nvPr>
        </p:nvSpPr>
        <p:spPr>
          <a:xfrm>
            <a:off x="0" y="9721107"/>
            <a:ext cx="5671260" cy="513507"/>
          </a:xfrm>
          <a:prstGeom prst="rect">
            <a:avLst/>
          </a:prstGeom>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 </a:t>
            </a:r>
          </a:p>
        </p:txBody>
      </p:sp>
    </p:spTree>
    <p:extLst>
      <p:ext uri="{BB962C8B-B14F-4D97-AF65-F5344CB8AC3E}">
        <p14:creationId xmlns:p14="http://schemas.microsoft.com/office/powerpoint/2010/main" val="273106593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são:</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Os contêineres podem armazenar tudo o que um aplicativo precisa para execução.</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O Docker é uma plataforma de software que empacota software em contêineres. </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Um único aplicativo pode abranger vários contêineres.</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O Amazon Elastic Container Service (Amazon ECS) orquestra a execução de contêineres do Docker.</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O Kubernetes é um software de código aberto para orquestração de contêineres. </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O Amazon Elastic Kubernetes Service (Amazon EKS) permite executar Kubernetes na AWS</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O Amazon Elastic Container Registry (Amazon ECR) permite armazenar, gerenciar e implantar contêineres do Docker.</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4" name="Footer Placeholder 3"/>
          <p:cNvSpPr>
            <a:spLocks noGrp="1"/>
          </p:cNvSpPr>
          <p:nvPr>
            <p:ph type="ftr" sz="quarter" idx="10"/>
          </p:nvPr>
        </p:nvSpPr>
        <p:spPr>
          <a:xfrm>
            <a:off x="0" y="9721107"/>
            <a:ext cx="5671260" cy="513507"/>
          </a:xfrm>
          <a:prstGeom prst="rect">
            <a:avLst/>
          </a:prstGeom>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 </a:t>
            </a:r>
          </a:p>
        </p:txBody>
      </p:sp>
    </p:spTree>
    <p:extLst>
      <p:ext uri="{BB962C8B-B14F-4D97-AF65-F5344CB8AC3E}">
        <p14:creationId xmlns:p14="http://schemas.microsoft.com/office/powerpoint/2010/main" val="168653634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Apresentação da Seção 5: Introdução ao AWS Lambda.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87944759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Como você viu nas seções anteriores deste módulo, a AWS oferece muitas opções de computação. Por exemplo, o</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EC2</a:t>
            </a:r>
            <a:r>
              <a:rPr lang="pt-BR" dirty="0">
                <a:latin typeface="Amazon Ember" panose="020B0603020204020204" pitchFamily="34" charset="0"/>
                <a:ea typeface="Amazon Ember" panose="020B0603020204020204" pitchFamily="34" charset="0"/>
                <a:cs typeface="Amazon Ember" panose="020B0603020204020204" pitchFamily="34" charset="0"/>
              </a:rPr>
              <a:t> fornece máquinas virtuais. Como outro exemplo, o</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ECS </a:t>
            </a:r>
            <a:r>
              <a:rPr lang="pt-BR" dirty="0">
                <a:latin typeface="Amazon Ember" panose="020B0603020204020204" pitchFamily="34" charset="0"/>
                <a:ea typeface="Amazon Ember" panose="020B0603020204020204" pitchFamily="34" charset="0"/>
                <a:cs typeface="Amazon Ember" panose="020B0603020204020204" pitchFamily="34" charset="0"/>
              </a:rPr>
              <a:t>e 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EKS</a:t>
            </a:r>
            <a:r>
              <a:rPr lang="pt-BR" dirty="0">
                <a:latin typeface="Amazon Ember" panose="020B0603020204020204" pitchFamily="34" charset="0"/>
                <a:ea typeface="Amazon Ember" panose="020B0603020204020204" pitchFamily="34" charset="0"/>
                <a:cs typeface="Amazon Ember" panose="020B0603020204020204" pitchFamily="34" charset="0"/>
              </a:rPr>
              <a:t> são serviços de computação baseados em contêiner.</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No entanto, há outra abordagem de computação que não exige que você provisione ou gerencie servidores. Essa terceira abordagem costuma ser chamada de computação</a:t>
            </a:r>
            <a:r>
              <a:rPr lang="pt-BR" b="1" dirty="0">
                <a:latin typeface="Amazon Ember" panose="020B0603020204020204" pitchFamily="34" charset="0"/>
                <a:ea typeface="Amazon Ember" panose="020B0603020204020204" pitchFamily="34" charset="0"/>
                <a:cs typeface="Amazon Ember" panose="020B0603020204020204" pitchFamily="34" charset="0"/>
              </a:rPr>
              <a:t> sem servidor</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Lambda</a:t>
            </a:r>
            <a:r>
              <a:rPr lang="pt-BR" dirty="0">
                <a:latin typeface="Amazon Ember" panose="020B0603020204020204" pitchFamily="34" charset="0"/>
                <a:ea typeface="Amazon Ember" panose="020B0603020204020204" pitchFamily="34" charset="0"/>
                <a:cs typeface="Amazon Ember" panose="020B0603020204020204" pitchFamily="34" charset="0"/>
              </a:rPr>
              <a:t> é um produto de computação sem servidor orientado a eventos. O Lambda permite executar código sem provisionar ou gerenciar servidores. </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Você cria uma</a:t>
            </a:r>
            <a:r>
              <a:rPr lang="pt-BR" b="1" dirty="0">
                <a:latin typeface="Amazon Ember" panose="020B0603020204020204" pitchFamily="34" charset="0"/>
                <a:ea typeface="Amazon Ember" panose="020B0603020204020204" pitchFamily="34" charset="0"/>
                <a:cs typeface="Amazon Ember" panose="020B0603020204020204" pitchFamily="34" charset="0"/>
              </a:rPr>
              <a:t> função Lambda</a:t>
            </a:r>
            <a:r>
              <a:rPr lang="pt-BR" dirty="0">
                <a:latin typeface="Amazon Ember" panose="020B0603020204020204" pitchFamily="34" charset="0"/>
                <a:ea typeface="Amazon Ember" panose="020B0603020204020204" pitchFamily="34" charset="0"/>
                <a:cs typeface="Amazon Ember" panose="020B0603020204020204" pitchFamily="34" charset="0"/>
              </a:rPr>
              <a:t>, que é o recurso da AWS que contém o código que você carregou. Em seguida, você define a função Lambda a ser acionada, seja de forma programada ou em resposta a um evento. Seu código só é executado quando é acionado.</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Você </a:t>
            </a:r>
            <a:r>
              <a:rPr lang="pt-BR" b="1" dirty="0">
                <a:latin typeface="Amazon Ember" panose="020B0603020204020204" pitchFamily="34" charset="0"/>
                <a:ea typeface="Amazon Ember" panose="020B0603020204020204" pitchFamily="34" charset="0"/>
                <a:cs typeface="Amazon Ember" panose="020B0603020204020204" pitchFamily="34" charset="0"/>
              </a:rPr>
              <a:t>paga apenas pelo tempo de computação consumido</a:t>
            </a:r>
            <a:r>
              <a:rPr lang="pt-BR" dirty="0">
                <a:latin typeface="Amazon Ember" panose="020B0603020204020204" pitchFamily="34" charset="0"/>
                <a:ea typeface="Amazon Ember" panose="020B0603020204020204" pitchFamily="34" charset="0"/>
                <a:cs typeface="Amazon Ember" panose="020B0603020204020204" pitchFamily="34" charset="0"/>
              </a:rPr>
              <a:t>— não há cobrança quando o código não está em execução.</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89663">
              <a:defRPr/>
            </a:pPr>
            <a:endParaRPr lang="en-US"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a:p>
            <a:pPr defTabSz="989663">
              <a:defRPr/>
            </a:pPr>
            <a:endParaRPr lang="en-US"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a:p>
            <a:pPr rtl="0"/>
            <a:endParaRPr lang="en-US" sz="15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5692931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01449"/>
          </a:xfrm>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Com o Lambda, não há novas linguagens, ferramentas ou estruturas para aprender. O Lambda </a:t>
            </a:r>
            <a:r>
              <a:rPr lang="pt-BR" b="1" dirty="0">
                <a:latin typeface="Amazon Ember" panose="020B0603020204020204" pitchFamily="34" charset="0"/>
                <a:ea typeface="Amazon Ember" panose="020B0603020204020204" pitchFamily="34" charset="0"/>
                <a:cs typeface="Amazon Ember" panose="020B0603020204020204" pitchFamily="34" charset="0"/>
              </a:rPr>
              <a:t>dá suporte a várias linguagens de programação</a:t>
            </a:r>
            <a:r>
              <a:rPr lang="pt-BR" dirty="0">
                <a:latin typeface="Amazon Ember" panose="020B0603020204020204" pitchFamily="34" charset="0"/>
                <a:ea typeface="Amazon Ember" panose="020B0603020204020204" pitchFamily="34" charset="0"/>
                <a:cs typeface="Amazon Ember" panose="020B0603020204020204" pitchFamily="34" charset="0"/>
              </a:rPr>
              <a:t>, incluindo Java, Go, </a:t>
            </a:r>
            <a:r>
              <a:rPr lang="pt-BR" dirty="0" err="1">
                <a:latin typeface="Amazon Ember" panose="020B0603020204020204" pitchFamily="34" charset="0"/>
                <a:ea typeface="Amazon Ember" panose="020B0603020204020204" pitchFamily="34" charset="0"/>
                <a:cs typeface="Amazon Ember" panose="020B0603020204020204" pitchFamily="34" charset="0"/>
              </a:rPr>
              <a:t>PowerShell</a:t>
            </a:r>
            <a:r>
              <a:rPr lang="pt-BR" dirty="0">
                <a:latin typeface="Amazon Ember" panose="020B0603020204020204" pitchFamily="34" charset="0"/>
                <a:ea typeface="Amazon Ember" panose="020B0603020204020204" pitchFamily="34" charset="0"/>
                <a:cs typeface="Amazon Ember" panose="020B0603020204020204" pitchFamily="34" charset="0"/>
              </a:rPr>
              <a:t>, Node.js, C #, Python e Ruby. Seu código pode usar qualquer biblioteca, seja nativa ou de terceiros. </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Lambda </a:t>
            </a:r>
            <a:r>
              <a:rPr lang="pt-BR" b="1" dirty="0">
                <a:latin typeface="Amazon Ember" panose="020B0603020204020204" pitchFamily="34" charset="0"/>
                <a:ea typeface="Amazon Ember" panose="020B0603020204020204" pitchFamily="34" charset="0"/>
                <a:cs typeface="Amazon Ember" panose="020B0603020204020204" pitchFamily="34" charset="0"/>
              </a:rPr>
              <a:t>automatiza completamente a administração</a:t>
            </a:r>
            <a:r>
              <a:rPr lang="pt-BR" dirty="0">
                <a:latin typeface="Amazon Ember" panose="020B0603020204020204" pitchFamily="34" charset="0"/>
                <a:ea typeface="Amazon Ember" panose="020B0603020204020204" pitchFamily="34" charset="0"/>
                <a:cs typeface="Amazon Ember" panose="020B0603020204020204" pitchFamily="34" charset="0"/>
              </a:rPr>
              <a:t>. O Lambda gerencia toda a infraestrutura para executar seu código em uma infraestrutura altamente disponível e tolerante a falhas, liberando você para se concentrar na criação de serviços de </a:t>
            </a:r>
            <a:r>
              <a:rPr lang="pt-BR" dirty="0" err="1">
                <a:latin typeface="Amazon Ember" panose="020B0603020204020204" pitchFamily="34" charset="0"/>
                <a:ea typeface="Amazon Ember" panose="020B0603020204020204" pitchFamily="34" charset="0"/>
                <a:cs typeface="Amazon Ember" panose="020B0603020204020204" pitchFamily="34" charset="0"/>
              </a:rPr>
              <a:t>back-end</a:t>
            </a:r>
            <a:r>
              <a:rPr lang="pt-BR" dirty="0">
                <a:latin typeface="Amazon Ember" panose="020B0603020204020204" pitchFamily="34" charset="0"/>
                <a:ea typeface="Amazon Ember" panose="020B0603020204020204" pitchFamily="34" charset="0"/>
                <a:cs typeface="Amazon Ember" panose="020B0603020204020204" pitchFamily="34" charset="0"/>
              </a:rPr>
              <a:t> diferenciados. O AWS Lambda implanta código com transparência, faz toda a administração, manutenção e patches de segurança e fornece registro e monitoramento integrados através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b="1"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Lambda fornece </a:t>
            </a:r>
            <a:r>
              <a:rPr lang="pt-BR" b="1" dirty="0">
                <a:latin typeface="Amazon Ember" panose="020B0603020204020204" pitchFamily="34" charset="0"/>
                <a:ea typeface="Amazon Ember" panose="020B0603020204020204" pitchFamily="34" charset="0"/>
                <a:cs typeface="Amazon Ember" panose="020B0603020204020204" pitchFamily="34" charset="0"/>
              </a:rPr>
              <a:t>tolerância a falhas integrada</a:t>
            </a:r>
            <a:r>
              <a:rPr lang="pt-BR" dirty="0">
                <a:latin typeface="Amazon Ember" panose="020B0603020204020204" pitchFamily="34" charset="0"/>
                <a:ea typeface="Amazon Ember" panose="020B0603020204020204" pitchFamily="34" charset="0"/>
                <a:cs typeface="Amazon Ember" panose="020B0603020204020204" pitchFamily="34" charset="0"/>
              </a:rPr>
              <a:t>. O Lambda mantém a capacidade computacional em várias zonas de disponibilidade em cada região para ajudar a proteger seu código de falhas de instalação de datacenter ou de máquina individual. Não há janelas de manutenção nem tempos de inatividade programados.</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a:t>
            </a:r>
            <a:r>
              <a:rPr lang="pt-BR" b="1" dirty="0">
                <a:latin typeface="Amazon Ember" panose="020B0603020204020204" pitchFamily="34" charset="0"/>
                <a:ea typeface="Amazon Ember" panose="020B0603020204020204" pitchFamily="34" charset="0"/>
                <a:cs typeface="Amazon Ember" panose="020B0603020204020204" pitchFamily="34" charset="0"/>
              </a:rPr>
              <a:t> orquestrar várias funções do Lambda</a:t>
            </a:r>
            <a:r>
              <a:rPr lang="pt-BR" dirty="0">
                <a:latin typeface="Amazon Ember" panose="020B0603020204020204" pitchFamily="34" charset="0"/>
                <a:ea typeface="Amazon Ember" panose="020B0603020204020204" pitchFamily="34" charset="0"/>
                <a:cs typeface="Amazon Ember" panose="020B0603020204020204" pitchFamily="34" charset="0"/>
              </a:rPr>
              <a:t> para tarefas complexas ou demoradas criando fluxos de trabalho com o AWS </a:t>
            </a:r>
            <a:r>
              <a:rPr lang="pt-BR" dirty="0" err="1">
                <a:latin typeface="Amazon Ember" panose="020B0603020204020204" pitchFamily="34" charset="0"/>
                <a:ea typeface="Amazon Ember" panose="020B0603020204020204" pitchFamily="34" charset="0"/>
                <a:cs typeface="Amazon Ember" panose="020B0603020204020204" pitchFamily="34" charset="0"/>
              </a:rPr>
              <a:t>Step</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Functions</a:t>
            </a:r>
            <a:r>
              <a:rPr lang="pt-BR" dirty="0">
                <a:latin typeface="Amazon Ember" panose="020B0603020204020204" pitchFamily="34" charset="0"/>
                <a:ea typeface="Amazon Ember" panose="020B0603020204020204" pitchFamily="34" charset="0"/>
                <a:cs typeface="Amazon Ember" panose="020B0603020204020204" pitchFamily="34" charset="0"/>
              </a:rPr>
              <a:t>. Use o </a:t>
            </a:r>
            <a:r>
              <a:rPr lang="pt-BR" dirty="0" err="1">
                <a:latin typeface="Amazon Ember" panose="020B0603020204020204" pitchFamily="34" charset="0"/>
                <a:ea typeface="Amazon Ember" panose="020B0603020204020204" pitchFamily="34" charset="0"/>
                <a:cs typeface="Amazon Ember" panose="020B0603020204020204" pitchFamily="34" charset="0"/>
              </a:rPr>
              <a:t>Step</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Functions</a:t>
            </a:r>
            <a:r>
              <a:rPr lang="pt-BR" dirty="0">
                <a:latin typeface="Amazon Ember" panose="020B0603020204020204" pitchFamily="34" charset="0"/>
                <a:ea typeface="Amazon Ember" panose="020B0603020204020204" pitchFamily="34" charset="0"/>
                <a:cs typeface="Amazon Ember" panose="020B0603020204020204" pitchFamily="34" charset="0"/>
              </a:rPr>
              <a:t> para definir fluxos de trabalho. Use o </a:t>
            </a:r>
            <a:r>
              <a:rPr lang="pt-BR" dirty="0" err="1">
                <a:latin typeface="Amazon Ember" panose="020B0603020204020204" pitchFamily="34" charset="0"/>
                <a:ea typeface="Amazon Ember" panose="020B0603020204020204" pitchFamily="34" charset="0"/>
                <a:cs typeface="Amazon Ember" panose="020B0603020204020204" pitchFamily="34" charset="0"/>
              </a:rPr>
              <a:t>Step</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Functions</a:t>
            </a:r>
            <a:r>
              <a:rPr lang="pt-BR" dirty="0">
                <a:latin typeface="Amazon Ember" panose="020B0603020204020204" pitchFamily="34" charset="0"/>
                <a:ea typeface="Amazon Ember" panose="020B0603020204020204" pitchFamily="34" charset="0"/>
                <a:cs typeface="Amazon Ember" panose="020B0603020204020204" pitchFamily="34" charset="0"/>
              </a:rPr>
              <a:t> para definir fluxos de trabalho que disparam uma coleção de funções do Lambda usando etapas sequenciais, paralelas, ramificadas e de processamento de erro. Com o </a:t>
            </a:r>
            <a:r>
              <a:rPr lang="pt-BR" dirty="0" err="1">
                <a:latin typeface="Amazon Ember" panose="020B0603020204020204" pitchFamily="34" charset="0"/>
                <a:ea typeface="Amazon Ember" panose="020B0603020204020204" pitchFamily="34" charset="0"/>
                <a:cs typeface="Amazon Ember" panose="020B0603020204020204" pitchFamily="34" charset="0"/>
              </a:rPr>
              <a:t>Step</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Functions</a:t>
            </a:r>
            <a:r>
              <a:rPr lang="pt-BR" dirty="0">
                <a:latin typeface="Amazon Ember" panose="020B0603020204020204" pitchFamily="34" charset="0"/>
                <a:ea typeface="Amazon Ember" panose="020B0603020204020204" pitchFamily="34" charset="0"/>
                <a:cs typeface="Amazon Ember" panose="020B0603020204020204" pitchFamily="34" charset="0"/>
              </a:rPr>
              <a:t> e o Lambda, você pode criar processos com estado de longa execução para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aplicações</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dirty="0" err="1">
                <a:latin typeface="Amazon Ember" panose="020B0603020204020204" pitchFamily="34" charset="0"/>
                <a:ea typeface="Amazon Ember" panose="020B0603020204020204" pitchFamily="34" charset="0"/>
                <a:cs typeface="Amazon Ember" panose="020B0603020204020204" pitchFamily="34" charset="0"/>
              </a:rPr>
              <a:t>back-ends</a:t>
            </a:r>
            <a:r>
              <a:rPr lang="pt-BR" dirty="0">
                <a:latin typeface="Amazon Ember" panose="020B0603020204020204" pitchFamily="34" charset="0"/>
                <a:ea typeface="Amazon Ember" panose="020B0603020204020204" pitchFamily="34" charset="0"/>
                <a:cs typeface="Amazon Ember" panose="020B0603020204020204" pitchFamily="34" charset="0"/>
              </a:rPr>
              <a:t>.</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Com o Lambda, você </a:t>
            </a:r>
            <a:r>
              <a:rPr lang="pt-BR" b="1" dirty="0">
                <a:latin typeface="Amazon Ember" panose="020B0603020204020204" pitchFamily="34" charset="0"/>
                <a:ea typeface="Amazon Ember" panose="020B0603020204020204" pitchFamily="34" charset="0"/>
                <a:cs typeface="Amazon Ember" panose="020B0603020204020204" pitchFamily="34" charset="0"/>
              </a:rPr>
              <a:t>paga somente pelas solicitações atendidas e o tempo de computação necessário para executar seu código</a:t>
            </a:r>
            <a:r>
              <a:rPr lang="pt-BR" dirty="0">
                <a:latin typeface="Amazon Ember" panose="020B0603020204020204" pitchFamily="34" charset="0"/>
                <a:ea typeface="Amazon Ember" panose="020B0603020204020204" pitchFamily="34" charset="0"/>
                <a:cs typeface="Amazon Ember" panose="020B0603020204020204" pitchFamily="34" charset="0"/>
              </a:rPr>
              <a:t>. O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faturamento</a:t>
            </a:r>
            <a:r>
              <a:rPr lang="pt-BR" dirty="0">
                <a:latin typeface="Amazon Ember" panose="020B0603020204020204" pitchFamily="34" charset="0"/>
                <a:ea typeface="Amazon Ember" panose="020B0603020204020204" pitchFamily="34" charset="0"/>
                <a:cs typeface="Amazon Ember" panose="020B0603020204020204" pitchFamily="34" charset="0"/>
              </a:rPr>
              <a:t> é medido em incrementos de 100 milissegundos, tornando-o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econômico </a:t>
            </a:r>
            <a:r>
              <a:rPr lang="pt-BR" dirty="0">
                <a:latin typeface="Amazon Ember" panose="020B0603020204020204" pitchFamily="34" charset="0"/>
                <a:ea typeface="Amazon Ember" panose="020B0603020204020204" pitchFamily="34" charset="0"/>
                <a:cs typeface="Amazon Ember" panose="020B0603020204020204" pitchFamily="34" charset="0"/>
              </a:rPr>
              <a:t>e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fácil </a:t>
            </a:r>
            <a:r>
              <a:rPr lang="pt-BR" dirty="0">
                <a:latin typeface="Amazon Ember" panose="020B0603020204020204" pitchFamily="34" charset="0"/>
                <a:ea typeface="Amazon Ember" panose="020B0603020204020204" pitchFamily="34" charset="0"/>
                <a:cs typeface="Amazon Ember" panose="020B0603020204020204" pitchFamily="34" charset="0"/>
              </a:rPr>
              <a:t>de escalar automaticamente de algumas solicitações</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 por dia </a:t>
            </a:r>
            <a:r>
              <a:rPr lang="pt-BR" dirty="0">
                <a:latin typeface="Amazon Ember" panose="020B0603020204020204" pitchFamily="34" charset="0"/>
                <a:ea typeface="Amazon Ember" panose="020B0603020204020204" pitchFamily="34" charset="0"/>
                <a:cs typeface="Amazon Ember" panose="020B0603020204020204" pitchFamily="34" charset="0"/>
              </a:rPr>
              <a:t>para milhares</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 por</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segundo</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6520298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 AWS oferece muitos serviços de computação porque diferentes casos de uso se beneficiam de diferentes ambientes de computação. O serviço ou serviços de computação ideais que você usa dependerão do seu caso de uso.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Muitas vezes, a arquitetura de computação que você usa é determinada pelo código legado. No entanto, isso não significa que você não possa desenvolver a arquitetura para aproveitar os projetos nativos da nuvem comprovados.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Algumas melhores práticas incluem:</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Avaliar as opções de computação disponíveis</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Entender as opções de configuração de computação disponíveis</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Coletar métricas relacionadas ao computador</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Usar a elasticidade disponível dos recursos</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Reavaliar as necessidades de computação com base em métricas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Às vezes, um cliente começa com uma solução de computação e decide alterar o design com base em sua análise de métricas. Se você estiver interessado em ver um exemplo de como um cliente modificou sua escolha de serviços de computação para um caso de uso específico, assista a este vídeo da solução de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rastreamento de inventário.</a:t>
            </a:r>
          </a:p>
        </p:txBody>
      </p:sp>
    </p:spTree>
    <p:extLst>
      <p:ext uri="{BB962C8B-B14F-4D97-AF65-F5344CB8AC3E}">
        <p14:creationId xmlns:p14="http://schemas.microsoft.com/office/powerpoint/2010/main" val="192553288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399462"/>
          </a:xfrm>
        </p:spPr>
        <p:txBody>
          <a:bodyPr rtlCol="0"/>
          <a:lstStyle/>
          <a:p>
            <a:pPr rtl="0"/>
            <a:r>
              <a:rPr lang="pt-BR" dirty="0" err="1">
                <a:latin typeface="Amazon Ember" panose="020B0603020204020204" pitchFamily="34" charset="0"/>
                <a:ea typeface="Amazon Ember" panose="020B0603020204020204" pitchFamily="34" charset="0"/>
                <a:cs typeface="Amazon Ember" panose="020B0603020204020204" pitchFamily="34" charset="0"/>
              </a:rPr>
              <a:t>Uma</a:t>
            </a:r>
            <a:r>
              <a:rPr lang="pt-BR" b="1" dirty="0" err="1">
                <a:latin typeface="Amazon Ember" panose="020B0603020204020204" pitchFamily="34" charset="0"/>
                <a:ea typeface="Amazon Ember" panose="020B0603020204020204" pitchFamily="34" charset="0"/>
                <a:cs typeface="Amazon Ember" panose="020B0603020204020204" pitchFamily="34" charset="0"/>
              </a:rPr>
              <a:t>fonte</a:t>
            </a:r>
            <a:r>
              <a:rPr lang="pt-BR" b="1" dirty="0">
                <a:latin typeface="Amazon Ember" panose="020B0603020204020204" pitchFamily="34" charset="0"/>
                <a:ea typeface="Amazon Ember" panose="020B0603020204020204" pitchFamily="34" charset="0"/>
                <a:cs typeface="Amazon Ember" panose="020B0603020204020204" pitchFamily="34" charset="0"/>
              </a:rPr>
              <a:t> de </a:t>
            </a:r>
            <a:r>
              <a:rPr lang="pt-BR" b="1" dirty="0" err="1">
                <a:latin typeface="Amazon Ember" panose="020B0603020204020204" pitchFamily="34" charset="0"/>
                <a:ea typeface="Amazon Ember" panose="020B0603020204020204" pitchFamily="34" charset="0"/>
                <a:cs typeface="Amazon Ember" panose="020B0603020204020204" pitchFamily="34" charset="0"/>
              </a:rPr>
              <a:t>evento</a:t>
            </a:r>
            <a:r>
              <a:rPr lang="pt-BR" dirty="0" err="1">
                <a:latin typeface="Amazon Ember" panose="020B0603020204020204" pitchFamily="34" charset="0"/>
                <a:ea typeface="Amazon Ember" panose="020B0603020204020204" pitchFamily="34" charset="0"/>
                <a:cs typeface="Amazon Ember" panose="020B0603020204020204" pitchFamily="34" charset="0"/>
              </a:rPr>
              <a:t>é</a:t>
            </a:r>
            <a:r>
              <a:rPr lang="pt-BR" dirty="0">
                <a:latin typeface="Amazon Ember" panose="020B0603020204020204" pitchFamily="34" charset="0"/>
                <a:ea typeface="Amazon Ember" panose="020B0603020204020204" pitchFamily="34" charset="0"/>
                <a:cs typeface="Amazon Ember" panose="020B0603020204020204" pitchFamily="34" charset="0"/>
              </a:rPr>
              <a:t> um serviço da AWS ou aplicativo criado por desenvolvedor que gera eventos que acionam a execução de uma função do AWS Lambda.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Alguns serviços publicam eventos no Lambda invocando a função Lambda diretamente. Esses serviços que invocam funções do Lambda de </a:t>
            </a:r>
            <a:r>
              <a:rPr lang="pt-BR" b="1" dirty="0">
                <a:latin typeface="Amazon Ember" panose="020B0603020204020204" pitchFamily="34" charset="0"/>
                <a:ea typeface="Amazon Ember" panose="020B0603020204020204" pitchFamily="34" charset="0"/>
                <a:cs typeface="Amazon Ember" panose="020B0603020204020204" pitchFamily="34" charset="0"/>
              </a:rPr>
              <a:t>forma assíncrona</a:t>
            </a:r>
            <a:r>
              <a:rPr lang="pt-BR" dirty="0">
                <a:latin typeface="Amazon Ember" panose="020B0603020204020204" pitchFamily="34" charset="0"/>
                <a:ea typeface="Amazon Ember" panose="020B0603020204020204" pitchFamily="34" charset="0"/>
                <a:cs typeface="Amazon Ember" panose="020B0603020204020204" pitchFamily="34" charset="0"/>
              </a:rPr>
              <a:t> incluem, dentre outros,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Simple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Notification</a:t>
            </a:r>
            <a:r>
              <a:rPr lang="pt-BR" dirty="0">
                <a:latin typeface="Amazon Ember" panose="020B0603020204020204" pitchFamily="34" charset="0"/>
                <a:ea typeface="Amazon Ember" panose="020B0603020204020204" pitchFamily="34" charset="0"/>
                <a:cs typeface="Amazon Ember" panose="020B0603020204020204" pitchFamily="34" charset="0"/>
              </a:rPr>
              <a:t> Service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SNS) e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Events</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Lambda também pode sondar recursos em outros serviços que não publicam eventos no Lambda. Por exemplo, o Lambda pode obter registros de uma fila do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Simple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Queue</a:t>
            </a:r>
            <a:r>
              <a:rPr lang="pt-BR" b="1" dirty="0">
                <a:latin typeface="Amazon Ember" panose="020B0603020204020204" pitchFamily="34" charset="0"/>
                <a:ea typeface="Amazon Ember" panose="020B0603020204020204" pitchFamily="34" charset="0"/>
                <a:cs typeface="Amazon Ember" panose="020B0603020204020204" pitchFamily="34" charset="0"/>
              </a:rPr>
              <a:t> Service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SQS)</a:t>
            </a:r>
            <a:r>
              <a:rPr lang="pt-BR" dirty="0">
                <a:latin typeface="Amazon Ember" panose="020B0603020204020204" pitchFamily="34" charset="0"/>
                <a:ea typeface="Amazon Ember" panose="020B0603020204020204" pitchFamily="34" charset="0"/>
                <a:cs typeface="Amazon Ember" panose="020B0603020204020204" pitchFamily="34" charset="0"/>
              </a:rPr>
              <a:t> e executar uma função do Lambda para cada mensagem recuperada. Da mesma forma, o Lambda </a:t>
            </a:r>
            <a:r>
              <a:rPr lang="pt-BR" dirty="0" err="1">
                <a:latin typeface="Amazon Ember" panose="020B0603020204020204" pitchFamily="34" charset="0"/>
                <a:ea typeface="Amazon Ember" panose="020B0603020204020204" pitchFamily="34" charset="0"/>
                <a:cs typeface="Amazon Ember" panose="020B0603020204020204" pitchFamily="34" charset="0"/>
              </a:rPr>
              <a:t>podeler</a:t>
            </a:r>
            <a:r>
              <a:rPr lang="pt-BR" dirty="0">
                <a:latin typeface="Amazon Ember" panose="020B0603020204020204" pitchFamily="34" charset="0"/>
                <a:ea typeface="Amazon Ember" panose="020B0603020204020204" pitchFamily="34" charset="0"/>
                <a:cs typeface="Amazon Ember" panose="020B0603020204020204" pitchFamily="34" charset="0"/>
              </a:rPr>
              <a:t> eventos do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DynamoDB</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Alguns serviços, como o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Load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Balancing</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Application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Load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Balancer</a:t>
            </a:r>
            <a:r>
              <a:rPr lang="pt-BR" dirty="0">
                <a:latin typeface="Amazon Ember" panose="020B0603020204020204" pitchFamily="34" charset="0"/>
                <a:ea typeface="Amazon Ember" panose="020B0603020204020204" pitchFamily="34" charset="0"/>
                <a:cs typeface="Amazon Ember" panose="020B0603020204020204" pitchFamily="34" charset="0"/>
              </a:rPr>
              <a:t>) e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API Gateway, podem </a:t>
            </a:r>
            <a:r>
              <a:rPr lang="pt-BR" b="1" dirty="0">
                <a:latin typeface="Amazon Ember" panose="020B0603020204020204" pitchFamily="34" charset="0"/>
                <a:ea typeface="Amazon Ember" panose="020B0603020204020204" pitchFamily="34" charset="0"/>
                <a:cs typeface="Amazon Ember" panose="020B0603020204020204" pitchFamily="34" charset="0"/>
              </a:rPr>
              <a:t>invocar a função do Lambda diretamente</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 invocar funções do Lambda diretamente com o console do Lambda, a API do Lambda, o kit de desenvolvimento de software (SDK) da AWS, a CLI da AWS e os toolkits da AWS. A abordagem de invocação direta pode ser útil, como quando você está desenvolvendo um aplicativo móvel e deseja que o aplicativo chame funções do Lambda. Consulte a documentação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Using</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Lambda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with</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Other</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Services</a:t>
            </a:r>
            <a:r>
              <a:rPr lang="pt-BR" dirty="0">
                <a:latin typeface="Amazon Ember" panose="020B0603020204020204" pitchFamily="34" charset="0"/>
                <a:ea typeface="Amazon Ember" panose="020B0603020204020204" pitchFamily="34" charset="0"/>
                <a:cs typeface="Amazon Ember" panose="020B0603020204020204" pitchFamily="34" charset="0"/>
              </a:rPr>
              <a:t> para obter mais detalhes sobre todos os serviços compatíveis.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b="1" dirty="0">
                <a:latin typeface="Amazon Ember" panose="020B0603020204020204" pitchFamily="34" charset="0"/>
                <a:ea typeface="Amazon Ember" panose="020B0603020204020204" pitchFamily="34" charset="0"/>
                <a:cs typeface="Amazon Ember" panose="020B0603020204020204" pitchFamily="34" charset="0"/>
              </a:rPr>
              <a:t>O AWS Lambda monitora automaticamente as funções do Lambda usando 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Para ajudá-lo a solucionar falhas em uma função, o Lambda registra todas as solicitações que são processadas por sua função. Ele também</a:t>
            </a:r>
            <a:r>
              <a:rPr lang="pt-BR" b="1" dirty="0">
                <a:latin typeface="Amazon Ember" panose="020B0603020204020204" pitchFamily="34" charset="0"/>
                <a:ea typeface="Amazon Ember" panose="020B0603020204020204" pitchFamily="34" charset="0"/>
                <a:cs typeface="Amazon Ember" panose="020B0603020204020204" pitchFamily="34" charset="0"/>
              </a:rPr>
              <a:t> armazena automaticamente logs gerados pelo código por</a:t>
            </a:r>
            <a:r>
              <a:rPr lang="pt-BR" dirty="0">
                <a:latin typeface="Amazon Ember" panose="020B0603020204020204" pitchFamily="34" charset="0"/>
                <a:ea typeface="Amazon Ember" panose="020B0603020204020204" pitchFamily="34" charset="0"/>
                <a:cs typeface="Amazon Ember" panose="020B0603020204020204" pitchFamily="34" charset="0"/>
              </a:rPr>
              <a:t> meio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CloudWatch</a:t>
            </a:r>
            <a:r>
              <a:rPr lang="pt-BR" dirty="0">
                <a:latin typeface="Amazon Ember" panose="020B0603020204020204" pitchFamily="34" charset="0"/>
                <a:ea typeface="Amazon Ember" panose="020B0603020204020204" pitchFamily="34" charset="0"/>
                <a:cs typeface="Amazon Ember" panose="020B0603020204020204" pitchFamily="34" charset="0"/>
              </a:rPr>
              <a:t> Logs. </a:t>
            </a:r>
            <a:endParaRPr lang="en-US" b="1"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80324961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096215"/>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Lembre-se de que uma função do Lambda é o código personalizado que você grava para processar eventos e que o Lambda executa a função do Lambda em seu nome.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Ao usar o Console de Gerenciamento da AWS para criar uma </a:t>
            </a:r>
            <a:r>
              <a:rPr lang="pt-BR" b="1" dirty="0">
                <a:latin typeface="Amazon Ember" panose="020B0603020204020204" pitchFamily="34" charset="0"/>
                <a:ea typeface="Amazon Ember" panose="020B0603020204020204" pitchFamily="34" charset="0"/>
                <a:cs typeface="Amazon Ember" panose="020B0603020204020204" pitchFamily="34" charset="0"/>
              </a:rPr>
              <a:t>função do Lambda</a:t>
            </a:r>
            <a:r>
              <a:rPr lang="pt-BR" dirty="0">
                <a:latin typeface="Amazon Ember" panose="020B0603020204020204" pitchFamily="34" charset="0"/>
                <a:ea typeface="Amazon Ember" panose="020B0603020204020204" pitchFamily="34" charset="0"/>
                <a:cs typeface="Amazon Ember" panose="020B0603020204020204" pitchFamily="34" charset="0"/>
              </a:rPr>
              <a:t>,</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você primeiro atribui um nome à função. Em seguida, especifique:</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ambiente de tempo de execução </a:t>
            </a:r>
            <a:r>
              <a:rPr lang="pt-BR" dirty="0">
                <a:latin typeface="Amazon Ember" panose="020B0603020204020204" pitchFamily="34" charset="0"/>
                <a:ea typeface="Amazon Ember" panose="020B0603020204020204" pitchFamily="34" charset="0"/>
                <a:cs typeface="Amazon Ember" panose="020B0603020204020204" pitchFamily="34" charset="0"/>
              </a:rPr>
              <a:t>quea função usará (por exemplo, uma versão do Python ou Node.js)</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b="1" dirty="0">
                <a:latin typeface="Amazon Ember" panose="020B0603020204020204" pitchFamily="34" charset="0"/>
                <a:ea typeface="Amazon Ember" panose="020B0603020204020204" pitchFamily="34" charset="0"/>
                <a:cs typeface="Amazon Ember" panose="020B0603020204020204" pitchFamily="34" charset="0"/>
              </a:rPr>
              <a:t>função de execução </a:t>
            </a:r>
            <a:r>
              <a:rPr lang="pt-BR" dirty="0">
                <a:latin typeface="Amazon Ember" panose="020B0603020204020204" pitchFamily="34" charset="0"/>
                <a:ea typeface="Amazon Ember" panose="020B0603020204020204" pitchFamily="34" charset="0"/>
                <a:cs typeface="Amazon Ember" panose="020B0603020204020204" pitchFamily="34" charset="0"/>
              </a:rPr>
              <a:t>(para conceder permissão ao IAM à função para que ela possa interagir com outros serviços da AWS, conforme necessário)</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Em seguida, depois de clicar em </a:t>
            </a:r>
            <a:r>
              <a:rPr lang="pt-BR" b="1" dirty="0">
                <a:latin typeface="Amazon Ember" panose="020B0603020204020204" pitchFamily="34" charset="0"/>
                <a:ea typeface="Amazon Ember" panose="020B0603020204020204" pitchFamily="34" charset="0"/>
                <a:cs typeface="Amazon Ember" panose="020B0603020204020204" pitchFamily="34" charset="0"/>
              </a:rPr>
              <a:t>Create Function</a:t>
            </a:r>
            <a:r>
              <a:rPr lang="pt-BR" dirty="0">
                <a:latin typeface="Amazon Ember" panose="020B0603020204020204" pitchFamily="34" charset="0"/>
                <a:ea typeface="Amazon Ember" panose="020B0603020204020204" pitchFamily="34" charset="0"/>
                <a:cs typeface="Amazon Ember" panose="020B0603020204020204" pitchFamily="34" charset="0"/>
              </a:rPr>
              <a:t>, configure a função. As configurações incluem:</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Adicionar um </a:t>
            </a:r>
            <a:r>
              <a:rPr lang="pt-BR" b="1" dirty="0">
                <a:latin typeface="Amazon Ember" panose="020B0603020204020204" pitchFamily="34" charset="0"/>
                <a:ea typeface="Amazon Ember" panose="020B0603020204020204" pitchFamily="34" charset="0"/>
                <a:cs typeface="Amazon Ember" panose="020B0603020204020204" pitchFamily="34" charset="0"/>
              </a:rPr>
              <a:t>trigger</a:t>
            </a:r>
            <a:r>
              <a:rPr lang="pt-BR" dirty="0">
                <a:latin typeface="Amazon Ember" panose="020B0603020204020204" pitchFamily="34" charset="0"/>
                <a:ea typeface="Amazon Ember" panose="020B0603020204020204" pitchFamily="34" charset="0"/>
                <a:cs typeface="Amazon Ember" panose="020B0603020204020204" pitchFamily="34" charset="0"/>
              </a:rPr>
              <a:t> (especifique uma das </a:t>
            </a:r>
            <a:r>
              <a:rPr lang="pt-BR" b="1" dirty="0">
                <a:latin typeface="Amazon Ember" panose="020B0603020204020204" pitchFamily="34" charset="0"/>
                <a:ea typeface="Amazon Ember" panose="020B0603020204020204" pitchFamily="34" charset="0"/>
                <a:cs typeface="Amazon Ember" panose="020B0603020204020204" pitchFamily="34" charset="0"/>
              </a:rPr>
              <a:t>fontes de eventos </a:t>
            </a:r>
            <a:r>
              <a:rPr lang="pt-BR" dirty="0">
                <a:latin typeface="Amazon Ember" panose="020B0603020204020204" pitchFamily="34" charset="0"/>
                <a:ea typeface="Amazon Ember" panose="020B0603020204020204" pitchFamily="34" charset="0"/>
                <a:cs typeface="Amazon Ember" panose="020B0603020204020204" pitchFamily="34" charset="0"/>
              </a:rPr>
              <a:t>disponíveis do slide anterior)</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Adicione o </a:t>
            </a:r>
            <a:r>
              <a:rPr lang="pt-BR" b="1" dirty="0">
                <a:latin typeface="Amazon Ember" panose="020B0603020204020204" pitchFamily="34" charset="0"/>
                <a:ea typeface="Amazon Ember" panose="020B0603020204020204" pitchFamily="34" charset="0"/>
                <a:cs typeface="Amazon Ember" panose="020B0603020204020204" pitchFamily="34" charset="0"/>
              </a:rPr>
              <a:t>código da função </a:t>
            </a:r>
            <a:r>
              <a:rPr lang="pt-BR" dirty="0">
                <a:latin typeface="Amazon Ember" panose="020B0603020204020204" pitchFamily="34" charset="0"/>
                <a:ea typeface="Amazon Ember" panose="020B0603020204020204" pitchFamily="34" charset="0"/>
                <a:cs typeface="Amazon Ember" panose="020B0603020204020204" pitchFamily="34" charset="0"/>
              </a:rPr>
              <a:t>(use o editor de código fornecido ou faça upload de um arquivo que contenha o código)</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Especifique a </a:t>
            </a:r>
            <a:r>
              <a:rPr lang="pt-BR" b="1" dirty="0">
                <a:latin typeface="Amazon Ember" panose="020B0603020204020204" pitchFamily="34" charset="0"/>
                <a:ea typeface="Amazon Ember" panose="020B0603020204020204" pitchFamily="34" charset="0"/>
                <a:cs typeface="Amazon Ember" panose="020B0603020204020204" pitchFamily="34" charset="0"/>
              </a:rPr>
              <a:t>memória</a:t>
            </a:r>
            <a:r>
              <a:rPr lang="pt-BR" dirty="0">
                <a:latin typeface="Amazon Ember" panose="020B0603020204020204" pitchFamily="34" charset="0"/>
                <a:ea typeface="Amazon Ember" panose="020B0603020204020204" pitchFamily="34" charset="0"/>
                <a:cs typeface="Amazon Ember" panose="020B0603020204020204" pitchFamily="34" charset="0"/>
              </a:rPr>
              <a:t> em MB para alocar à sua função (128 MB a 3.008 MB)</a:t>
            </a: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Opcionalmente, especifique variáveis de ambiente, descrição, tempo limite, a nuvem privada virtual (VPC) específica na qual executar a função, tags que você gostaria de usar e outras configurações. Detalhes completos estão na documentação </a:t>
            </a:r>
            <a:r>
              <a:rPr lang="pt-BR" b="1" dirty="0">
                <a:latin typeface="Amazon Ember" panose="020B0603020204020204" pitchFamily="34" charset="0"/>
                <a:ea typeface="Amazon Ember" panose="020B0603020204020204" pitchFamily="34" charset="0"/>
                <a:cs typeface="Amazon Ember" panose="020B0603020204020204" pitchFamily="34" charset="0"/>
                <a:hlinkClick r:id="rId3"/>
              </a:rPr>
              <a:t>AWS Lambda Function Configuration</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Todas as configurações acima terminam em um </a:t>
            </a:r>
            <a:r>
              <a:rPr lang="pt-BR" b="1" dirty="0">
                <a:latin typeface="Amazon Ember" panose="020B0603020204020204" pitchFamily="34" charset="0"/>
                <a:ea typeface="Amazon Ember" panose="020B0603020204020204" pitchFamily="34" charset="0"/>
                <a:cs typeface="Amazon Ember" panose="020B0603020204020204" pitchFamily="34" charset="0"/>
              </a:rPr>
              <a:t>pacote de implantação do Lambda </a:t>
            </a:r>
            <a:r>
              <a:rPr lang="pt-BR" dirty="0">
                <a:latin typeface="Amazon Ember" panose="020B0603020204020204" pitchFamily="34" charset="0"/>
                <a:ea typeface="Amazon Ember" panose="020B0603020204020204" pitchFamily="34" charset="0"/>
                <a:cs typeface="Amazon Ember" panose="020B0603020204020204" pitchFamily="34" charset="0"/>
              </a:rPr>
              <a:t>que é um arquivo ZIP que contém seu código de função e dependências. Quando você usa o console do Lambda para criar sua função, o console gerencia o pacote para você. No entanto, você precisará criar um pacote de implantação se usar a API do Lambda para gerenciar funções do.</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55301772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266793"/>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Considere um exemplo de caso de uso para uma função Lambda baseada em programação. Digamos que você esteja em uma situação em que deseja reduzir o</a:t>
            </a:r>
            <a:r>
              <a:rPr lang="pt-BR" i="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uso do Amazon EC2. Você decide que deseja interromper instâncias em um horário predefinido (por exemplo, à noite quando ninguém está acessando-as) e, em seguida, deseja iniciar as instâncias novamente pela manhã (antes do início do dia útil).</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Nessa situação, você pode configurar o </a:t>
            </a:r>
            <a:r>
              <a:rPr lang="pt-BR" b="1" dirty="0">
                <a:latin typeface="Amazon Ember" panose="020B0603020204020204" pitchFamily="34" charset="0"/>
                <a:ea typeface="Amazon Ember" panose="020B0603020204020204" pitchFamily="34" charset="0"/>
                <a:cs typeface="Amazon Ember" panose="020B0603020204020204" pitchFamily="34" charset="0"/>
              </a:rPr>
              <a:t>AWS Lambda </a:t>
            </a:r>
            <a:r>
              <a:rPr lang="pt-BR" dirty="0">
                <a:latin typeface="Amazon Ember" panose="020B0603020204020204" pitchFamily="34" charset="0"/>
                <a:ea typeface="Amazon Ember" panose="020B0603020204020204" pitchFamily="34" charset="0"/>
                <a:cs typeface="Amazon Ember" panose="020B0603020204020204" pitchFamily="34" charset="0"/>
              </a:rPr>
              <a:t>e o </a:t>
            </a:r>
            <a:r>
              <a:rPr lang="pt-BR" b="1" dirty="0">
                <a:latin typeface="Amazon Ember" panose="020B0603020204020204" pitchFamily="34" charset="0"/>
                <a:ea typeface="Amazon Ember" panose="020B0603020204020204" pitchFamily="34" charset="0"/>
                <a:cs typeface="Amazon Ember" panose="020B0603020204020204" pitchFamily="34" charset="0"/>
              </a:rPr>
              <a:t>Amazon CloudWatch Events </a:t>
            </a:r>
            <a:r>
              <a:rPr lang="pt-BR" dirty="0">
                <a:latin typeface="Amazon Ember" panose="020B0603020204020204" pitchFamily="34" charset="0"/>
                <a:ea typeface="Amazon Ember" panose="020B0603020204020204" pitchFamily="34" charset="0"/>
                <a:cs typeface="Amazon Ember" panose="020B0603020204020204" pitchFamily="34" charset="0"/>
              </a:rPr>
              <a:t>para ajudá-lo a realizar essas ações automaticamente.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Veja a seguir o que acontece em cada etapa do exemplo:</a:t>
            </a:r>
          </a:p>
          <a:p>
            <a:pPr marL="247688" indent="-247688">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Um evento do CloudWatch está programado para executar uma função do Lambda para interromper suas instâncias do EC2 às (por exemplo) 22:00 GMT.</a:t>
            </a:r>
          </a:p>
          <a:p>
            <a:pPr marL="247688" indent="-247688">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A função do Lambda é acionada e executada com a função do IAM que dá à função permissão para interromper as instâncias do EC2. </a:t>
            </a:r>
          </a:p>
          <a:p>
            <a:pPr marL="247688" indent="-247688">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As instâncias do EC2 entram no estado interrompido.</a:t>
            </a:r>
          </a:p>
          <a:p>
            <a:pPr marL="247688" indent="-247688">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Posteriormente, às (por exemplo) 05:00 AM GMT, um evento do CloudWatch está programado para executar uma função do Lambda para iniciar as instâncias do EC2.</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A função do Lambda é acionada e executada com a função do IAM que lhe dá permissão para iniciar as instâncias do EC2.</a:t>
            </a:r>
          </a:p>
          <a:p>
            <a:pPr marL="247688" indent="-247688">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As instâncias do EC2 entram no estado de execução.</a:t>
            </a:r>
            <a:endParaRPr lang="en-US"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4" name="Footer Placeholder 3"/>
          <p:cNvSpPr>
            <a:spLocks noGrp="1"/>
          </p:cNvSpPr>
          <p:nvPr>
            <p:ph type="ftr" sz="quarter" idx="10"/>
          </p:nvPr>
        </p:nvSpPr>
        <p:spPr>
          <a:xfrm>
            <a:off x="0" y="9721107"/>
            <a:ext cx="5671260" cy="513507"/>
          </a:xfrm>
          <a:prstGeom prst="rect">
            <a:avLst/>
          </a:prstGeom>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 </a:t>
            </a:r>
          </a:p>
        </p:txBody>
      </p:sp>
    </p:spTree>
    <p:extLst>
      <p:ext uri="{BB962C8B-B14F-4D97-AF65-F5344CB8AC3E}">
        <p14:creationId xmlns:p14="http://schemas.microsoft.com/office/powerpoint/2010/main" val="323722693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588992"/>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Agora, considere um exemplo de caso de uso para uma função Lambda baseada em eventos. Suponha que você deseja criar uma miniatura para cada imagem (objetos .</a:t>
            </a:r>
            <a:r>
              <a:rPr lang="pt-BR" dirty="0" err="1">
                <a:latin typeface="Amazon Ember" panose="020B0603020204020204" pitchFamily="34" charset="0"/>
                <a:ea typeface="Amazon Ember" panose="020B0603020204020204" pitchFamily="34" charset="0"/>
                <a:cs typeface="Amazon Ember" panose="020B0603020204020204" pitchFamily="34" charset="0"/>
              </a:rPr>
              <a:t>jpg</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dirty="0" err="1">
                <a:latin typeface="Amazon Ember" panose="020B0603020204020204" pitchFamily="34" charset="0"/>
                <a:ea typeface="Amazon Ember" panose="020B0603020204020204" pitchFamily="34" charset="0"/>
                <a:cs typeface="Amazon Ember" panose="020B0603020204020204" pitchFamily="34" charset="0"/>
              </a:rPr>
              <a:t>png</a:t>
            </a:r>
            <a:r>
              <a:rPr lang="pt-BR" dirty="0">
                <a:latin typeface="Amazon Ember" panose="020B0603020204020204" pitchFamily="34" charset="0"/>
                <a:ea typeface="Amazon Ember" panose="020B0603020204020204" pitchFamily="34" charset="0"/>
                <a:cs typeface="Amazon Ember" panose="020B0603020204020204" pitchFamily="34" charset="0"/>
              </a:rPr>
              <a:t>) que é obtida por upload em um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criar uma solução, você pode criar uma função Lambda que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invoca quando objetos são carregados. Em seguida, a função do Lambda pode ler o objeto de imagem do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de origem e criar um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de destino da imagem em miniatura. Como isso funciona:</a:t>
            </a:r>
          </a:p>
          <a:p>
            <a:pPr marL="247688" indent="-247688">
              <a:buFont typeface="+mj-lt"/>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usuário</a:t>
            </a:r>
            <a:r>
              <a:rPr lang="pt-BR" dirty="0">
                <a:latin typeface="Amazon Ember" panose="020B0603020204020204" pitchFamily="34" charset="0"/>
                <a:ea typeface="Amazon Ember" panose="020B0603020204020204" pitchFamily="34" charset="0"/>
                <a:cs typeface="Amazon Ember" panose="020B0603020204020204" pitchFamily="34" charset="0"/>
              </a:rPr>
              <a:t> faz upload de um objeto no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de origem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(evento criado pelo objeto).</a:t>
            </a:r>
          </a:p>
          <a:p>
            <a:pPr marL="247688" indent="-247688">
              <a:buFont typeface="+mj-lt"/>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detecta o evento criado por objeto.</a:t>
            </a:r>
          </a:p>
          <a:p>
            <a:pPr marL="247688" indent="-247688">
              <a:buFont typeface="+mj-lt"/>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publica o evento criado por objetos </a:t>
            </a:r>
            <a:r>
              <a:rPr lang="pt-BR" dirty="0" err="1">
                <a:latin typeface="Amazon Ember" panose="020B0603020204020204" pitchFamily="34" charset="0"/>
                <a:ea typeface="Amazon Ember" panose="020B0603020204020204" pitchFamily="34" charset="0"/>
                <a:cs typeface="Amazon Ember" panose="020B0603020204020204" pitchFamily="34" charset="0"/>
              </a:rPr>
              <a:t>noLambda</a:t>
            </a:r>
            <a:r>
              <a:rPr lang="pt-BR" dirty="0">
                <a:latin typeface="Amazon Ember" panose="020B0603020204020204" pitchFamily="34" charset="0"/>
                <a:ea typeface="Amazon Ember" panose="020B0603020204020204" pitchFamily="34" charset="0"/>
                <a:cs typeface="Amazon Ember" panose="020B0603020204020204" pitchFamily="34" charset="0"/>
              </a:rPr>
              <a:t> invocando a função do Lambda e passando os dados do evento.</a:t>
            </a:r>
          </a:p>
          <a:p>
            <a:pPr marL="247688" indent="-247688">
              <a:buFont typeface="+mj-lt"/>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O Lambda executa a função do Lambda; assumindo a função de execução especificada no momento da criação dessa função do Lambda.</a:t>
            </a:r>
          </a:p>
          <a:p>
            <a:pPr marL="247688" indent="-247688">
              <a:buFont typeface="+mj-lt"/>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88" indent="-247688">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Dos dados de evento que recebe, a função do Lambda sabe o nome do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de origem e o nome da chave do objeto. A função do Lambda lê o objeto e cria uma miniatura usando as bibliotecas de gráficos e salva-a no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de destino.</a:t>
            </a:r>
          </a:p>
        </p:txBody>
      </p:sp>
    </p:spTree>
    <p:extLst>
      <p:ext uri="{BB962C8B-B14F-4D97-AF65-F5344CB8AC3E}">
        <p14:creationId xmlns:p14="http://schemas.microsoft.com/office/powerpoint/2010/main" val="367583586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792966"/>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AWS Lambda tem alguns limites que você conhece ao criar e implantar funções do Lambda.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AWS Lambda limita uma quantidade de recursos computacionais e de armazenamento que você pode usar para executar e armazenar funções. Por exemplo, a partir deste texto, a alocação máxima de memória para uma única função do Lambda é 3.008 MB. Ele também tem limites de 1.000 execuções simultâneas em uma região. As funções do Lambda podem ser configuradas para execução por até 15 minutos de cada vez. Você pode definir o tempo limite em qualquer valor entre 1 segundo e 15 minutos. Se você estiver solucionando um problema de implantação do Lambda, lembre-se desses limites.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Há limites para o</a:t>
            </a:r>
            <a:r>
              <a:rPr lang="pt-BR" b="1" dirty="0">
                <a:latin typeface="Amazon Ember" panose="020B0603020204020204" pitchFamily="34" charset="0"/>
                <a:ea typeface="Amazon Ember" panose="020B0603020204020204" pitchFamily="34" charset="0"/>
                <a:cs typeface="Amazon Ember" panose="020B0603020204020204" pitchFamily="34" charset="0"/>
              </a:rPr>
              <a:t> tamanho do pacote de implantação</a:t>
            </a:r>
            <a:r>
              <a:rPr lang="pt-BR" dirty="0">
                <a:latin typeface="Amazon Ember" panose="020B0603020204020204" pitchFamily="34" charset="0"/>
                <a:ea typeface="Amazon Ember" panose="020B0603020204020204" pitchFamily="34" charset="0"/>
                <a:cs typeface="Amazon Ember" panose="020B0603020204020204" pitchFamily="34" charset="0"/>
              </a:rPr>
              <a:t> de uma função do (250 MB). Uma </a:t>
            </a:r>
            <a:r>
              <a:rPr lang="pt-BR" b="1" dirty="0">
                <a:latin typeface="Amazon Ember" panose="020B0603020204020204" pitchFamily="34" charset="0"/>
                <a:ea typeface="Amazon Ember" panose="020B0603020204020204" pitchFamily="34" charset="0"/>
                <a:cs typeface="Amazon Ember" panose="020B0603020204020204" pitchFamily="34" charset="0"/>
              </a:rPr>
              <a:t>camada </a:t>
            </a:r>
            <a:r>
              <a:rPr lang="pt-BR" dirty="0">
                <a:latin typeface="Amazon Ember" panose="020B0603020204020204" pitchFamily="34" charset="0"/>
                <a:ea typeface="Amazon Ember" panose="020B0603020204020204" pitchFamily="34" charset="0"/>
                <a:cs typeface="Amazon Ember" panose="020B0603020204020204" pitchFamily="34" charset="0"/>
              </a:rPr>
              <a:t>é um arquivo ZIP que contém bibliotecas, um tempo de execução personalizado ou outras dependências. Com camadas, você pode usar as bibliotecas na sua função sem a necessidade de incluí-las em seu </a:t>
            </a:r>
            <a:r>
              <a:rPr lang="pt-BR" b="1" dirty="0">
                <a:latin typeface="Amazon Ember" panose="020B0603020204020204" pitchFamily="34" charset="0"/>
                <a:ea typeface="Amazon Ember" panose="020B0603020204020204" pitchFamily="34" charset="0"/>
                <a:cs typeface="Amazon Ember" panose="020B0603020204020204" pitchFamily="34" charset="0"/>
              </a:rPr>
              <a:t>pacote de implantação</a:t>
            </a:r>
            <a:r>
              <a:rPr lang="pt-BR" dirty="0">
                <a:latin typeface="Amazon Ember" panose="020B0603020204020204" pitchFamily="34" charset="0"/>
                <a:ea typeface="Amazon Ember" panose="020B0603020204020204" pitchFamily="34" charset="0"/>
                <a:cs typeface="Amazon Ember" panose="020B0603020204020204" pitchFamily="34" charset="0"/>
              </a:rPr>
              <a:t>. Usar camadas pode ajudar a evitar atingir o limite de tamanho para o pacote de implantação. As camadas também são uma boa maneira de compartilhar código e dados entre funções do Lambda.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Os limites são flexíveis ou rígidos. Os </a:t>
            </a:r>
            <a:r>
              <a:rPr lang="pt-BR" b="1" dirty="0">
                <a:latin typeface="Amazon Ember" panose="020B0603020204020204" pitchFamily="34" charset="0"/>
                <a:ea typeface="Amazon Ember" panose="020B0603020204020204" pitchFamily="34" charset="0"/>
                <a:cs typeface="Amazon Ember" panose="020B0603020204020204" pitchFamily="34" charset="0"/>
              </a:rPr>
              <a:t>limites flexíveis </a:t>
            </a:r>
            <a:r>
              <a:rPr lang="pt-BR" dirty="0">
                <a:latin typeface="Amazon Ember" panose="020B0603020204020204" pitchFamily="34" charset="0"/>
                <a:ea typeface="Amazon Ember" panose="020B0603020204020204" pitchFamily="34" charset="0"/>
                <a:cs typeface="Amazon Ember" panose="020B0603020204020204" pitchFamily="34" charset="0"/>
              </a:rPr>
              <a:t>em uma conta podem ser minimizados ao enviar um tíquete de suporte e fornecer justificativa para a solicitação. Os </a:t>
            </a:r>
            <a:r>
              <a:rPr lang="pt-BR" b="1" dirty="0">
                <a:latin typeface="Amazon Ember" panose="020B0603020204020204" pitchFamily="34" charset="0"/>
                <a:ea typeface="Amazon Ember" panose="020B0603020204020204" pitchFamily="34" charset="0"/>
                <a:cs typeface="Amazon Ember" panose="020B0603020204020204" pitchFamily="34" charset="0"/>
              </a:rPr>
              <a:t>limites rígidos</a:t>
            </a:r>
            <a:r>
              <a:rPr lang="pt-BR" dirty="0">
                <a:latin typeface="Amazon Ember" panose="020B0603020204020204" pitchFamily="34" charset="0"/>
                <a:ea typeface="Amazon Ember" panose="020B0603020204020204" pitchFamily="34" charset="0"/>
                <a:cs typeface="Amazon Ember" panose="020B0603020204020204" pitchFamily="34" charset="0"/>
              </a:rPr>
              <a:t> não podem ser aumentados.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obter detalhes sobre os limites atuais do AWS Lambda, consulte a documentação de </a:t>
            </a:r>
            <a:r>
              <a:rPr lang="pt-BR"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hlinkClick r:id="rId3">
                  <a:extLst>
                    <a:ext uri="{A12FA001-AC4F-418D-AE19-62706E023703}">
                      <ahyp:hlinkClr xmlns:ahyp="http://schemas.microsoft.com/office/drawing/2018/hyperlinkcolor" val="tx"/>
                    </a:ext>
                  </a:extLst>
                </a:hlinkClick>
              </a:rPr>
              <a:t>Limites do AWS Lambda</a:t>
            </a:r>
            <a:r>
              <a:rPr lang="pt-BR"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
        <p:nvSpPr>
          <p:cNvPr id="4" name="Footer Placeholder 3"/>
          <p:cNvSpPr>
            <a:spLocks noGrp="1"/>
          </p:cNvSpPr>
          <p:nvPr>
            <p:ph type="ftr" sz="quarter" idx="10"/>
          </p:nvPr>
        </p:nvSpPr>
        <p:spPr>
          <a:xfrm>
            <a:off x="0" y="9721107"/>
            <a:ext cx="5671260" cy="513507"/>
          </a:xfrm>
          <a:prstGeom prst="rect">
            <a:avLst/>
          </a:prstGeom>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 </a:t>
            </a:r>
          </a:p>
        </p:txBody>
      </p:sp>
    </p:spTree>
    <p:extLst>
      <p:ext uri="{BB962C8B-B14F-4D97-AF65-F5344CB8AC3E}">
        <p14:creationId xmlns:p14="http://schemas.microsoft.com/office/powerpoint/2010/main" val="184231116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A computação sem servidor permite criar e executar aplicativos e serviços sem provisionar ou gerenciar servidores. </a:t>
            </a:r>
          </a:p>
          <a:p>
            <a:pPr marL="185766" indent="-185766">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O AWS Lambda é um serviço de computação sem servidor que oferece tolerância a falhas e escalabilidade automática integradas.</a:t>
            </a:r>
          </a:p>
          <a:p>
            <a:pPr marL="185766" indent="-185766">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Uma fonte de evento é um serviço da AWS ou aplicativo criado por desenvolvedor que aciona a execução de uma função do Lambda. </a:t>
            </a:r>
          </a:p>
          <a:p>
            <a:pPr marL="185766" indent="-185766">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A alocação máxima de memória para uma única função do Lambda é 3.008 MB. </a:t>
            </a:r>
          </a:p>
          <a:p>
            <a:pPr marL="185766" indent="-185766">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O tempo máximo de execução para uma função do Lambda é de 15 minutos.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53899236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1279525"/>
            <a:ext cx="6140450" cy="3454400"/>
          </a:xfrm>
        </p:spPr>
      </p:sp>
      <p:sp>
        <p:nvSpPr>
          <p:cNvPr id="3" name="Notes Placeholder 2"/>
          <p:cNvSpPr>
            <a:spLocks noGrp="1"/>
          </p:cNvSpPr>
          <p:nvPr>
            <p:ph type="body" idx="1"/>
          </p:nvPr>
        </p:nvSpPr>
        <p:spPr/>
        <p:txBody>
          <a:bodyPr rtlCol="0"/>
          <a:lstStyle/>
          <a:p>
            <a:pPr defTabSz="990752">
              <a:defRPr/>
            </a:pPr>
            <a:r>
              <a:rPr lang="pt-BR">
                <a:latin typeface="Amazon Ember" panose="020B0603020204020204" pitchFamily="34" charset="0"/>
                <a:ea typeface="Amazon Ember" panose="020B0603020204020204" pitchFamily="34" charset="0"/>
                <a:cs typeface="Amazon Ember" panose="020B0603020204020204" pitchFamily="34" charset="0"/>
              </a:rPr>
              <a:t>Nessa atividade prática, você criará uma função básica do Lambda que interrompe uma instância do EC2. </a:t>
            </a:r>
          </a:p>
        </p:txBody>
      </p:sp>
    </p:spTree>
    <p:extLst>
      <p:ext uri="{BB962C8B-B14F-4D97-AF65-F5344CB8AC3E}">
        <p14:creationId xmlns:p14="http://schemas.microsoft.com/office/powerpoint/2010/main" val="273177318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instrutor conduzirá uma conversa sobre as principais lições da atividade depois que os alunos a concluírem. </a:t>
            </a:r>
          </a:p>
        </p:txBody>
      </p:sp>
    </p:spTree>
    <p:extLst>
      <p:ext uri="{BB962C8B-B14F-4D97-AF65-F5344CB8AC3E}">
        <p14:creationId xmlns:p14="http://schemas.microsoft.com/office/powerpoint/2010/main" val="200015982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Apresentação da Seção 6: Introdução ao AWS Elastic Beanstalk.</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63451554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778042"/>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AWS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r>
              <a:rPr lang="pt-BR" dirty="0">
                <a:latin typeface="Amazon Ember" panose="020B0603020204020204" pitchFamily="34" charset="0"/>
                <a:ea typeface="Amazon Ember" panose="020B0603020204020204" pitchFamily="34" charset="0"/>
                <a:cs typeface="Amazon Ember" panose="020B0603020204020204" pitchFamily="34" charset="0"/>
              </a:rPr>
              <a:t> é outra opção de serviço de computação da AWS. É uma plataforma como um serviço (ou </a:t>
            </a:r>
            <a:r>
              <a:rPr lang="pt-BR" dirty="0" err="1">
                <a:latin typeface="Amazon Ember" panose="020B0603020204020204" pitchFamily="34" charset="0"/>
                <a:ea typeface="Amazon Ember" panose="020B0603020204020204" pitchFamily="34" charset="0"/>
                <a:cs typeface="Amazon Ember" panose="020B0603020204020204" pitchFamily="34" charset="0"/>
              </a:rPr>
              <a:t>PaaS</a:t>
            </a:r>
            <a:r>
              <a:rPr lang="pt-BR" dirty="0">
                <a:latin typeface="Amazon Ember" panose="020B0603020204020204" pitchFamily="34" charset="0"/>
                <a:ea typeface="Amazon Ember" panose="020B0603020204020204" pitchFamily="34" charset="0"/>
                <a:cs typeface="Amazon Ember" panose="020B0603020204020204" pitchFamily="34" charset="0"/>
              </a:rPr>
              <a:t>) que facilita a rápida implantação, escalabilidade e gerenciamento de seus aplicativos e serviços web.</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permanece no controle. Toda a plataforma já está criada e você só precisa fazer upload do código. Escolha seu tipo de instância, seu banco de dados, defina e ajuste a escalabilidade automática, atualize seu aplicativo, acesse os arquivos de log do servidor e habilite HTTPS no </a:t>
            </a:r>
            <a:r>
              <a:rPr lang="pt-BR" dirty="0" err="1">
                <a:latin typeface="Amazon Ember" panose="020B0603020204020204" pitchFamily="34" charset="0"/>
                <a:ea typeface="Amazon Ember" panose="020B0603020204020204" pitchFamily="34" charset="0"/>
                <a:cs typeface="Amazon Ember" panose="020B0603020204020204" pitchFamily="34" charset="0"/>
              </a:rPr>
              <a:t>load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balancer</a:t>
            </a:r>
            <a:r>
              <a:rPr lang="pt-BR" dirty="0">
                <a:latin typeface="Amazon Ember" panose="020B0603020204020204" pitchFamily="34" charset="0"/>
                <a:ea typeface="Amazon Ember" panose="020B0603020204020204" pitchFamily="34" charset="0"/>
                <a:cs typeface="Amazon Ember" panose="020B0603020204020204" pitchFamily="34" charset="0"/>
              </a:rPr>
              <a:t>. </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faz o upload de seu código e o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r>
              <a:rPr lang="pt-BR" dirty="0">
                <a:latin typeface="Amazon Ember" panose="020B0603020204020204" pitchFamily="34" charset="0"/>
                <a:ea typeface="Amazon Ember" panose="020B0603020204020204" pitchFamily="34" charset="0"/>
                <a:cs typeface="Amazon Ember" panose="020B0603020204020204" pitchFamily="34" charset="0"/>
              </a:rPr>
              <a:t> gerencia automaticamente a implantação, desde o provisionamento de capacidade, balanceamento de carga e escalabilidade automática até o monitoramento da integridade de aplicativos. Ao mesmo tempo, você mantém total controle sobre os recursos da AWS que possibilitam a operação do seu aplicativo e pode acessar os recursos subjacentes a qualquer momento.</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Não há custo adicional para o AWS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r>
              <a:rPr lang="pt-BR" dirty="0">
                <a:latin typeface="Amazon Ember" panose="020B0603020204020204" pitchFamily="34" charset="0"/>
                <a:ea typeface="Amazon Ember" panose="020B0603020204020204" pitchFamily="34" charset="0"/>
                <a:cs typeface="Amazon Ember" panose="020B0603020204020204" pitchFamily="34" charset="0"/>
              </a:rPr>
              <a:t>. Você paga pelos recursos da AWS (como instâncias do EC2 ou </a:t>
            </a:r>
            <a:r>
              <a:rPr lang="pt-BR" dirty="0" err="1">
                <a:latin typeface="Amazon Ember" panose="020B0603020204020204" pitchFamily="34" charset="0"/>
                <a:ea typeface="Amazon Ember" panose="020B0603020204020204" pitchFamily="34" charset="0"/>
                <a:cs typeface="Amazon Ember" panose="020B0603020204020204" pitchFamily="34" charset="0"/>
              </a:rPr>
              <a:t>buckets</a:t>
            </a:r>
            <a:r>
              <a:rPr lang="pt-BR" dirty="0">
                <a:latin typeface="Amazon Ember" panose="020B0603020204020204" pitchFamily="34" charset="0"/>
                <a:ea typeface="Amazon Ember" panose="020B0603020204020204" pitchFamily="34" charset="0"/>
                <a:cs typeface="Amazon Ember" panose="020B0603020204020204" pitchFamily="34" charset="0"/>
              </a:rPr>
              <a:t> do S3) que criar para armazenar e executar seu aplicativo. Você só paga pelo que usa, no momento em que usa. Não há taxas mínimas nem compromissos antecipados.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9144999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dirty="0">
                <a:latin typeface="Amazon Ember" panose="020B0603020204020204" pitchFamily="34" charset="0"/>
                <a:ea typeface="Amazon Ember" panose="020B0603020204020204" pitchFamily="34" charset="0"/>
                <a:cs typeface="Amazon Ember" panose="020B0603020204020204" pitchFamily="34" charset="0"/>
              </a:rPr>
              <a:t>Apresentação da</a:t>
            </a:r>
            <a:r>
              <a:rPr lang="pt-BR" dirty="0">
                <a:latin typeface="Amazon Ember" panose="020B0603020204020204" pitchFamily="34" charset="0"/>
                <a:ea typeface="Amazon Ember" panose="020B0603020204020204" pitchFamily="34" charset="0"/>
                <a:cs typeface="Amazon Ember" panose="020B0603020204020204" pitchFamily="34" charset="0"/>
              </a:rPr>
              <a:t> Seção 2: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a:t>
            </a:r>
            <a:br>
              <a:rPr lang="en-US" dirty="0">
                <a:latin typeface="Amazon Ember" panose="020B0603020204020204" pitchFamily="34" charset="0"/>
                <a:ea typeface="Amazon Ember" panose="020B0603020204020204" pitchFamily="34" charset="0"/>
                <a:cs typeface="Amazon Ember" panose="020B0603020204020204" pitchFamily="34" charset="0"/>
              </a:rPr>
            </a:b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16073430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778042"/>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AWS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r>
              <a:rPr lang="pt-BR" dirty="0">
                <a:latin typeface="Amazon Ember" panose="020B0603020204020204" pitchFamily="34" charset="0"/>
                <a:ea typeface="Amazon Ember" panose="020B0603020204020204" pitchFamily="34" charset="0"/>
                <a:cs typeface="Amazon Ember" panose="020B0603020204020204" pitchFamily="34" charset="0"/>
              </a:rPr>
              <a:t> permite implantar código por meio do Console de Gerenciamento da AWS, da Interface da Linha de Comando da AWS (CLI da AWS), do Visual Studio e do Eclipse. Ele fornece todos os serviços de aplicativos de que você precisa para seu aplicativo. A única coisa que você deve criar é seu código. O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r>
              <a:rPr lang="pt-BR" dirty="0">
                <a:latin typeface="Amazon Ember" panose="020B0603020204020204" pitchFamily="34" charset="0"/>
                <a:ea typeface="Amazon Ember" panose="020B0603020204020204" pitchFamily="34" charset="0"/>
                <a:cs typeface="Amazon Ember" panose="020B0603020204020204" pitchFamily="34" charset="0"/>
              </a:rPr>
              <a:t> foi projetado para tornar a implantação de seu aplicativo um processo rápido e fácil.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r>
              <a:rPr lang="pt-BR" dirty="0">
                <a:latin typeface="Amazon Ember" panose="020B0603020204020204" pitchFamily="34" charset="0"/>
                <a:ea typeface="Amazon Ember" panose="020B0603020204020204" pitchFamily="34" charset="0"/>
                <a:cs typeface="Amazon Ember" panose="020B0603020204020204" pitchFamily="34" charset="0"/>
              </a:rPr>
              <a:t> oferece suporte a uma grande variedade de plataformas. As plataformas compatíveis incluem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Go, </a:t>
            </a:r>
            <a:r>
              <a:rPr lang="pt-BR" dirty="0" err="1">
                <a:latin typeface="Amazon Ember" panose="020B0603020204020204" pitchFamily="34" charset="0"/>
                <a:ea typeface="Amazon Ember" panose="020B0603020204020204" pitchFamily="34" charset="0"/>
                <a:cs typeface="Amazon Ember" panose="020B0603020204020204" pitchFamily="34" charset="0"/>
              </a:rPr>
              <a:t>Java,.NET</a:t>
            </a:r>
            <a:r>
              <a:rPr lang="pt-BR" dirty="0">
                <a:latin typeface="Amazon Ember" panose="020B0603020204020204" pitchFamily="34" charset="0"/>
                <a:ea typeface="Amazon Ember" panose="020B0603020204020204" pitchFamily="34" charset="0"/>
                <a:cs typeface="Amazon Ember" panose="020B0603020204020204" pitchFamily="34" charset="0"/>
              </a:rPr>
              <a:t>, Node.js, PHP, Python e Ruby.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AWS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Beanstalk</a:t>
            </a:r>
            <a:r>
              <a:rPr lang="pt-BR" dirty="0">
                <a:latin typeface="Amazon Ember" panose="020B0603020204020204" pitchFamily="34" charset="0"/>
                <a:ea typeface="Amazon Ember" panose="020B0603020204020204" pitchFamily="34" charset="0"/>
                <a:cs typeface="Amazon Ember" panose="020B0603020204020204" pitchFamily="34" charset="0"/>
              </a:rPr>
              <a:t> implanta seu código no </a:t>
            </a:r>
            <a:r>
              <a:rPr lang="pt-BR" b="1" dirty="0">
                <a:latin typeface="Amazon Ember" panose="020B0603020204020204" pitchFamily="34" charset="0"/>
                <a:ea typeface="Amazon Ember" panose="020B0603020204020204" pitchFamily="34" charset="0"/>
                <a:cs typeface="Amazon Ember" panose="020B0603020204020204" pitchFamily="34" charset="0"/>
              </a:rPr>
              <a:t>Apache </a:t>
            </a:r>
            <a:r>
              <a:rPr lang="pt-BR" b="1" dirty="0" err="1">
                <a:latin typeface="Amazon Ember" panose="020B0603020204020204" pitchFamily="34" charset="0"/>
                <a:ea typeface="Amazon Ember" panose="020B0603020204020204" pitchFamily="34" charset="0"/>
                <a:cs typeface="Amazon Ember" panose="020B0603020204020204" pitchFamily="34" charset="0"/>
              </a:rPr>
              <a:t>Tomcat</a:t>
            </a:r>
            <a:r>
              <a:rPr lang="pt-BR" dirty="0">
                <a:latin typeface="Amazon Ember" panose="020B0603020204020204" pitchFamily="34" charset="0"/>
                <a:ea typeface="Amazon Ember" panose="020B0603020204020204" pitchFamily="34" charset="0"/>
                <a:cs typeface="Amazon Ember" panose="020B0603020204020204" pitchFamily="34" charset="0"/>
              </a:rPr>
              <a:t> para aplicativos Java; no </a:t>
            </a:r>
            <a:r>
              <a:rPr lang="pt-BR" b="1" dirty="0">
                <a:latin typeface="Amazon Ember" panose="020B0603020204020204" pitchFamily="34" charset="0"/>
                <a:ea typeface="Amazon Ember" panose="020B0603020204020204" pitchFamily="34" charset="0"/>
                <a:cs typeface="Amazon Ember" panose="020B0603020204020204" pitchFamily="34" charset="0"/>
              </a:rPr>
              <a:t>Apache HTTP Server</a:t>
            </a:r>
            <a:r>
              <a:rPr lang="pt-BR" dirty="0">
                <a:latin typeface="Amazon Ember" panose="020B0603020204020204" pitchFamily="34" charset="0"/>
                <a:ea typeface="Amazon Ember" panose="020B0603020204020204" pitchFamily="34" charset="0"/>
                <a:cs typeface="Amazon Ember" panose="020B0603020204020204" pitchFamily="34" charset="0"/>
              </a:rPr>
              <a:t> para aplicativos PHP e Python; no </a:t>
            </a:r>
            <a:r>
              <a:rPr lang="pt-BR" b="1" dirty="0">
                <a:latin typeface="Amazon Ember" panose="020B0603020204020204" pitchFamily="34" charset="0"/>
                <a:ea typeface="Amazon Ember" panose="020B0603020204020204" pitchFamily="34" charset="0"/>
                <a:cs typeface="Amazon Ember" panose="020B0603020204020204" pitchFamily="34" charset="0"/>
              </a:rPr>
              <a:t>NGINX</a:t>
            </a:r>
            <a:r>
              <a:rPr lang="pt-BR" dirty="0">
                <a:latin typeface="Amazon Ember" panose="020B0603020204020204" pitchFamily="34" charset="0"/>
                <a:ea typeface="Amazon Ember" panose="020B0603020204020204" pitchFamily="34" charset="0"/>
                <a:cs typeface="Amazon Ember" panose="020B0603020204020204" pitchFamily="34" charset="0"/>
              </a:rPr>
              <a:t> ou no </a:t>
            </a:r>
            <a:r>
              <a:rPr lang="pt-BR" b="1" dirty="0">
                <a:latin typeface="Amazon Ember" panose="020B0603020204020204" pitchFamily="34" charset="0"/>
                <a:ea typeface="Amazon Ember" panose="020B0603020204020204" pitchFamily="34" charset="0"/>
                <a:cs typeface="Amazon Ember" panose="020B0603020204020204" pitchFamily="34" charset="0"/>
              </a:rPr>
              <a:t>Apache HTTP Server </a:t>
            </a:r>
            <a:r>
              <a:rPr lang="pt-BR" dirty="0">
                <a:latin typeface="Amazon Ember" panose="020B0603020204020204" pitchFamily="34" charset="0"/>
                <a:ea typeface="Amazon Ember" panose="020B0603020204020204" pitchFamily="34" charset="0"/>
                <a:cs typeface="Amazon Ember" panose="020B0603020204020204" pitchFamily="34" charset="0"/>
              </a:rPr>
              <a:t>para aplicativos Node.js; no </a:t>
            </a:r>
            <a:r>
              <a:rPr lang="pt-BR" b="1" dirty="0" err="1">
                <a:latin typeface="Amazon Ember" panose="020B0603020204020204" pitchFamily="34" charset="0"/>
                <a:ea typeface="Amazon Ember" panose="020B0603020204020204" pitchFamily="34" charset="0"/>
                <a:cs typeface="Amazon Ember" panose="020B0603020204020204" pitchFamily="34" charset="0"/>
              </a:rPr>
              <a:t>Passenger</a:t>
            </a:r>
            <a:r>
              <a:rPr lang="pt-BR" dirty="0">
                <a:latin typeface="Amazon Ember" panose="020B0603020204020204" pitchFamily="34" charset="0"/>
                <a:ea typeface="Amazon Ember" panose="020B0603020204020204" pitchFamily="34" charset="0"/>
                <a:cs typeface="Amazon Ember" panose="020B0603020204020204" pitchFamily="34" charset="0"/>
              </a:rPr>
              <a:t> ou no </a:t>
            </a:r>
            <a:r>
              <a:rPr lang="pt-BR" b="1" dirty="0">
                <a:latin typeface="Amazon Ember" panose="020B0603020204020204" pitchFamily="34" charset="0"/>
                <a:ea typeface="Amazon Ember" panose="020B0603020204020204" pitchFamily="34" charset="0"/>
                <a:cs typeface="Amazon Ember" panose="020B0603020204020204" pitchFamily="34" charset="0"/>
              </a:rPr>
              <a:t>Puma</a:t>
            </a:r>
            <a:r>
              <a:rPr lang="pt-BR" dirty="0">
                <a:latin typeface="Amazon Ember" panose="020B0603020204020204" pitchFamily="34" charset="0"/>
                <a:ea typeface="Amazon Ember" panose="020B0603020204020204" pitchFamily="34" charset="0"/>
                <a:cs typeface="Amazon Ember" panose="020B0603020204020204" pitchFamily="34" charset="0"/>
              </a:rPr>
              <a:t> para aplicativos Ruby e no </a:t>
            </a:r>
            <a:r>
              <a:rPr lang="pt-BR" b="1" dirty="0">
                <a:latin typeface="Amazon Ember" panose="020B0603020204020204" pitchFamily="34" charset="0"/>
                <a:ea typeface="Amazon Ember" panose="020B0603020204020204" pitchFamily="34" charset="0"/>
                <a:cs typeface="Amazon Ember" panose="020B0603020204020204" pitchFamily="34" charset="0"/>
              </a:rPr>
              <a:t>Microsoft Internet </a:t>
            </a:r>
            <a:r>
              <a:rPr lang="pt-BR" b="1" dirty="0" err="1">
                <a:latin typeface="Amazon Ember" panose="020B0603020204020204" pitchFamily="34" charset="0"/>
                <a:ea typeface="Amazon Ember" panose="020B0603020204020204" pitchFamily="34" charset="0"/>
                <a:cs typeface="Amazon Ember" panose="020B0603020204020204" pitchFamily="34" charset="0"/>
              </a:rPr>
              <a:t>Information</a:t>
            </a:r>
            <a:r>
              <a:rPr lang="pt-BR" b="1" dirty="0">
                <a:latin typeface="Amazon Ember" panose="020B0603020204020204" pitchFamily="34" charset="0"/>
                <a:ea typeface="Amazon Ember" panose="020B0603020204020204" pitchFamily="34" charset="0"/>
                <a:cs typeface="Amazon Ember" panose="020B0603020204020204" pitchFamily="34" charset="0"/>
              </a:rPr>
              <a:t> Services (IIS) </a:t>
            </a:r>
            <a:r>
              <a:rPr lang="pt-BR" dirty="0">
                <a:latin typeface="Amazon Ember" panose="020B0603020204020204" pitchFamily="34" charset="0"/>
                <a:ea typeface="Amazon Ember" panose="020B0603020204020204" pitchFamily="34" charset="0"/>
                <a:cs typeface="Amazon Ember" panose="020B0603020204020204" pitchFamily="34" charset="0"/>
              </a:rPr>
              <a:t>para aplicativos.NET, Java SE, </a:t>
            </a:r>
            <a:r>
              <a:rPr lang="pt-BR" dirty="0" err="1">
                <a:latin typeface="Amazon Ember" panose="020B0603020204020204" pitchFamily="34" charset="0"/>
                <a:ea typeface="Amazon Ember" panose="020B0603020204020204" pitchFamily="34" charset="0"/>
                <a:cs typeface="Amazon Ember" panose="020B0603020204020204" pitchFamily="34" charset="0"/>
              </a:rPr>
              <a:t>Docker</a:t>
            </a:r>
            <a:r>
              <a:rPr lang="pt-BR" dirty="0">
                <a:latin typeface="Amazon Ember" panose="020B0603020204020204" pitchFamily="34" charset="0"/>
                <a:ea typeface="Amazon Ember" panose="020B0603020204020204" pitchFamily="34" charset="0"/>
                <a:cs typeface="Amazon Ember" panose="020B0603020204020204" pitchFamily="34" charset="0"/>
              </a:rPr>
              <a:t> e Go.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1449068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508671"/>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Elastic Beanstalk é </a:t>
            </a:r>
            <a:r>
              <a:rPr lang="pt-BR" b="1" dirty="0">
                <a:latin typeface="Amazon Ember" panose="020B0603020204020204" pitchFamily="34" charset="0"/>
                <a:ea typeface="Amazon Ember" panose="020B0603020204020204" pitchFamily="34" charset="0"/>
                <a:cs typeface="Amazon Ember" panose="020B0603020204020204" pitchFamily="34" charset="0"/>
              </a:rPr>
              <a:t>rápido e simples de começar</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a usar</a:t>
            </a:r>
            <a:r>
              <a:rPr lang="pt-BR" dirty="0">
                <a:latin typeface="Amazon Ember" panose="020B0603020204020204" pitchFamily="34" charset="0"/>
                <a:ea typeface="Amazon Ember" panose="020B0603020204020204" pitchFamily="34" charset="0"/>
                <a:cs typeface="Amazon Ember" panose="020B0603020204020204" pitchFamily="34" charset="0"/>
              </a:rPr>
              <a:t>. Use o Console de Gerenciamento da AWS, um repositório Git ou um ambiente de desenvolvimento integrado (IDE) como o Eclipse ou o Visual Studio, para carregar seu aplicativo. O Elastic Beanstalk trata automaticamente os detalhes da capacidade de provisionamento, balanceamento de carga, dimensionamento automático e monitoramento de integridade do aplicativo.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 melhorar a </a:t>
            </a:r>
            <a:r>
              <a:rPr lang="pt-BR" b="1" dirty="0">
                <a:latin typeface="Amazon Ember" panose="020B0603020204020204" pitchFamily="34" charset="0"/>
                <a:ea typeface="Amazon Ember" panose="020B0603020204020204" pitchFamily="34" charset="0"/>
                <a:cs typeface="Amazon Ember" panose="020B0603020204020204" pitchFamily="34" charset="0"/>
              </a:rPr>
              <a:t>produtividade do desenvolvedor</a:t>
            </a:r>
            <a:r>
              <a:rPr lang="pt-BR" dirty="0">
                <a:latin typeface="Amazon Ember" panose="020B0603020204020204" pitchFamily="34" charset="0"/>
                <a:ea typeface="Amazon Ember" panose="020B0603020204020204" pitchFamily="34" charset="0"/>
                <a:cs typeface="Amazon Ember" panose="020B0603020204020204" pitchFamily="34" charset="0"/>
              </a:rPr>
              <a:t> ao se concentrar em escrever código em vez de gerenciar e configurar servidores, bancos de dados, load balancers, firewalls e redes. A AWS atualiza a plataforma subjacente que executa seu aplicativo com patches e atualizações.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O Elastic Beanstalk é</a:t>
            </a:r>
            <a:r>
              <a:rPr lang="pt-BR" b="1" dirty="0">
                <a:latin typeface="Amazon Ember" panose="020B0603020204020204" pitchFamily="34" charset="0"/>
                <a:ea typeface="Amazon Ember" panose="020B0603020204020204" pitchFamily="34" charset="0"/>
                <a:cs typeface="Amazon Ember" panose="020B0603020204020204" pitchFamily="34" charset="0"/>
              </a:rPr>
              <a:t> difícil de superar</a:t>
            </a:r>
            <a:r>
              <a:rPr lang="pt-BR" dirty="0">
                <a:latin typeface="Amazon Ember" panose="020B0603020204020204" pitchFamily="34" charset="0"/>
                <a:ea typeface="Amazon Ember" panose="020B0603020204020204" pitchFamily="34" charset="0"/>
                <a:cs typeface="Amazon Ember" panose="020B0603020204020204" pitchFamily="34" charset="0"/>
              </a:rPr>
              <a:t>. Com o Elastic Beanstalk, seu aplicativo pode lidar com picos de carga de trabalho ou tráfego ao minimizar os custos. Ele aumenta ou diminui automaticamente o aplicativo com base nas necessidades específicas do aplicativo usando configurações de escalabilidade automática facilmente ajustáveis. Por exemplo, você pode usar métricas de utilização da CPU para disparar ações de Auto Scaling.</a:t>
            </a:r>
          </a:p>
          <a:p>
            <a:pPr rtl="0"/>
            <a:br>
              <a:rPr lang="en-US" b="1" dirty="0">
                <a:latin typeface="Amazon Ember" panose="020B0603020204020204" pitchFamily="34" charset="0"/>
                <a:ea typeface="Amazon Ember" panose="020B0603020204020204" pitchFamily="34" charset="0"/>
                <a:cs typeface="Amazon Ember" panose="020B0603020204020204" pitchFamily="34" charset="0"/>
              </a:rPr>
            </a:br>
            <a:r>
              <a:rPr lang="pt-BR" dirty="0">
                <a:latin typeface="Amazon Ember" panose="020B0603020204020204" pitchFamily="34" charset="0"/>
                <a:ea typeface="Amazon Ember" panose="020B0603020204020204" pitchFamily="34" charset="0"/>
                <a:cs typeface="Amazon Ember" panose="020B0603020204020204" pitchFamily="34" charset="0"/>
              </a:rPr>
              <a:t>Você tem a </a:t>
            </a:r>
            <a:r>
              <a:rPr lang="pt-BR" b="1" dirty="0">
                <a:latin typeface="Amazon Ember" panose="020B0603020204020204" pitchFamily="34" charset="0"/>
                <a:ea typeface="Amazon Ember" panose="020B0603020204020204" pitchFamily="34" charset="0"/>
                <a:cs typeface="Amazon Ember" panose="020B0603020204020204" pitchFamily="34" charset="0"/>
              </a:rPr>
              <a:t>liberdade de selecionar os recursos da AWS</a:t>
            </a:r>
            <a:r>
              <a:rPr lang="pt-BR" dirty="0">
                <a:latin typeface="Amazon Ember" panose="020B0603020204020204" pitchFamily="34" charset="0"/>
                <a:ea typeface="Amazon Ember" panose="020B0603020204020204" pitchFamily="34" charset="0"/>
                <a:cs typeface="Amazon Ember" panose="020B0603020204020204" pitchFamily="34" charset="0"/>
              </a:rPr>
              <a:t>,como o tipo de instância do Amazon EC2, ideais para o seu aplicativo. O Elastic Beanstalk permite que você mantenha controle total sobre os recursos da AWS que capacitam seu aplicativo. Se você optar por assumir o controle de alguns (ou todos) os elementos da sua infraestrutura, poderá fazê-lo com perfeição usando os recursos de gerenciamento do Elastic Beanstalk.</a:t>
            </a:r>
          </a:p>
        </p:txBody>
      </p:sp>
    </p:spTree>
    <p:extLst>
      <p:ext uri="{BB962C8B-B14F-4D97-AF65-F5344CB8AC3E}">
        <p14:creationId xmlns:p14="http://schemas.microsoft.com/office/powerpoint/2010/main" val="348756307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1279525"/>
            <a:ext cx="6140450" cy="3454400"/>
          </a:xfrm>
        </p:spPr>
      </p:sp>
      <p:sp>
        <p:nvSpPr>
          <p:cNvPr id="3" name="Notes Placeholder 2"/>
          <p:cNvSpPr>
            <a:spLocks noGrp="1"/>
          </p:cNvSpPr>
          <p:nvPr>
            <p:ph type="body" idx="1"/>
          </p:nvPr>
        </p:nvSpPr>
        <p:spPr/>
        <p:txBody>
          <a:bodyPr rtlCol="0"/>
          <a:lstStyle/>
          <a:p>
            <a:pPr defTabSz="990752">
              <a:defRPr/>
            </a:pPr>
            <a:r>
              <a:rPr lang="pt-BR">
                <a:latin typeface="Amazon Ember" panose="020B0603020204020204" pitchFamily="34" charset="0"/>
                <a:ea typeface="Amazon Ember" panose="020B0603020204020204" pitchFamily="34" charset="0"/>
                <a:cs typeface="Amazon Ember" panose="020B0603020204020204" pitchFamily="34" charset="0"/>
              </a:rPr>
              <a:t>Nesta atividade prática, você compreenderá por que você pode querer usar o Elastic Beanstalk para implantar um aplicativo web na AWS.</a:t>
            </a:r>
          </a:p>
        </p:txBody>
      </p:sp>
    </p:spTree>
    <p:extLst>
      <p:ext uri="{BB962C8B-B14F-4D97-AF65-F5344CB8AC3E}">
        <p14:creationId xmlns:p14="http://schemas.microsoft.com/office/powerpoint/2010/main" val="415951256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O instrutor pode optar por liderar uma conversa sobre as principais lições da atividade depois que você a tiver concluído. </a:t>
            </a:r>
          </a:p>
        </p:txBody>
      </p:sp>
    </p:spTree>
    <p:extLst>
      <p:ext uri="{BB962C8B-B14F-4D97-AF65-F5344CB8AC3E}">
        <p14:creationId xmlns:p14="http://schemas.microsoft.com/office/powerpoint/2010/main" val="302860007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029879"/>
          </a:xfrm>
        </p:spPr>
        <p:txBody>
          <a:bodyPr rtlCol="0"/>
          <a:lstStyle/>
          <a:p>
            <a:pPr defTabSz="990752">
              <a:defRPr/>
            </a:pPr>
            <a:r>
              <a:rPr lang="pt-BR">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defTabSz="990752">
              <a:buFont typeface="Arial" panose="020B0604020202020204" pitchFamily="34" charset="0"/>
              <a:buChar char="•"/>
              <a:defRPr/>
            </a:pPr>
            <a:r>
              <a:rPr lang="pt-BR">
                <a:latin typeface="Amazon Ember" panose="020B0603020204020204" pitchFamily="34" charset="0"/>
                <a:ea typeface="Amazon Ember" panose="020B0603020204020204" pitchFamily="34" charset="0"/>
                <a:cs typeface="Amazon Ember" panose="020B0603020204020204" pitchFamily="34" charset="0"/>
              </a:rPr>
              <a:t>O AWS Elastic Beanstalk aprimora a produtividade do desenvolvedor.</a:t>
            </a:r>
          </a:p>
          <a:p>
            <a:pPr marL="681142" lvl="1" indent="-185766">
              <a:buFont typeface="Arial" panose="020B0604020202020204" pitchFamily="34" charset="0"/>
              <a:buChar char="•"/>
              <a:defRPr/>
            </a:pPr>
            <a:r>
              <a:rPr lang="pt-BR">
                <a:latin typeface="Amazon Ember" panose="020B0603020204020204" pitchFamily="34" charset="0"/>
                <a:ea typeface="Amazon Ember" panose="020B0603020204020204" pitchFamily="34" charset="0"/>
                <a:cs typeface="Amazon Ember" panose="020B0603020204020204" pitchFamily="34" charset="0"/>
              </a:rPr>
              <a:t>Simplifica o processo de implantação do aplicativo.</a:t>
            </a:r>
          </a:p>
          <a:p>
            <a:pPr marL="681142" lvl="1" indent="-185766">
              <a:buFont typeface="Arial" panose="020B0604020202020204" pitchFamily="34" charset="0"/>
              <a:buChar char="•"/>
              <a:defRPr/>
            </a:pPr>
            <a:r>
              <a:rPr lang="pt-BR">
                <a:latin typeface="Amazon Ember" panose="020B0603020204020204" pitchFamily="34" charset="0"/>
                <a:ea typeface="Amazon Ember" panose="020B0603020204020204" pitchFamily="34" charset="0"/>
                <a:cs typeface="Amazon Ember" panose="020B0603020204020204" pitchFamily="34" charset="0"/>
              </a:rPr>
              <a:t>Reduz a complexidade do gerenciamento.</a:t>
            </a:r>
          </a:p>
          <a:p>
            <a:pPr marL="681142" lvl="1" indent="-185766">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defRPr/>
            </a:pPr>
            <a:r>
              <a:rPr lang="pt-BR">
                <a:latin typeface="Amazon Ember" panose="020B0603020204020204" pitchFamily="34" charset="0"/>
                <a:ea typeface="Amazon Ember" panose="020B0603020204020204" pitchFamily="34" charset="0"/>
                <a:cs typeface="Amazon Ember" panose="020B0603020204020204" pitchFamily="34" charset="0"/>
              </a:rPr>
              <a:t>O Elastic Beanstalk é compatível com Java, .NET, PHP, Node.js, Python, Ruby, Go e Docker.</a:t>
            </a:r>
          </a:p>
          <a:p>
            <a:pPr marL="185766" indent="-185766">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defRPr/>
            </a:pPr>
            <a:r>
              <a:rPr lang="pt-BR">
                <a:latin typeface="Amazon Ember" panose="020B0603020204020204" pitchFamily="34" charset="0"/>
                <a:ea typeface="Amazon Ember" panose="020B0603020204020204" pitchFamily="34" charset="0"/>
                <a:cs typeface="Amazon Ember" panose="020B0603020204020204" pitchFamily="34" charset="0"/>
              </a:rPr>
              <a:t>O Elastic Beanstalk não é cobrado. Pague apenas pelos recursos da AWS que você usar. </a:t>
            </a: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39095047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Agora é hora de revisar o módulo e terminar com um teste de conhecimento e uma discussão sobre uma pergunta simulada de certificação.</a:t>
            </a:r>
          </a:p>
        </p:txBody>
      </p:sp>
    </p:spTree>
    <p:extLst>
      <p:ext uri="{BB962C8B-B14F-4D97-AF65-F5344CB8AC3E}">
        <p14:creationId xmlns:p14="http://schemas.microsoft.com/office/powerpoint/2010/main" val="388938794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Resumindo, neste módulo você aprendeu 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Oferecer uma visão geral dos diferentes serviços de computação da AWS na nuvem</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Demonstrar por que usar o Amazon Elastic Compute Cloud (Amazon EC2)</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Identificar a funcionalidade no console do Amazon EC2</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Executar funções básicas no Amazon EC2 para criar um ambiente de computação virtual</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Identificar elementos de otimização de custo do Amazon EC2</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Demonstrar quando usar o AWS Elastic Beanstalk</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Demonstrar quando usar o AWS Lambda</a:t>
            </a:r>
          </a:p>
          <a:p>
            <a:pPr marL="185766" indent="-185766">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Identificar como executar aplicativos baseados em contêiner em um cluster de servidores gerenciados</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73197358"/>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a:latin typeface="Amazon Ember" panose="020B0603020204020204" pitchFamily="34" charset="0"/>
                <a:ea typeface="Amazon Ember" panose="020B0603020204020204" pitchFamily="34" charset="0"/>
                <a:cs typeface="Amazon Ember" panose="020B0603020204020204" pitchFamily="34" charset="0"/>
              </a:rPr>
              <a:t>Agora é hora de concluir o teste de conhecimento deste módulo.</a:t>
            </a:r>
          </a:p>
        </p:txBody>
      </p:sp>
    </p:spTree>
    <p:extLst>
      <p:ext uri="{BB962C8B-B14F-4D97-AF65-F5344CB8AC3E}">
        <p14:creationId xmlns:p14="http://schemas.microsoft.com/office/powerpoint/2010/main" val="185984878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a:latin typeface="Amazon Ember" panose="020B0603020204020204" pitchFamily="34" charset="0"/>
                <a:ea typeface="Amazon Ember" panose="020B0603020204020204" pitchFamily="34" charset="0"/>
                <a:cs typeface="Amazon Ember" panose="020B0603020204020204" pitchFamily="34" charset="0"/>
              </a:rPr>
              <a:t>Examine as opções de resposta e as exclua com base nas palavras-chave destacadas anteriormente.</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5" name="Footer Placeholder 4"/>
          <p:cNvSpPr>
            <a:spLocks noGrp="1"/>
          </p:cNvSpPr>
          <p:nvPr>
            <p:ph type="ftr" sz="quarter" idx="11"/>
          </p:nvPr>
        </p:nvSpPr>
        <p:spPr>
          <a:xfrm>
            <a:off x="0" y="9721107"/>
            <a:ext cx="5539371" cy="513507"/>
          </a:xfrm>
          <a:prstGeom prst="rect">
            <a:avLst/>
          </a:prstGeom>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 </a:t>
            </a:r>
          </a:p>
        </p:txBody>
      </p:sp>
    </p:spTree>
    <p:extLst>
      <p:ext uri="{BB962C8B-B14F-4D97-AF65-F5344CB8AC3E}">
        <p14:creationId xmlns:p14="http://schemas.microsoft.com/office/powerpoint/2010/main" val="141592483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Os serviços de computação na AWS são um tópico grande, e este módulo forneceu apenas uma introdução ao assunto. Os recursos a seguir fornecem mais detalhes:</a:t>
            </a: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hlinkClick r:id="rId3"/>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Documentação do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Amazon</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EC2</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Definição de preço do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4"/>
              </a:rPr>
              <a:t>Amazon</a:t>
            </a: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 EC2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hlinkClick r:id="rId5"/>
              </a:rPr>
              <a:t>Workshop do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5"/>
              </a:rPr>
              <a:t>Amazon</a:t>
            </a:r>
            <a:r>
              <a:rPr lang="pt-BR" dirty="0">
                <a:latin typeface="Amazon Ember" panose="020B0603020204020204" pitchFamily="34" charset="0"/>
                <a:ea typeface="Amazon Ember" panose="020B0603020204020204" pitchFamily="34" charset="0"/>
                <a:cs typeface="Amazon Ember" panose="020B0603020204020204" pitchFamily="34" charset="0"/>
                <a:hlinkClick r:id="rId5"/>
              </a:rPr>
              <a:t> ECS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hlinkClick r:id="rId6"/>
              </a:rPr>
              <a:t>Execução de contêineres na AWS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hlinkClick r:id="rId7"/>
              </a:rPr>
              <a:t>Workshop do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7"/>
              </a:rPr>
              <a:t>Amazon</a:t>
            </a:r>
            <a:r>
              <a:rPr lang="pt-BR" dirty="0">
                <a:latin typeface="Amazon Ember" panose="020B0603020204020204" pitchFamily="34" charset="0"/>
                <a:ea typeface="Amazon Ember" panose="020B0603020204020204" pitchFamily="34" charset="0"/>
                <a:cs typeface="Amazon Ember" panose="020B0603020204020204" pitchFamily="34" charset="0"/>
                <a:hlinkClick r:id="rId7"/>
              </a:rPr>
              <a:t> EKS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hlinkClick r:id="rId8"/>
              </a:rPr>
              <a:t>Documentação do AWS Lambda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hlinkClick r:id="rId9"/>
              </a:rPr>
              <a:t>Documentação do AWS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9"/>
              </a:rPr>
              <a:t>Elastic</a:t>
            </a:r>
            <a:r>
              <a:rPr lang="pt-BR" dirty="0">
                <a:latin typeface="Amazon Ember" panose="020B0603020204020204" pitchFamily="34" charset="0"/>
                <a:ea typeface="Amazon Ember" panose="020B0603020204020204" pitchFamily="34" charset="0"/>
                <a:cs typeface="Amazon Ember" panose="020B0603020204020204" pitchFamily="34" charset="0"/>
                <a:hlinkClick r:id="rId9"/>
              </a:rPr>
              <a:t>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9"/>
              </a:rPr>
              <a:t>Beanstalk</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r>
              <a:rPr lang="pt-BR" u="sng" dirty="0">
                <a:latin typeface="Amazon Ember" panose="020B0603020204020204" pitchFamily="34" charset="0"/>
                <a:ea typeface="Amazon Ember" panose="020B0603020204020204" pitchFamily="34" charset="0"/>
                <a:cs typeface="Amazon Ember" panose="020B0603020204020204" pitchFamily="34" charset="0"/>
                <a:hlinkClick r:id="rId10"/>
              </a:rPr>
              <a:t>Manual de otimização de custos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130861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710407" y="4925407"/>
            <a:ext cx="5683250" cy="3845656"/>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 </a:t>
            </a:r>
            <a:r>
              <a:rPr lang="pt-BR" b="1" dirty="0">
                <a:latin typeface="Amazon Ember" panose="020B0603020204020204" pitchFamily="34" charset="0"/>
                <a:ea typeface="Amazon Ember" panose="020B0603020204020204" pitchFamily="34" charset="0"/>
                <a:cs typeface="Amazon Ember" panose="020B0603020204020204" pitchFamily="34" charset="0"/>
              </a:rPr>
              <a:t>execução de servidores no local </a:t>
            </a:r>
            <a:r>
              <a:rPr lang="pt-BR" dirty="0">
                <a:latin typeface="Amazon Ember" panose="020B0603020204020204" pitchFamily="34" charset="0"/>
                <a:ea typeface="Amazon Ember" panose="020B0603020204020204" pitchFamily="34" charset="0"/>
                <a:cs typeface="Amazon Ember" panose="020B0603020204020204" pitchFamily="34" charset="0"/>
              </a:rPr>
              <a:t>é uma tarefa cara. O hardware deve ser adquirido, e essa aquisição pode ser baseada em planos de projeto, em vez da realidade de como os servidores são usados. A criação, a equipe e a manutenção de datacenters são caros. As organizações também precisam provisionar permanentemente uma quantidade suficiente de hardware para lidar com picos de tráfego e picos de carga de trabalho. Depois que implantações tradicionais no local são criadas, a capacidade do servidor pode ser não utilizada e ociosa por uma parte significativa do tempo em que os servidores estão em execução, o que é um desperdício.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752">
              <a:defRPr/>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Compute </a:t>
            </a:r>
            <a:r>
              <a:rPr lang="pt-BR" dirty="0" err="1">
                <a:latin typeface="Amazon Ember" panose="020B0603020204020204" pitchFamily="34" charset="0"/>
                <a:ea typeface="Amazon Ember" panose="020B0603020204020204" pitchFamily="34" charset="0"/>
                <a:cs typeface="Amazon Ember" panose="020B0603020204020204" pitchFamily="34" charset="0"/>
              </a:rPr>
              <a:t>Cloud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fornece máquinas virtuais onde você pode hospedar os mesmos tipos de aplicativos que você pode executar em um servidor local tradicional. Ele disponibiliza capacidade computacional segura e redimensionável na nuvem. As instâncias do EC2 podem oferecer suporte a uma variedade de cargas de trabalho. Entre os usos comuns de instâncias do EC2 estão:</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Servidores de aplicativos</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Servidores Web</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Servidores de banco de dados</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Servidores de jogos</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 de e-mail</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Servidores de mídia</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Servidores de catálogo</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Servidores de arquivos</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Servidores de computação</a:t>
            </a:r>
          </a:p>
          <a:p>
            <a:pPr marL="185766" indent="-185766">
              <a:buClr>
                <a:schemeClr val="tx1"/>
              </a:buClr>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Servidores de proxy</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66" indent="-185766">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5" name="Slide Image Placeholder 4"/>
          <p:cNvSpPr>
            <a:spLocks noGrp="1" noRot="1" noChangeAspect="1"/>
          </p:cNvSpPr>
          <p:nvPr>
            <p:ph type="sldImg"/>
          </p:nvPr>
        </p:nvSpPr>
        <p:spPr/>
      </p:sp>
    </p:spTree>
    <p:extLst>
      <p:ext uri="{BB962C8B-B14F-4D97-AF65-F5344CB8AC3E}">
        <p14:creationId xmlns:p14="http://schemas.microsoft.com/office/powerpoint/2010/main" val="359154703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Agradecemos por concluir este módulo.</a:t>
            </a:r>
          </a:p>
        </p:txBody>
      </p:sp>
    </p:spTree>
    <p:extLst>
      <p:ext uri="{BB962C8B-B14F-4D97-AF65-F5344CB8AC3E}">
        <p14:creationId xmlns:p14="http://schemas.microsoft.com/office/powerpoint/2010/main" val="26446795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5.jp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C3AF6D-2BEF-7049-86B4-BA8E93A54A93}"/>
              </a:ext>
            </a:extLst>
          </p:cNvPr>
          <p:cNvPicPr>
            <a:picLocks noChangeAspect="1"/>
          </p:cNvPicPr>
          <p:nvPr userDrawn="1"/>
        </p:nvPicPr>
        <p:blipFill>
          <a:blip r:embed="rId3"/>
          <a:stretch>
            <a:fillRect/>
          </a:stretch>
        </p:blipFill>
        <p:spPr>
          <a:xfrm>
            <a:off x="-81023" y="-47919"/>
            <a:ext cx="12361762" cy="6958182"/>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191940"/>
            <a:ext cx="11353800" cy="474119"/>
          </a:xfrm>
        </p:spPr>
        <p:txBody>
          <a:bodyPr rtlCol="0">
            <a:noAutofit/>
          </a:bodyPr>
          <a:lstStyle>
            <a:lvl1pPr>
              <a:defRPr sz="6000">
                <a:solidFill>
                  <a:schemeClr val="bg1"/>
                </a:solidFill>
              </a:defRPr>
            </a:lvl1pPr>
          </a:lstStyle>
          <a:p>
            <a:pPr rtl="0"/>
            <a:r>
              <a:rPr lang="pt-BR"/>
              <a:t>Click to edit Master title style</a:t>
            </a:r>
            <a:endParaRPr lang="en-US" dirty="0"/>
          </a:p>
        </p:txBody>
      </p:sp>
      <p:sp>
        <p:nvSpPr>
          <p:cNvPr id="5" name="Text Placeholder 3">
            <a:extLst>
              <a:ext uri="{FF2B5EF4-FFF2-40B4-BE49-F238E27FC236}">
                <a16:creationId xmlns:a16="http://schemas.microsoft.com/office/drawing/2014/main" id="{984EADBC-1FCF-4148-AFB8-F0370FE66BDA}"/>
              </a:ext>
            </a:extLst>
          </p:cNvPr>
          <p:cNvSpPr>
            <a:spLocks noGrp="1"/>
          </p:cNvSpPr>
          <p:nvPr>
            <p:ph type="body" sz="quarter" idx="10" hasCustomPrompt="1"/>
          </p:nvPr>
        </p:nvSpPr>
        <p:spPr>
          <a:xfrm>
            <a:off x="419100" y="2554356"/>
            <a:ext cx="8059738" cy="488498"/>
          </a:xfrm>
        </p:spPr>
        <p:txBody>
          <a:bodyPr rtlCol="0">
            <a:normAutofit/>
          </a:bodyPr>
          <a:lstStyle>
            <a:lvl1pPr marL="0" indent="0">
              <a:buNone/>
              <a:defRPr sz="2000" b="0" spc="30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CLICK TO EDIT MASTER TITLE STYLE</a:t>
            </a:r>
          </a:p>
        </p:txBody>
      </p:sp>
      <p:pic>
        <p:nvPicPr>
          <p:cNvPr id="7" name="Picture 6">
            <a:extLst>
              <a:ext uri="{FF2B5EF4-FFF2-40B4-BE49-F238E27FC236}">
                <a16:creationId xmlns:a16="http://schemas.microsoft.com/office/drawing/2014/main" id="{63FC9937-4309-1345-9FFE-12A8DD2FC6B5}"/>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3333185800"/>
      </p:ext>
    </p:extLst>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EC45EB5-28C4-4544-A323-D73218CA9315}"/>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3" name="Content Placeholder 2">
            <a:extLst>
              <a:ext uri="{FF2B5EF4-FFF2-40B4-BE49-F238E27FC236}">
                <a16:creationId xmlns:a16="http://schemas.microsoft.com/office/drawing/2014/main" id="{4FBB0127-ED7F-7C41-B530-EB0C6E8B5AE1}"/>
              </a:ext>
            </a:extLst>
          </p:cNvPr>
          <p:cNvSpPr>
            <a:spLocks noGrp="1"/>
          </p:cNvSpPr>
          <p:nvPr>
            <p:ph idx="1" hasCustomPrompt="1"/>
          </p:nvPr>
        </p:nvSpPr>
        <p:spPr>
          <a:xfrm>
            <a:off x="419100" y="1528175"/>
            <a:ext cx="11353800" cy="4648788"/>
          </a:xfrm>
        </p:spPr>
        <p:txBody>
          <a:bodyPr rtlCol="0">
            <a:noAutofit/>
          </a:bodyPr>
          <a:lstStyle>
            <a:lvl1pPr marL="0" indent="0">
              <a:buNone/>
              <a:defRPr sz="1400">
                <a:solidFill>
                  <a:schemeClr val="tx1"/>
                </a:solidFill>
                <a:latin typeface="Lucida Console" panose="020B0609040504020204" pitchFamily="49" charset="0"/>
              </a:defRPr>
            </a:lvl1pPr>
          </a:lstStyle>
          <a:p>
            <a:pPr lvl="0" rtl="0"/>
            <a:r>
              <a:rPr lang="pt-BR"/>
              <a:t>; Syntax Test file for 68k Assembly code</a:t>
            </a:r>
          </a:p>
          <a:p>
            <a:pPr lvl="0" rtl="0"/>
            <a:r>
              <a:rPr lang="pt-BR"/>
              <a:t>; Some comments about this file</a:t>
            </a:r>
          </a:p>
          <a:p>
            <a:pPr lvl="0" rtl="0"/>
            <a:r>
              <a:rPr lang="pt-BR"/>
              <a:t>.D0 00000000</a:t>
            </a:r>
          </a:p>
          <a:p>
            <a:pPr lvl="0" rtl="0"/>
            <a:r>
              <a:rPr lang="pt-BR"/>
              <a:t>MS 2100 00000002</a:t>
            </a:r>
          </a:p>
          <a:p>
            <a:pPr lvl="0" rtl="0"/>
            <a:r>
              <a:rPr lang="pt-BR"/>
              <a:t>MM 2000;DI</a:t>
            </a:r>
          </a:p>
          <a:p>
            <a:pPr lvl="0" rtl="0"/>
            <a:r>
              <a:rPr lang="pt-BR"/>
              <a:t>LEA.L $002100,A1</a:t>
            </a:r>
          </a:p>
          <a:p>
            <a:pPr lvl="0" rtl="0"/>
            <a:r>
              <a:rPr lang="pt-BR"/>
              <a:t>MOVE.L #2,-(A1)</a:t>
            </a:r>
          </a:p>
          <a:p>
            <a:pPr lvl="0" rtl="0"/>
            <a:r>
              <a:rPr lang="pt-BR"/>
              <a:t>BSR $00002050</a:t>
            </a:r>
          </a:p>
          <a:p>
            <a:pPr lvl="0" rtl="0"/>
            <a:r>
              <a:rPr lang="pt-BR"/>
              <a:t>MM 2050;DI</a:t>
            </a:r>
          </a:p>
          <a:p>
            <a:pPr lvl="0" rtl="0"/>
            <a:r>
              <a:rPr lang="pt-BR"/>
              <a:t>MOVE.L (A1)+,D1</a:t>
            </a:r>
          </a:p>
          <a:p>
            <a:pPr lvl="0" rtl="0"/>
            <a:r>
              <a:rPr lang="pt-BR"/>
              <a:t>MOVE.L (A1),D2</a:t>
            </a:r>
          </a:p>
          <a:p>
            <a:pPr lvl="0" rtl="0"/>
            <a:r>
              <a:rPr lang="pt-BR"/>
              <a:t>ADD.L D1,D2</a:t>
            </a:r>
          </a:p>
          <a:p>
            <a:pPr lvl="0" rtl="0"/>
            <a:r>
              <a:rPr lang="pt-BR"/>
              <a:t>MOVE.L D2,D0</a:t>
            </a:r>
          </a:p>
          <a:p>
            <a:pPr lvl="0" rtl="0"/>
            <a:r>
              <a:rPr lang="pt-BR"/>
              <a:t>RTS</a:t>
            </a:r>
          </a:p>
        </p:txBody>
      </p:sp>
      <p:sp>
        <p:nvSpPr>
          <p:cNvPr id="6" name="Slide Number Placeholder 5">
            <a:extLst>
              <a:ext uri="{FF2B5EF4-FFF2-40B4-BE49-F238E27FC236}">
                <a16:creationId xmlns:a16="http://schemas.microsoft.com/office/drawing/2014/main" id="{F93D8A33-23FE-0C4F-9E8F-25B4C5AE7E2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‹nº›</a:t>
            </a:fld>
            <a:endParaRPr lang="en-US" dirty="0"/>
          </a:p>
        </p:txBody>
      </p:sp>
      <p:sp>
        <p:nvSpPr>
          <p:cNvPr id="7" name="Footer Placeholder 4">
            <a:extLst>
              <a:ext uri="{FF2B5EF4-FFF2-40B4-BE49-F238E27FC236}">
                <a16:creationId xmlns:a16="http://schemas.microsoft.com/office/drawing/2014/main" id="{BE8EE179-7D32-EC44-9957-395A214B62CF}"/>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8" name="Picture 7">
            <a:extLst>
              <a:ext uri="{FF2B5EF4-FFF2-40B4-BE49-F238E27FC236}">
                <a16:creationId xmlns:a16="http://schemas.microsoft.com/office/drawing/2014/main" id="{FD64CDEF-A244-5649-B243-5BDF609659DF}"/>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2145953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2 Up">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50FA4A-B00E-C044-8FFB-45BB9BA4C7DB}"/>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Content Placeholder 2">
            <a:extLst>
              <a:ext uri="{FF2B5EF4-FFF2-40B4-BE49-F238E27FC236}">
                <a16:creationId xmlns:a16="http://schemas.microsoft.com/office/drawing/2014/main" id="{F3BB2B80-1B59-A143-BE75-CCD366DF7CE5}"/>
              </a:ext>
            </a:extLst>
          </p:cNvPr>
          <p:cNvSpPr>
            <a:spLocks noGrp="1"/>
          </p:cNvSpPr>
          <p:nvPr>
            <p:ph idx="1" hasCustomPrompt="1"/>
          </p:nvPr>
        </p:nvSpPr>
        <p:spPr>
          <a:xfrm>
            <a:off x="419100" y="1528175"/>
            <a:ext cx="5504688" cy="4648788"/>
          </a:xfrm>
        </p:spPr>
        <p:txBody>
          <a:bodyPr rtlCol="0">
            <a:noAutofit/>
          </a:bodyPr>
          <a:lstStyle>
            <a:lvl1pPr marL="0" indent="0">
              <a:buNone/>
              <a:defRPr sz="1400">
                <a:solidFill>
                  <a:schemeClr val="tx1"/>
                </a:solidFill>
                <a:latin typeface="Lucida Console" panose="020B0609040504020204" pitchFamily="49"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 Syntax Test file for 68k Assembly code</a:t>
            </a:r>
          </a:p>
          <a:p>
            <a:pPr lvl="0" rtl="0"/>
            <a:r>
              <a:rPr lang="pt-BR"/>
              <a:t>; Some comments about this file</a:t>
            </a:r>
          </a:p>
          <a:p>
            <a:pPr lvl="0" rtl="0"/>
            <a:r>
              <a:rPr lang="pt-BR"/>
              <a:t>.D0 00000000</a:t>
            </a:r>
          </a:p>
          <a:p>
            <a:pPr lvl="0" rtl="0"/>
            <a:r>
              <a:rPr lang="pt-BR"/>
              <a:t>MS 2100 00000002</a:t>
            </a:r>
          </a:p>
          <a:p>
            <a:pPr lvl="0" rtl="0"/>
            <a:r>
              <a:rPr lang="pt-BR"/>
              <a:t>MM 2000;DI</a:t>
            </a:r>
          </a:p>
          <a:p>
            <a:pPr lvl="0" rtl="0"/>
            <a:r>
              <a:rPr lang="pt-BR"/>
              <a:t>LEA.L $002100,A1</a:t>
            </a:r>
          </a:p>
          <a:p>
            <a:pPr lvl="0" rtl="0"/>
            <a:r>
              <a:rPr lang="pt-BR"/>
              <a:t>MOVE.L #2,-(A1)</a:t>
            </a:r>
          </a:p>
          <a:p>
            <a:pPr lvl="0" rtl="0"/>
            <a:r>
              <a:rPr lang="pt-BR"/>
              <a:t>BSR $00002050</a:t>
            </a:r>
          </a:p>
          <a:p>
            <a:pPr lvl="0" rtl="0"/>
            <a:r>
              <a:rPr lang="pt-BR"/>
              <a:t>MM 2050;DI</a:t>
            </a:r>
          </a:p>
          <a:p>
            <a:pPr lvl="0" rtl="0"/>
            <a:r>
              <a:rPr lang="pt-BR"/>
              <a:t>MOVE.L (A1)+,D1</a:t>
            </a:r>
          </a:p>
          <a:p>
            <a:pPr lvl="0" rtl="0"/>
            <a:r>
              <a:rPr lang="pt-BR"/>
              <a:t>MOVE.L (A1),D2</a:t>
            </a:r>
          </a:p>
          <a:p>
            <a:pPr lvl="0" rtl="0"/>
            <a:r>
              <a:rPr lang="pt-BR"/>
              <a:t>ADD.L D1,D2</a:t>
            </a:r>
          </a:p>
          <a:p>
            <a:pPr lvl="0" rtl="0"/>
            <a:r>
              <a:rPr lang="pt-BR"/>
              <a:t>MOVE.L D2,D0</a:t>
            </a:r>
          </a:p>
          <a:p>
            <a:pPr lvl="0" rtl="0"/>
            <a:r>
              <a:rPr lang="pt-BR"/>
              <a:t>RTS</a:t>
            </a:r>
          </a:p>
          <a:p>
            <a:pPr lvl="0" rtl="0"/>
            <a:endParaRPr lang="en-US" dirty="0"/>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2" name="Content Placeholder 2">
            <a:extLst>
              <a:ext uri="{FF2B5EF4-FFF2-40B4-BE49-F238E27FC236}">
                <a16:creationId xmlns:a16="http://schemas.microsoft.com/office/drawing/2014/main" id="{D773890F-7993-BE4F-83AC-886113878E8D}"/>
              </a:ext>
            </a:extLst>
          </p:cNvPr>
          <p:cNvSpPr>
            <a:spLocks noGrp="1"/>
          </p:cNvSpPr>
          <p:nvPr>
            <p:ph idx="13" hasCustomPrompt="1"/>
          </p:nvPr>
        </p:nvSpPr>
        <p:spPr>
          <a:xfrm>
            <a:off x="6246312" y="1524228"/>
            <a:ext cx="5504688" cy="4648788"/>
          </a:xfrm>
        </p:spPr>
        <p:txBody>
          <a:bodyPr rtlCol="0">
            <a:noAutofit/>
          </a:bodyPr>
          <a:lstStyle>
            <a:lvl1pPr marL="0" indent="0">
              <a:buNone/>
              <a:defRPr sz="1400">
                <a:solidFill>
                  <a:schemeClr val="tx1"/>
                </a:solidFill>
                <a:latin typeface="Lucida Console" panose="020B0609040504020204" pitchFamily="49"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 Syntax Test file for 68k Assembly code</a:t>
            </a:r>
          </a:p>
          <a:p>
            <a:pPr lvl="0" rtl="0"/>
            <a:r>
              <a:rPr lang="pt-BR"/>
              <a:t>; Some comments about this file</a:t>
            </a:r>
          </a:p>
          <a:p>
            <a:pPr lvl="0" rtl="0"/>
            <a:r>
              <a:rPr lang="pt-BR"/>
              <a:t>.D0 00000000</a:t>
            </a:r>
          </a:p>
          <a:p>
            <a:pPr lvl="0" rtl="0"/>
            <a:r>
              <a:rPr lang="pt-BR"/>
              <a:t>MS 2100 00000002</a:t>
            </a:r>
          </a:p>
          <a:p>
            <a:pPr lvl="0" rtl="0"/>
            <a:r>
              <a:rPr lang="pt-BR"/>
              <a:t>MM 2000;DI</a:t>
            </a:r>
          </a:p>
          <a:p>
            <a:pPr lvl="0" rtl="0"/>
            <a:r>
              <a:rPr lang="pt-BR"/>
              <a:t>LEA.L $002100,A1</a:t>
            </a:r>
          </a:p>
          <a:p>
            <a:pPr lvl="0" rtl="0"/>
            <a:r>
              <a:rPr lang="pt-BR"/>
              <a:t>MOVE.L #2,-(A1)</a:t>
            </a:r>
          </a:p>
          <a:p>
            <a:pPr lvl="0" rtl="0"/>
            <a:r>
              <a:rPr lang="pt-BR"/>
              <a:t>BSR $00002050</a:t>
            </a:r>
          </a:p>
          <a:p>
            <a:pPr lvl="0" rtl="0"/>
            <a:r>
              <a:rPr lang="pt-BR"/>
              <a:t>MM 2050;DI</a:t>
            </a:r>
          </a:p>
          <a:p>
            <a:pPr lvl="0" rtl="0"/>
            <a:r>
              <a:rPr lang="pt-BR"/>
              <a:t>MOVE.L (A1)+,D1</a:t>
            </a:r>
          </a:p>
          <a:p>
            <a:pPr lvl="0" rtl="0"/>
            <a:r>
              <a:rPr lang="pt-BR"/>
              <a:t>MOVE.L (A1),D2</a:t>
            </a:r>
          </a:p>
          <a:p>
            <a:pPr lvl="0" rtl="0"/>
            <a:r>
              <a:rPr lang="pt-BR"/>
              <a:t>ADD.L D1,D2</a:t>
            </a:r>
          </a:p>
          <a:p>
            <a:pPr lvl="0" rtl="0"/>
            <a:r>
              <a:rPr lang="pt-BR"/>
              <a:t>MOVE.L D2,D0</a:t>
            </a:r>
          </a:p>
          <a:p>
            <a:pPr lvl="0" rtl="0"/>
            <a:r>
              <a:rPr lang="pt-BR"/>
              <a:t>RTS</a:t>
            </a:r>
          </a:p>
        </p:txBody>
      </p:sp>
      <p:sp>
        <p:nvSpPr>
          <p:cNvPr id="13" name="Footer Placeholder 4">
            <a:extLst>
              <a:ext uri="{FF2B5EF4-FFF2-40B4-BE49-F238E27FC236}">
                <a16:creationId xmlns:a16="http://schemas.microsoft.com/office/drawing/2014/main" id="{69573A30-3961-C94C-A15D-1FC70640BAA5}"/>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16" name="Picture 15">
            <a:extLst>
              <a:ext uri="{FF2B5EF4-FFF2-40B4-BE49-F238E27FC236}">
                <a16:creationId xmlns:a16="http://schemas.microsoft.com/office/drawing/2014/main" id="{B49C5B5F-9EDC-CD4D-BA0B-49411FD11BBC}"/>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18551864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 Pictur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071635C-7AC2-B54A-9C0A-2EECB1A91D6A}"/>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p:nvPr>
        </p:nvSpPr>
        <p:spPr>
          <a:xfrm>
            <a:off x="419100" y="1524000"/>
            <a:ext cx="2679192" cy="2103120"/>
          </a:xfrm>
        </p:spPr>
        <p:txBody>
          <a:bodyPr rtlCol="0">
            <a:noAutofit/>
          </a:bodyPr>
          <a:lstStyle>
            <a:lvl1pPr marL="0" indent="0">
              <a:buNone/>
              <a:defRPr/>
            </a:lvl1pPr>
          </a:lstStyle>
          <a:p>
            <a:pPr rtl="0"/>
            <a:r>
              <a:rPr lang="pt-BR"/>
              <a:t>Click icon to add picture</a:t>
            </a:r>
          </a:p>
        </p:txBody>
      </p:sp>
      <p:sp>
        <p:nvSpPr>
          <p:cNvPr id="21" name="Text Placeholder 2">
            <a:extLst>
              <a:ext uri="{FF2B5EF4-FFF2-40B4-BE49-F238E27FC236}">
                <a16:creationId xmlns:a16="http://schemas.microsoft.com/office/drawing/2014/main" id="{1A58B4D5-135C-FA4B-BDD3-660FB08CFA9C}"/>
              </a:ext>
            </a:extLst>
          </p:cNvPr>
          <p:cNvSpPr>
            <a:spLocks noGrp="1"/>
          </p:cNvSpPr>
          <p:nvPr>
            <p:ph type="body" sz="quarter" idx="19"/>
          </p:nvPr>
        </p:nvSpPr>
        <p:spPr>
          <a:xfrm>
            <a:off x="9086484"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2" name="Picture Placeholder 3">
            <a:extLst>
              <a:ext uri="{FF2B5EF4-FFF2-40B4-BE49-F238E27FC236}">
                <a16:creationId xmlns:a16="http://schemas.microsoft.com/office/drawing/2014/main" id="{2FA06701-76A6-3548-BF51-E4429F8C741A}"/>
              </a:ext>
            </a:extLst>
          </p:cNvPr>
          <p:cNvSpPr>
            <a:spLocks noGrp="1"/>
          </p:cNvSpPr>
          <p:nvPr>
            <p:ph type="pic" sz="quarter" idx="20"/>
          </p:nvPr>
        </p:nvSpPr>
        <p:spPr>
          <a:xfrm>
            <a:off x="9093708" y="1524000"/>
            <a:ext cx="2679192" cy="2103120"/>
          </a:xfrm>
        </p:spPr>
        <p:txBody>
          <a:bodyPr rtlCol="0">
            <a:noAutofit/>
          </a:bodyPr>
          <a:lstStyle>
            <a:lvl1pPr marL="0" indent="0">
              <a:buNone/>
              <a:defRPr/>
            </a:lvl1pPr>
          </a:lstStyle>
          <a:p>
            <a:pPr rtl="0"/>
            <a:r>
              <a:rPr lang="pt-BR"/>
              <a:t>Click icon to add picture</a:t>
            </a:r>
          </a:p>
        </p:txBody>
      </p:sp>
      <p:sp>
        <p:nvSpPr>
          <p:cNvPr id="23" name="Text Placeholder 2">
            <a:extLst>
              <a:ext uri="{FF2B5EF4-FFF2-40B4-BE49-F238E27FC236}">
                <a16:creationId xmlns:a16="http://schemas.microsoft.com/office/drawing/2014/main" id="{7ED4B9F9-6A66-6041-9EEB-F3287939A9A1}"/>
              </a:ext>
            </a:extLst>
          </p:cNvPr>
          <p:cNvSpPr>
            <a:spLocks noGrp="1"/>
          </p:cNvSpPr>
          <p:nvPr>
            <p:ph type="body" sz="quarter" idx="21"/>
          </p:nvPr>
        </p:nvSpPr>
        <p:spPr>
          <a:xfrm>
            <a:off x="6200777"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4" name="Picture Placeholder 3">
            <a:extLst>
              <a:ext uri="{FF2B5EF4-FFF2-40B4-BE49-F238E27FC236}">
                <a16:creationId xmlns:a16="http://schemas.microsoft.com/office/drawing/2014/main" id="{47F48B9A-256D-954A-AA08-55B5777556AD}"/>
              </a:ext>
            </a:extLst>
          </p:cNvPr>
          <p:cNvSpPr>
            <a:spLocks noGrp="1"/>
          </p:cNvSpPr>
          <p:nvPr>
            <p:ph type="pic" sz="quarter" idx="22"/>
          </p:nvPr>
        </p:nvSpPr>
        <p:spPr>
          <a:xfrm>
            <a:off x="6210469" y="1524000"/>
            <a:ext cx="2679192" cy="2103120"/>
          </a:xfrm>
        </p:spPr>
        <p:txBody>
          <a:bodyPr rtlCol="0">
            <a:noAutofit/>
          </a:bodyPr>
          <a:lstStyle>
            <a:lvl1pPr marL="0" indent="0">
              <a:buNone/>
              <a:defRPr/>
            </a:lvl1pPr>
          </a:lstStyle>
          <a:p>
            <a:pPr rtl="0"/>
            <a:r>
              <a:rPr lang="pt-BR"/>
              <a:t>Click icon to add picture</a:t>
            </a:r>
          </a:p>
        </p:txBody>
      </p:sp>
      <p:sp>
        <p:nvSpPr>
          <p:cNvPr id="25" name="Text Placeholder 2">
            <a:extLst>
              <a:ext uri="{FF2B5EF4-FFF2-40B4-BE49-F238E27FC236}">
                <a16:creationId xmlns:a16="http://schemas.microsoft.com/office/drawing/2014/main" id="{86FF323F-B273-E643-A44F-65465BE5C0DE}"/>
              </a:ext>
            </a:extLst>
          </p:cNvPr>
          <p:cNvSpPr>
            <a:spLocks noGrp="1"/>
          </p:cNvSpPr>
          <p:nvPr>
            <p:ph type="body" sz="quarter" idx="23"/>
          </p:nvPr>
        </p:nvSpPr>
        <p:spPr>
          <a:xfrm>
            <a:off x="3315078"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6" name="Picture Placeholder 3">
            <a:extLst>
              <a:ext uri="{FF2B5EF4-FFF2-40B4-BE49-F238E27FC236}">
                <a16:creationId xmlns:a16="http://schemas.microsoft.com/office/drawing/2014/main" id="{C1BCDD9F-46DB-5745-913B-E11E7BEBDA8C}"/>
              </a:ext>
            </a:extLst>
          </p:cNvPr>
          <p:cNvSpPr>
            <a:spLocks noGrp="1"/>
          </p:cNvSpPr>
          <p:nvPr>
            <p:ph type="pic" sz="quarter" idx="24"/>
          </p:nvPr>
        </p:nvSpPr>
        <p:spPr>
          <a:xfrm>
            <a:off x="3322302" y="1524000"/>
            <a:ext cx="2679192" cy="2103120"/>
          </a:xfrm>
        </p:spPr>
        <p:txBody>
          <a:bodyPr rtlCol="0">
            <a:noAutofit/>
          </a:bodyPr>
          <a:lstStyle>
            <a:lvl1pPr marL="0" indent="0">
              <a:buNone/>
              <a:defRPr/>
            </a:lvl1pPr>
          </a:lstStyle>
          <a:p>
            <a:pPr rtl="0"/>
            <a:r>
              <a:rPr lang="pt-BR"/>
              <a:t>Click icon to add picture</a:t>
            </a:r>
          </a:p>
        </p:txBody>
      </p:sp>
      <p:sp>
        <p:nvSpPr>
          <p:cNvPr id="14" name="Footer Placeholder 4">
            <a:extLst>
              <a:ext uri="{FF2B5EF4-FFF2-40B4-BE49-F238E27FC236}">
                <a16:creationId xmlns:a16="http://schemas.microsoft.com/office/drawing/2014/main" id="{075ED423-869B-CA42-83F6-A40BF01C3EBF}"/>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16" name="Picture 15">
            <a:extLst>
              <a:ext uri="{FF2B5EF4-FFF2-40B4-BE49-F238E27FC236}">
                <a16:creationId xmlns:a16="http://schemas.microsoft.com/office/drawing/2014/main" id="{49A7927A-C274-E848-B9FC-75CF0763AED5}"/>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174960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 Picture">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67E9E421-0C28-B445-BB5D-267DD5F8BA23}"/>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noAutofit/>
          </a:bodyPr>
          <a:lstStyle/>
          <a:p>
            <a:pPr rtl="0"/>
            <a:fld id="{B6A95138-A96E-2F42-A959-2EFD44FE4AB7}" type="slidenum">
              <a:rPr lang="en-US" smtClean="0"/>
              <a:t>‹nº›</a:t>
            </a:fld>
            <a:endParaRPr lang="en-US" dirty="0"/>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3446471"/>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p:nvPr>
        </p:nvSpPr>
        <p:spPr>
          <a:xfrm>
            <a:off x="419100" y="1524000"/>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18" name="Text Placeholder 2">
            <a:extLst>
              <a:ext uri="{FF2B5EF4-FFF2-40B4-BE49-F238E27FC236}">
                <a16:creationId xmlns:a16="http://schemas.microsoft.com/office/drawing/2014/main" id="{CEC6ED8A-9A35-254F-9CF6-1EFE9B38709A}"/>
              </a:ext>
            </a:extLst>
          </p:cNvPr>
          <p:cNvSpPr>
            <a:spLocks noGrp="1"/>
          </p:cNvSpPr>
          <p:nvPr>
            <p:ph type="body" sz="quarter" idx="19"/>
          </p:nvPr>
        </p:nvSpPr>
        <p:spPr>
          <a:xfrm>
            <a:off x="8153796" y="3446471"/>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19" name="Picture Placeholder 3">
            <a:extLst>
              <a:ext uri="{FF2B5EF4-FFF2-40B4-BE49-F238E27FC236}">
                <a16:creationId xmlns:a16="http://schemas.microsoft.com/office/drawing/2014/main" id="{1F03C714-8C12-1648-A7BE-ED7D107E4A53}"/>
              </a:ext>
            </a:extLst>
          </p:cNvPr>
          <p:cNvSpPr>
            <a:spLocks noGrp="1"/>
          </p:cNvSpPr>
          <p:nvPr>
            <p:ph type="pic" sz="quarter" idx="20"/>
          </p:nvPr>
        </p:nvSpPr>
        <p:spPr>
          <a:xfrm>
            <a:off x="8161020" y="1524000"/>
            <a:ext cx="3611880" cy="1755648"/>
          </a:xfrm>
        </p:spPr>
        <p:txBody>
          <a:bodyPr rtlCol="0">
            <a:noAutofit/>
          </a:bodyPr>
          <a:lstStyle>
            <a:lvl1pPr marL="0" indent="0">
              <a:buNone/>
              <a:defRPr/>
            </a:lvl1pPr>
          </a:lstStyle>
          <a:p>
            <a:pPr rtl="0"/>
            <a:r>
              <a:rPr lang="pt-BR"/>
              <a:t>Click icon to add picture</a:t>
            </a:r>
          </a:p>
        </p:txBody>
      </p:sp>
      <p:sp>
        <p:nvSpPr>
          <p:cNvPr id="20" name="Text Placeholder 2">
            <a:extLst>
              <a:ext uri="{FF2B5EF4-FFF2-40B4-BE49-F238E27FC236}">
                <a16:creationId xmlns:a16="http://schemas.microsoft.com/office/drawing/2014/main" id="{22929504-2B50-874B-A16E-F37A03279EC7}"/>
              </a:ext>
            </a:extLst>
          </p:cNvPr>
          <p:cNvSpPr>
            <a:spLocks noGrp="1"/>
          </p:cNvSpPr>
          <p:nvPr>
            <p:ph type="body" sz="quarter" idx="21"/>
          </p:nvPr>
        </p:nvSpPr>
        <p:spPr>
          <a:xfrm>
            <a:off x="4294312" y="3446471"/>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7" name="Picture Placeholder 3">
            <a:extLst>
              <a:ext uri="{FF2B5EF4-FFF2-40B4-BE49-F238E27FC236}">
                <a16:creationId xmlns:a16="http://schemas.microsoft.com/office/drawing/2014/main" id="{B331369C-8691-264D-B80A-CEAC8AD3CDE6}"/>
              </a:ext>
            </a:extLst>
          </p:cNvPr>
          <p:cNvSpPr>
            <a:spLocks noGrp="1"/>
          </p:cNvSpPr>
          <p:nvPr>
            <p:ph type="pic" sz="quarter" idx="22"/>
          </p:nvPr>
        </p:nvSpPr>
        <p:spPr>
          <a:xfrm>
            <a:off x="4301536" y="1524000"/>
            <a:ext cx="3611880" cy="1755648"/>
          </a:xfrm>
        </p:spPr>
        <p:txBody>
          <a:bodyPr rtlCol="0">
            <a:noAutofit/>
          </a:bodyPr>
          <a:lstStyle>
            <a:lvl1pPr marL="0" indent="0">
              <a:buNone/>
              <a:defRPr/>
            </a:lvl1pPr>
          </a:lstStyle>
          <a:p>
            <a:pPr rtl="0"/>
            <a:r>
              <a:rPr lang="pt-BR"/>
              <a:t>Click icon to add picture</a:t>
            </a:r>
          </a:p>
        </p:txBody>
      </p:sp>
      <p:sp>
        <p:nvSpPr>
          <p:cNvPr id="34" name="Text Placeholder 2">
            <a:extLst>
              <a:ext uri="{FF2B5EF4-FFF2-40B4-BE49-F238E27FC236}">
                <a16:creationId xmlns:a16="http://schemas.microsoft.com/office/drawing/2014/main" id="{B9AA5E4E-EA30-7144-B43C-3BC38200353D}"/>
              </a:ext>
            </a:extLst>
          </p:cNvPr>
          <p:cNvSpPr>
            <a:spLocks noGrp="1"/>
          </p:cNvSpPr>
          <p:nvPr>
            <p:ph type="body" sz="quarter" idx="23"/>
          </p:nvPr>
        </p:nvSpPr>
        <p:spPr>
          <a:xfrm>
            <a:off x="411876" y="5857160"/>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35" name="Picture Placeholder 3">
            <a:extLst>
              <a:ext uri="{FF2B5EF4-FFF2-40B4-BE49-F238E27FC236}">
                <a16:creationId xmlns:a16="http://schemas.microsoft.com/office/drawing/2014/main" id="{57601697-5763-1649-956A-0E3F39DE563B}"/>
              </a:ext>
            </a:extLst>
          </p:cNvPr>
          <p:cNvSpPr>
            <a:spLocks noGrp="1"/>
          </p:cNvSpPr>
          <p:nvPr>
            <p:ph type="pic" sz="quarter" idx="24"/>
          </p:nvPr>
        </p:nvSpPr>
        <p:spPr>
          <a:xfrm>
            <a:off x="419100" y="3934689"/>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36" name="Text Placeholder 2">
            <a:extLst>
              <a:ext uri="{FF2B5EF4-FFF2-40B4-BE49-F238E27FC236}">
                <a16:creationId xmlns:a16="http://schemas.microsoft.com/office/drawing/2014/main" id="{09672F95-1B0D-D44F-96FA-DEB0E07403A7}"/>
              </a:ext>
            </a:extLst>
          </p:cNvPr>
          <p:cNvSpPr>
            <a:spLocks noGrp="1"/>
          </p:cNvSpPr>
          <p:nvPr>
            <p:ph type="body" sz="quarter" idx="25"/>
          </p:nvPr>
        </p:nvSpPr>
        <p:spPr>
          <a:xfrm>
            <a:off x="8153796" y="5857160"/>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37" name="Picture Placeholder 3">
            <a:extLst>
              <a:ext uri="{FF2B5EF4-FFF2-40B4-BE49-F238E27FC236}">
                <a16:creationId xmlns:a16="http://schemas.microsoft.com/office/drawing/2014/main" id="{D8042A93-9BD7-0147-8441-5442B29A69DE}"/>
              </a:ext>
            </a:extLst>
          </p:cNvPr>
          <p:cNvSpPr>
            <a:spLocks noGrp="1"/>
          </p:cNvSpPr>
          <p:nvPr>
            <p:ph type="pic" sz="quarter" idx="26"/>
          </p:nvPr>
        </p:nvSpPr>
        <p:spPr>
          <a:xfrm>
            <a:off x="8161020" y="3934689"/>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38" name="Text Placeholder 2">
            <a:extLst>
              <a:ext uri="{FF2B5EF4-FFF2-40B4-BE49-F238E27FC236}">
                <a16:creationId xmlns:a16="http://schemas.microsoft.com/office/drawing/2014/main" id="{2B0D6062-BB69-D146-8060-14598F894BC4}"/>
              </a:ext>
            </a:extLst>
          </p:cNvPr>
          <p:cNvSpPr>
            <a:spLocks noGrp="1"/>
          </p:cNvSpPr>
          <p:nvPr>
            <p:ph type="body" sz="quarter" idx="27"/>
          </p:nvPr>
        </p:nvSpPr>
        <p:spPr>
          <a:xfrm>
            <a:off x="4294312" y="5857160"/>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39" name="Picture Placeholder 3">
            <a:extLst>
              <a:ext uri="{FF2B5EF4-FFF2-40B4-BE49-F238E27FC236}">
                <a16:creationId xmlns:a16="http://schemas.microsoft.com/office/drawing/2014/main" id="{750D7242-278D-B24F-A07C-549ACB16E63A}"/>
              </a:ext>
            </a:extLst>
          </p:cNvPr>
          <p:cNvSpPr>
            <a:spLocks noGrp="1"/>
          </p:cNvSpPr>
          <p:nvPr>
            <p:ph type="pic" sz="quarter" idx="28"/>
          </p:nvPr>
        </p:nvSpPr>
        <p:spPr>
          <a:xfrm>
            <a:off x="4301536" y="3934689"/>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21" name="Footer Placeholder 4">
            <a:extLst>
              <a:ext uri="{FF2B5EF4-FFF2-40B4-BE49-F238E27FC236}">
                <a16:creationId xmlns:a16="http://schemas.microsoft.com/office/drawing/2014/main" id="{FBF3F200-BB4F-664F-876E-B587463197ED}"/>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23" name="Picture 22">
            <a:extLst>
              <a:ext uri="{FF2B5EF4-FFF2-40B4-BE49-F238E27FC236}">
                <a16:creationId xmlns:a16="http://schemas.microsoft.com/office/drawing/2014/main" id="{C99A9892-B85D-B746-B8F0-8DD0CF1EABE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587252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cons">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hasCustomPrompt="1"/>
          </p:nvPr>
        </p:nvSpPr>
        <p:spPr>
          <a:xfrm>
            <a:off x="1069259" y="2626296"/>
            <a:ext cx="1188720" cy="1188720"/>
          </a:xfrm>
        </p:spPr>
        <p:txBody>
          <a:bodyPr rtlCol="0">
            <a:noAutofit/>
          </a:bodyPr>
          <a:lstStyle>
            <a:lvl1pPr marL="0" indent="0">
              <a:buNone/>
              <a:defRPr/>
            </a:lvl1pPr>
          </a:lstStyle>
          <a:p>
            <a:pPr rtl="0"/>
            <a:r>
              <a:rPr lang="pt-BR"/>
              <a:t>Icon</a:t>
            </a:r>
          </a:p>
        </p:txBody>
      </p:sp>
      <p:sp>
        <p:nvSpPr>
          <p:cNvPr id="21" name="Text Placeholder 2">
            <a:extLst>
              <a:ext uri="{FF2B5EF4-FFF2-40B4-BE49-F238E27FC236}">
                <a16:creationId xmlns:a16="http://schemas.microsoft.com/office/drawing/2014/main" id="{1A58B4D5-135C-FA4B-BDD3-660FB08CFA9C}"/>
              </a:ext>
            </a:extLst>
          </p:cNvPr>
          <p:cNvSpPr>
            <a:spLocks noGrp="1"/>
          </p:cNvSpPr>
          <p:nvPr>
            <p:ph type="body" sz="quarter" idx="19"/>
          </p:nvPr>
        </p:nvSpPr>
        <p:spPr>
          <a:xfrm>
            <a:off x="9086484"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23" name="Text Placeholder 2">
            <a:extLst>
              <a:ext uri="{FF2B5EF4-FFF2-40B4-BE49-F238E27FC236}">
                <a16:creationId xmlns:a16="http://schemas.microsoft.com/office/drawing/2014/main" id="{7ED4B9F9-6A66-6041-9EEB-F3287939A9A1}"/>
              </a:ext>
            </a:extLst>
          </p:cNvPr>
          <p:cNvSpPr>
            <a:spLocks noGrp="1"/>
          </p:cNvSpPr>
          <p:nvPr>
            <p:ph type="body" sz="quarter" idx="21"/>
          </p:nvPr>
        </p:nvSpPr>
        <p:spPr>
          <a:xfrm>
            <a:off x="6177027"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25" name="Text Placeholder 2">
            <a:extLst>
              <a:ext uri="{FF2B5EF4-FFF2-40B4-BE49-F238E27FC236}">
                <a16:creationId xmlns:a16="http://schemas.microsoft.com/office/drawing/2014/main" id="{86FF323F-B273-E643-A44F-65465BE5C0DE}"/>
              </a:ext>
            </a:extLst>
          </p:cNvPr>
          <p:cNvSpPr>
            <a:spLocks noGrp="1"/>
          </p:cNvSpPr>
          <p:nvPr>
            <p:ph type="body" sz="quarter" idx="23"/>
          </p:nvPr>
        </p:nvSpPr>
        <p:spPr>
          <a:xfrm>
            <a:off x="3315078"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14" name="Picture Placeholder 3">
            <a:extLst>
              <a:ext uri="{FF2B5EF4-FFF2-40B4-BE49-F238E27FC236}">
                <a16:creationId xmlns:a16="http://schemas.microsoft.com/office/drawing/2014/main" id="{3E6CE5FE-ED8C-0D40-862B-9F5EC40C7E82}"/>
              </a:ext>
            </a:extLst>
          </p:cNvPr>
          <p:cNvSpPr>
            <a:spLocks noGrp="1"/>
          </p:cNvSpPr>
          <p:nvPr>
            <p:ph type="pic" sz="quarter" idx="24" hasCustomPrompt="1"/>
          </p:nvPr>
        </p:nvSpPr>
        <p:spPr>
          <a:xfrm>
            <a:off x="4049966" y="2626296"/>
            <a:ext cx="1188720" cy="1188720"/>
          </a:xfrm>
        </p:spPr>
        <p:txBody>
          <a:bodyPr rtlCol="0">
            <a:noAutofit/>
          </a:bodyPr>
          <a:lstStyle>
            <a:lvl1pPr marL="0" indent="0">
              <a:buNone/>
              <a:defRPr/>
            </a:lvl1pPr>
          </a:lstStyle>
          <a:p>
            <a:pPr rtl="0"/>
            <a:r>
              <a:rPr lang="pt-BR"/>
              <a:t>Icon</a:t>
            </a:r>
          </a:p>
        </p:txBody>
      </p:sp>
      <p:sp>
        <p:nvSpPr>
          <p:cNvPr id="15" name="Picture Placeholder 3">
            <a:extLst>
              <a:ext uri="{FF2B5EF4-FFF2-40B4-BE49-F238E27FC236}">
                <a16:creationId xmlns:a16="http://schemas.microsoft.com/office/drawing/2014/main" id="{91DC684E-A5F4-864A-894C-5CD232FB9BEB}"/>
              </a:ext>
            </a:extLst>
          </p:cNvPr>
          <p:cNvSpPr>
            <a:spLocks noGrp="1"/>
          </p:cNvSpPr>
          <p:nvPr>
            <p:ph type="pic" sz="quarter" idx="25" hasCustomPrompt="1"/>
          </p:nvPr>
        </p:nvSpPr>
        <p:spPr>
          <a:xfrm>
            <a:off x="6911919" y="2626296"/>
            <a:ext cx="1188720" cy="1188720"/>
          </a:xfrm>
        </p:spPr>
        <p:txBody>
          <a:bodyPr rtlCol="0">
            <a:noAutofit/>
          </a:bodyPr>
          <a:lstStyle>
            <a:lvl1pPr marL="0" indent="0">
              <a:buNone/>
              <a:defRPr/>
            </a:lvl1pPr>
          </a:lstStyle>
          <a:p>
            <a:pPr rtl="0"/>
            <a:r>
              <a:rPr lang="pt-BR"/>
              <a:t>Icon</a:t>
            </a:r>
          </a:p>
        </p:txBody>
      </p:sp>
      <p:sp>
        <p:nvSpPr>
          <p:cNvPr id="16" name="Picture Placeholder 3">
            <a:extLst>
              <a:ext uri="{FF2B5EF4-FFF2-40B4-BE49-F238E27FC236}">
                <a16:creationId xmlns:a16="http://schemas.microsoft.com/office/drawing/2014/main" id="{A6B5BB37-EE1B-6B45-A7CF-E416B4D0D678}"/>
              </a:ext>
            </a:extLst>
          </p:cNvPr>
          <p:cNvSpPr>
            <a:spLocks noGrp="1"/>
          </p:cNvSpPr>
          <p:nvPr>
            <p:ph type="pic" sz="quarter" idx="26" hasCustomPrompt="1"/>
          </p:nvPr>
        </p:nvSpPr>
        <p:spPr>
          <a:xfrm>
            <a:off x="9773872" y="2626296"/>
            <a:ext cx="1188720" cy="1188720"/>
          </a:xfrm>
        </p:spPr>
        <p:txBody>
          <a:bodyPr rtlCol="0">
            <a:noAutofit/>
          </a:bodyPr>
          <a:lstStyle>
            <a:lvl1pPr marL="0" indent="0">
              <a:buNone/>
              <a:defRPr/>
            </a:lvl1pPr>
          </a:lstStyle>
          <a:p>
            <a:pPr rtl="0"/>
            <a:r>
              <a:rPr lang="pt-BR"/>
              <a:t>Icon</a:t>
            </a:r>
          </a:p>
        </p:txBody>
      </p:sp>
      <p:sp>
        <p:nvSpPr>
          <p:cNvPr id="31" name="Footer Placeholder 4">
            <a:extLst>
              <a:ext uri="{FF2B5EF4-FFF2-40B4-BE49-F238E27FC236}">
                <a16:creationId xmlns:a16="http://schemas.microsoft.com/office/drawing/2014/main" id="{A9C4F210-2650-3942-9632-6074E8F12704}"/>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34" name="Picture 33">
            <a:extLst>
              <a:ext uri="{FF2B5EF4-FFF2-40B4-BE49-F238E27FC236}">
                <a16:creationId xmlns:a16="http://schemas.microsoft.com/office/drawing/2014/main" id="{F7CCF82A-4490-0644-8968-C198DF5F3F30}"/>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6"/>
            <a:ext cx="1772652" cy="449072"/>
          </a:xfrm>
          <a:prstGeom prst="rect">
            <a:avLst/>
          </a:prstGeom>
        </p:spPr>
      </p:pic>
      <p:pic>
        <p:nvPicPr>
          <p:cNvPr id="13" name="Picture 12">
            <a:extLst>
              <a:ext uri="{FF2B5EF4-FFF2-40B4-BE49-F238E27FC236}">
                <a16:creationId xmlns:a16="http://schemas.microsoft.com/office/drawing/2014/main" id="{76EEF212-16FA-C546-A6BD-253C80A1A8FF}"/>
              </a:ext>
            </a:extLst>
          </p:cNvPr>
          <p:cNvPicPr>
            <a:picLocks noChangeAspect="1"/>
          </p:cNvPicPr>
          <p:nvPr userDrawn="1"/>
        </p:nvPicPr>
        <p:blipFill rotWithShape="1">
          <a:blip r:embed="rId4"/>
          <a:srcRect l="75552" t="60520" r="3438" b="3809"/>
          <a:stretch/>
        </p:blipFill>
        <p:spPr>
          <a:xfrm rot="10800000">
            <a:off x="-1" y="-2"/>
            <a:ext cx="2268187" cy="2166103"/>
          </a:xfrm>
          <a:prstGeom prst="rect">
            <a:avLst/>
          </a:prstGeom>
        </p:spPr>
      </p:pic>
      <p:sp>
        <p:nvSpPr>
          <p:cNvPr id="17" name="Slide Number Placeholder 5">
            <a:extLst>
              <a:ext uri="{FF2B5EF4-FFF2-40B4-BE49-F238E27FC236}">
                <a16:creationId xmlns:a16="http://schemas.microsoft.com/office/drawing/2014/main" id="{0BDEF14E-4027-D643-9DE2-F177FE226270}"/>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Tree>
    <p:custDataLst>
      <p:tags r:id="rId1"/>
    </p:custDataLst>
    <p:extLst>
      <p:ext uri="{BB962C8B-B14F-4D97-AF65-F5344CB8AC3E}">
        <p14:creationId xmlns:p14="http://schemas.microsoft.com/office/powerpoint/2010/main" val="17108585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1">
    <p:spTree>
      <p:nvGrpSpPr>
        <p:cNvPr id="1" name=""/>
        <p:cNvGrpSpPr/>
        <p:nvPr/>
      </p:nvGrpSpPr>
      <p:grpSpPr>
        <a:xfrm>
          <a:off x="0" y="0"/>
          <a:ext cx="0" cy="0"/>
          <a:chOff x="0" y="0"/>
          <a:chExt cx="0" cy="0"/>
        </a:xfrm>
      </p:grpSpPr>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‹nº›</a:t>
            </a:fld>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1" y="6356351"/>
            <a:ext cx="3735457" cy="365125"/>
          </a:xfrm>
          <a:prstGeom prst="rect">
            <a:avLst/>
          </a:prstGeom>
        </p:spPr>
        <p:txBody>
          <a:bodyPr vert="horz" lIns="91440" tIns="45720" rIns="91440" bIns="45720" rtlCol="0" anchor="ctr"/>
          <a:lstStyle>
            <a:lvl1pPr algn="l">
              <a:defRPr sz="881"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pic>
        <p:nvPicPr>
          <p:cNvPr id="7" name="Picture 6">
            <a:extLst>
              <a:ext uri="{FF2B5EF4-FFF2-40B4-BE49-F238E27FC236}">
                <a16:creationId xmlns:a16="http://schemas.microsoft.com/office/drawing/2014/main" id="{18DE245B-4FD3-2740-8BED-8269A8D5C21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rtlCol="0">
            <a:noAutofit/>
          </a:bodyPr>
          <a:lstStyle>
            <a:lvl1pPr>
              <a:defRPr sz="4000">
                <a:solidFill>
                  <a:schemeClr val="bg1"/>
                </a:solidFill>
              </a:defRPr>
            </a:lvl1pPr>
          </a:lstStyle>
          <a:p>
            <a:pPr rtl="0"/>
            <a:r>
              <a:rPr lang="pt-BR"/>
              <a:t>Click to edit Master title style</a:t>
            </a:r>
            <a:endParaRPr lang="en-US" dirty="0"/>
          </a:p>
        </p:txBody>
      </p:sp>
    </p:spTree>
    <p:custDataLst>
      <p:tags r:id="rId1"/>
    </p:custDataLst>
    <p:extLst>
      <p:ext uri="{BB962C8B-B14F-4D97-AF65-F5344CB8AC3E}">
        <p14:creationId xmlns:p14="http://schemas.microsoft.com/office/powerpoint/2010/main" val="25395086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1" y="6356351"/>
            <a:ext cx="3735457" cy="365125"/>
          </a:xfrm>
          <a:prstGeom prst="rect">
            <a:avLst/>
          </a:prstGeom>
        </p:spPr>
        <p:txBody>
          <a:bodyPr vert="horz" lIns="91440" tIns="45720" rIns="91440" bIns="45720" rtlCol="0" anchor="ctr"/>
          <a:lstStyle>
            <a:lvl1pPr algn="l">
              <a:defRPr sz="881"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‹nº›</a:t>
            </a:fld>
            <a:endParaRPr lang="en-US" dirty="0"/>
          </a:p>
        </p:txBody>
      </p:sp>
      <p:pic>
        <p:nvPicPr>
          <p:cNvPr id="8" name="Picture 7">
            <a:extLst>
              <a:ext uri="{FF2B5EF4-FFF2-40B4-BE49-F238E27FC236}">
                <a16:creationId xmlns:a16="http://schemas.microsoft.com/office/drawing/2014/main" id="{FE4A4D56-E7FB-BE4E-A7A1-0A8FD1819058}"/>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Tree>
    <p:custDataLst>
      <p:tags r:id="rId1"/>
    </p:custDataLst>
    <p:extLst>
      <p:ext uri="{BB962C8B-B14F-4D97-AF65-F5344CB8AC3E}">
        <p14:creationId xmlns:p14="http://schemas.microsoft.com/office/powerpoint/2010/main" val="18935291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3">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1" y="6356351"/>
            <a:ext cx="3735457" cy="365125"/>
          </a:xfrm>
          <a:prstGeom prst="rect">
            <a:avLst/>
          </a:prstGeom>
        </p:spPr>
        <p:txBody>
          <a:bodyPr vert="horz" lIns="91440" tIns="45720" rIns="91440" bIns="45720" rtlCol="0" anchor="ctr"/>
          <a:lstStyle>
            <a:lvl1pPr algn="l">
              <a:defRPr sz="881"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‹nº›</a:t>
            </a:fld>
            <a:endParaRPr lang="en-US" dirty="0"/>
          </a:p>
        </p:txBody>
      </p:sp>
      <p:pic>
        <p:nvPicPr>
          <p:cNvPr id="8" name="Picture 7">
            <a:extLst>
              <a:ext uri="{FF2B5EF4-FFF2-40B4-BE49-F238E27FC236}">
                <a16:creationId xmlns:a16="http://schemas.microsoft.com/office/drawing/2014/main" id="{8DBCFF47-80C8-FA4F-9A18-B92FA7DC4DF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Tree>
    <p:custDataLst>
      <p:tags r:id="rId1"/>
    </p:custDataLst>
    <p:extLst>
      <p:ext uri="{BB962C8B-B14F-4D97-AF65-F5344CB8AC3E}">
        <p14:creationId xmlns:p14="http://schemas.microsoft.com/office/powerpoint/2010/main" val="19369913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8" name="Slide Number Placeholder 5">
            <a:extLst>
              <a:ext uri="{FF2B5EF4-FFF2-40B4-BE49-F238E27FC236}">
                <a16:creationId xmlns:a16="http://schemas.microsoft.com/office/drawing/2014/main" id="{0BDEF14E-4027-D643-9DE2-F177FE226270}"/>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11" name="Picture 10">
            <a:extLst>
              <a:ext uri="{FF2B5EF4-FFF2-40B4-BE49-F238E27FC236}">
                <a16:creationId xmlns:a16="http://schemas.microsoft.com/office/drawing/2014/main" id="{BE6AEB20-C247-9049-A91B-EA79979980DA}"/>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Tree>
    <p:custDataLst>
      <p:tags r:id="rId1"/>
    </p:custDataLst>
    <p:extLst>
      <p:ext uri="{BB962C8B-B14F-4D97-AF65-F5344CB8AC3E}">
        <p14:creationId xmlns:p14="http://schemas.microsoft.com/office/powerpoint/2010/main" val="5119048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tx1"/>
                </a:solidFill>
              </a:defRPr>
            </a:lvl1pPr>
          </a:lstStyle>
          <a:p>
            <a:pPr rtl="0"/>
            <a:r>
              <a:rPr lang="pt-BR"/>
              <a:t>Click to edit Master title style</a:t>
            </a:r>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7" name="Picture 6">
            <a:extLst>
              <a:ext uri="{FF2B5EF4-FFF2-40B4-BE49-F238E27FC236}">
                <a16:creationId xmlns:a16="http://schemas.microsoft.com/office/drawing/2014/main" id="{1FCA25A4-C80D-FC44-8153-D8376A9E41FE}"/>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5"/>
            <a:ext cx="1772652" cy="449072"/>
          </a:xfrm>
          <a:prstGeom prst="rect">
            <a:avLst/>
          </a:prstGeom>
        </p:spPr>
      </p:pic>
      <p:sp>
        <p:nvSpPr>
          <p:cNvPr id="9" name="Slide Number Placeholder 5">
            <a:extLst>
              <a:ext uri="{FF2B5EF4-FFF2-40B4-BE49-F238E27FC236}">
                <a16:creationId xmlns:a16="http://schemas.microsoft.com/office/drawing/2014/main" id="{A201426F-66D0-6C49-85B0-A8C2D43E6E2C}"/>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Tree>
    <p:custDataLst>
      <p:tags r:id="rId1"/>
    </p:custDataLst>
    <p:extLst>
      <p:ext uri="{BB962C8B-B14F-4D97-AF65-F5344CB8AC3E}">
        <p14:creationId xmlns:p14="http://schemas.microsoft.com/office/powerpoint/2010/main" val="3450085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58223B2-799A-5246-A4C6-C8BB64215826}"/>
              </a:ext>
            </a:extLst>
          </p:cNvPr>
          <p:cNvSpPr/>
          <p:nvPr userDrawn="1"/>
        </p:nvSpPr>
        <p:spPr>
          <a:xfrm>
            <a:off x="0" y="0"/>
            <a:ext cx="12192000" cy="6858000"/>
          </a:xfrm>
          <a:prstGeom prst="rect">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4" name="Title 1">
            <a:extLst>
              <a:ext uri="{FF2B5EF4-FFF2-40B4-BE49-F238E27FC236}">
                <a16:creationId xmlns:a16="http://schemas.microsoft.com/office/drawing/2014/main" id="{B407F2DB-F618-9B42-B761-D4AC79DC3498}"/>
              </a:ext>
            </a:extLst>
          </p:cNvPr>
          <p:cNvSpPr>
            <a:spLocks noGrp="1"/>
          </p:cNvSpPr>
          <p:nvPr>
            <p:ph type="title"/>
          </p:nvPr>
        </p:nvSpPr>
        <p:spPr>
          <a:xfrm>
            <a:off x="419100" y="3191940"/>
            <a:ext cx="11353800" cy="474119"/>
          </a:xfrm>
        </p:spPr>
        <p:txBody>
          <a:bodyPr rtlCol="0">
            <a:noAutofit/>
          </a:bodyPr>
          <a:lstStyle>
            <a:lvl1pPr>
              <a:defRPr sz="6000">
                <a:solidFill>
                  <a:schemeClr val="bg1"/>
                </a:solidFill>
              </a:defRPr>
            </a:lvl1pPr>
          </a:lstStyle>
          <a:p>
            <a:pPr rtl="0"/>
            <a:r>
              <a:rPr lang="pt-BR"/>
              <a:t>Click to edit Master title style</a:t>
            </a:r>
            <a:endParaRPr lang="en-US" dirty="0"/>
          </a:p>
        </p:txBody>
      </p:sp>
      <p:sp>
        <p:nvSpPr>
          <p:cNvPr id="15" name="Text Placeholder 3">
            <a:extLst>
              <a:ext uri="{FF2B5EF4-FFF2-40B4-BE49-F238E27FC236}">
                <a16:creationId xmlns:a16="http://schemas.microsoft.com/office/drawing/2014/main" id="{7A5CC2AB-7462-6949-B0CC-D453D58B64D6}"/>
              </a:ext>
            </a:extLst>
          </p:cNvPr>
          <p:cNvSpPr>
            <a:spLocks noGrp="1"/>
          </p:cNvSpPr>
          <p:nvPr>
            <p:ph type="body" sz="quarter" idx="10" hasCustomPrompt="1"/>
          </p:nvPr>
        </p:nvSpPr>
        <p:spPr>
          <a:xfrm>
            <a:off x="419100" y="2554356"/>
            <a:ext cx="8059738" cy="488498"/>
          </a:xfrm>
        </p:spPr>
        <p:txBody>
          <a:bodyPr rtlCol="0">
            <a:normAutofit/>
          </a:bodyPr>
          <a:lstStyle>
            <a:lvl1pPr marL="0" indent="0">
              <a:buNone/>
              <a:defRPr sz="2000" b="0" spc="30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CLICK TO EDIT MASTER TITLE STYLE</a:t>
            </a:r>
          </a:p>
        </p:txBody>
      </p:sp>
      <p:sp>
        <p:nvSpPr>
          <p:cNvPr id="6" name="Footer Placeholder 4">
            <a:extLst>
              <a:ext uri="{FF2B5EF4-FFF2-40B4-BE49-F238E27FC236}">
                <a16:creationId xmlns:a16="http://schemas.microsoft.com/office/drawing/2014/main" id="{6636900F-FBBE-9846-A194-AC5CF173B39F}"/>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8" name="Picture 7">
            <a:extLst>
              <a:ext uri="{FF2B5EF4-FFF2-40B4-BE49-F238E27FC236}">
                <a16:creationId xmlns:a16="http://schemas.microsoft.com/office/drawing/2014/main" id="{68A38432-CE99-3E4B-B087-73EB0F09CDB2}"/>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42316957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agram">
    <p:spTree>
      <p:nvGrpSpPr>
        <p:cNvPr id="1" name=""/>
        <p:cNvGrpSpPr/>
        <p:nvPr/>
      </p:nvGrpSpPr>
      <p:grpSpPr>
        <a:xfrm>
          <a:off x="0" y="0"/>
          <a:ext cx="0" cy="0"/>
          <a:chOff x="0" y="0"/>
          <a:chExt cx="0" cy="0"/>
        </a:xfrm>
      </p:grpSpPr>
      <p:sp>
        <p:nvSpPr>
          <p:cNvPr id="10" name="Footer Placeholder 4">
            <a:extLst>
              <a:ext uri="{FF2B5EF4-FFF2-40B4-BE49-F238E27FC236}">
                <a16:creationId xmlns:a16="http://schemas.microsoft.com/office/drawing/2014/main" id="{F86437D1-E7F9-2F42-864E-95D935B7DAF8}"/>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sp>
        <p:nvSpPr>
          <p:cNvPr id="7" name="Slide Number Placeholder 5">
            <a:extLst>
              <a:ext uri="{FF2B5EF4-FFF2-40B4-BE49-F238E27FC236}">
                <a16:creationId xmlns:a16="http://schemas.microsoft.com/office/drawing/2014/main" id="{45F76685-5779-5D40-A261-B0BC701B3745}"/>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pic>
        <p:nvPicPr>
          <p:cNvPr id="6" name="Picture 5">
            <a:extLst>
              <a:ext uri="{FF2B5EF4-FFF2-40B4-BE49-F238E27FC236}">
                <a16:creationId xmlns:a16="http://schemas.microsoft.com/office/drawing/2014/main" id="{40DE264E-2087-B647-8F60-282FE0A1DE11}"/>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5"/>
            <a:ext cx="1772652" cy="449072"/>
          </a:xfrm>
          <a:prstGeom prst="rect">
            <a:avLst/>
          </a:prstGeom>
        </p:spPr>
      </p:pic>
    </p:spTree>
    <p:custDataLst>
      <p:tags r:id="rId1"/>
    </p:custDataLst>
    <p:extLst>
      <p:ext uri="{BB962C8B-B14F-4D97-AF65-F5344CB8AC3E}">
        <p14:creationId xmlns:p14="http://schemas.microsoft.com/office/powerpoint/2010/main" val="40182823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8298180" cy="474119"/>
          </a:xfrm>
          <a:prstGeom prst="rect">
            <a:avLst/>
          </a:prstGeom>
        </p:spPr>
        <p:txBody>
          <a:bodyPr rtlCol="0">
            <a:noAutofit/>
          </a:bodyPr>
          <a:lstStyle>
            <a:lvl1pPr>
              <a:defRPr sz="4000">
                <a:solidFill>
                  <a:schemeClr val="tx1"/>
                </a:solidFill>
              </a:defRPr>
            </a:lvl1pPr>
          </a:lstStyle>
          <a:p>
            <a:pPr rtl="0"/>
            <a:r>
              <a:rPr lang="pt-BR"/>
              <a:t>Click to edit Master title style</a:t>
            </a:r>
            <a:endParaRPr lang="en-US" dirty="0"/>
          </a:p>
        </p:txBody>
      </p:sp>
      <p:sp>
        <p:nvSpPr>
          <p:cNvPr id="9" name="Slide Number Placeholder 5">
            <a:extLst>
              <a:ext uri="{FF2B5EF4-FFF2-40B4-BE49-F238E27FC236}">
                <a16:creationId xmlns:a16="http://schemas.microsoft.com/office/drawing/2014/main" id="{A201426F-66D0-6C49-85B0-A8C2D43E6E2C}"/>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‹nº›</a:t>
            </a:fld>
            <a:endParaRPr lang="en-US" dirty="0"/>
          </a:p>
        </p:txBody>
      </p:sp>
      <p:sp>
        <p:nvSpPr>
          <p:cNvPr id="17" name="Text Placeholder 3">
            <a:extLst>
              <a:ext uri="{FF2B5EF4-FFF2-40B4-BE49-F238E27FC236}">
                <a16:creationId xmlns:a16="http://schemas.microsoft.com/office/drawing/2014/main" id="{AA58D57C-542E-8B46-AF4A-1CE98190E16A}"/>
              </a:ext>
            </a:extLst>
          </p:cNvPr>
          <p:cNvSpPr>
            <a:spLocks noGrp="1"/>
          </p:cNvSpPr>
          <p:nvPr>
            <p:ph type="body" sz="quarter" idx="15"/>
          </p:nvPr>
        </p:nvSpPr>
        <p:spPr>
          <a:xfrm>
            <a:off x="6076191" y="1803345"/>
            <a:ext cx="2656066" cy="1879131"/>
          </a:xfrm>
          <a:prstGeom prst="rect">
            <a:avLst/>
          </a:prstGeom>
        </p:spPr>
        <p:txBody>
          <a:bodyPr rtlCol="0">
            <a:normAutofit/>
          </a:bodyPr>
          <a:lstStyle>
            <a:lvl1pPr marL="0" indent="0">
              <a:lnSpc>
                <a:spcPct val="100000"/>
              </a:lnSpc>
              <a:buNone/>
              <a:defRPr sz="1867"/>
            </a:lvl1pPr>
          </a:lstStyle>
          <a:p>
            <a:pPr lvl="0" rtl="0"/>
            <a:r>
              <a:rPr lang="pt-BR"/>
              <a:t>Click to edit Master text styles</a:t>
            </a:r>
          </a:p>
        </p:txBody>
      </p:sp>
      <p:sp>
        <p:nvSpPr>
          <p:cNvPr id="19" name="Text Placeholder 3">
            <a:extLst>
              <a:ext uri="{FF2B5EF4-FFF2-40B4-BE49-F238E27FC236}">
                <a16:creationId xmlns:a16="http://schemas.microsoft.com/office/drawing/2014/main" id="{C3946CAB-375A-5941-A392-14D805556B47}"/>
              </a:ext>
            </a:extLst>
          </p:cNvPr>
          <p:cNvSpPr>
            <a:spLocks noGrp="1"/>
          </p:cNvSpPr>
          <p:nvPr>
            <p:ph type="body" sz="quarter" idx="16"/>
          </p:nvPr>
        </p:nvSpPr>
        <p:spPr>
          <a:xfrm>
            <a:off x="3251457" y="1803345"/>
            <a:ext cx="2656066" cy="1879131"/>
          </a:xfrm>
          <a:prstGeom prst="rect">
            <a:avLst/>
          </a:prstGeom>
        </p:spPr>
        <p:txBody>
          <a:bodyPr rtlCol="0">
            <a:normAutofit/>
          </a:bodyPr>
          <a:lstStyle>
            <a:lvl1pPr marL="0" indent="0">
              <a:lnSpc>
                <a:spcPct val="100000"/>
              </a:lnSpc>
              <a:buNone/>
              <a:defRPr sz="1867"/>
            </a:lvl1pPr>
          </a:lstStyle>
          <a:p>
            <a:pPr lvl="0" rtl="0"/>
            <a:r>
              <a:rPr lang="pt-BR"/>
              <a:t>Click to edit Master text styles</a:t>
            </a:r>
          </a:p>
        </p:txBody>
      </p:sp>
      <p:sp>
        <p:nvSpPr>
          <p:cNvPr id="20" name="Text Placeholder 3">
            <a:extLst>
              <a:ext uri="{FF2B5EF4-FFF2-40B4-BE49-F238E27FC236}">
                <a16:creationId xmlns:a16="http://schemas.microsoft.com/office/drawing/2014/main" id="{35FC7C2C-C9CE-B747-AE44-A593EFEB0DEE}"/>
              </a:ext>
            </a:extLst>
          </p:cNvPr>
          <p:cNvSpPr>
            <a:spLocks noGrp="1"/>
          </p:cNvSpPr>
          <p:nvPr>
            <p:ph type="body" sz="quarter" idx="10" hasCustomPrompt="1"/>
          </p:nvPr>
        </p:nvSpPr>
        <p:spPr>
          <a:xfrm>
            <a:off x="419100" y="1340942"/>
            <a:ext cx="2656067" cy="390200"/>
          </a:xfrm>
          <a:prstGeom prst="rect">
            <a:avLst/>
          </a:prstGeo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Title</a:t>
            </a:r>
          </a:p>
        </p:txBody>
      </p:sp>
      <p:sp>
        <p:nvSpPr>
          <p:cNvPr id="22" name="Text Placeholder 3">
            <a:extLst>
              <a:ext uri="{FF2B5EF4-FFF2-40B4-BE49-F238E27FC236}">
                <a16:creationId xmlns:a16="http://schemas.microsoft.com/office/drawing/2014/main" id="{24CE8731-450D-3746-AF62-88C7CF836093}"/>
              </a:ext>
            </a:extLst>
          </p:cNvPr>
          <p:cNvSpPr>
            <a:spLocks noGrp="1"/>
          </p:cNvSpPr>
          <p:nvPr>
            <p:ph type="body" sz="quarter" idx="17"/>
          </p:nvPr>
        </p:nvSpPr>
        <p:spPr>
          <a:xfrm>
            <a:off x="419102" y="1803345"/>
            <a:ext cx="2656066" cy="1879131"/>
          </a:xfrm>
          <a:prstGeom prst="rect">
            <a:avLst/>
          </a:prstGeom>
        </p:spPr>
        <p:txBody>
          <a:bodyPr rtlCol="0">
            <a:normAutofit/>
          </a:bodyPr>
          <a:lstStyle>
            <a:lvl1pPr marL="0" indent="0">
              <a:lnSpc>
                <a:spcPct val="100000"/>
              </a:lnSpc>
              <a:buNone/>
              <a:defRPr sz="1867"/>
            </a:lvl1pPr>
          </a:lstStyle>
          <a:p>
            <a:pPr lvl="0" rtl="0"/>
            <a:r>
              <a:rPr lang="pt-BR"/>
              <a:t>Click to edit Master text styles</a:t>
            </a:r>
          </a:p>
        </p:txBody>
      </p:sp>
      <p:sp>
        <p:nvSpPr>
          <p:cNvPr id="23" name="Rectangle 22">
            <a:extLst>
              <a:ext uri="{FF2B5EF4-FFF2-40B4-BE49-F238E27FC236}">
                <a16:creationId xmlns:a16="http://schemas.microsoft.com/office/drawing/2014/main" id="{95458110-5E55-0F46-BBF5-9C8F2C62151D}"/>
              </a:ext>
            </a:extLst>
          </p:cNvPr>
          <p:cNvSpPr/>
          <p:nvPr userDrawn="1"/>
        </p:nvSpPr>
        <p:spPr>
          <a:xfrm>
            <a:off x="9029701" y="0"/>
            <a:ext cx="3188474" cy="6875492"/>
          </a:xfrm>
          <a:prstGeom prst="rect">
            <a:avLst/>
          </a:prstGeom>
          <a:solidFill>
            <a:srgbClr val="232F3E"/>
          </a:solidFill>
          <a:ln w="9525" cap="flat" cmpd="sng" algn="ctr">
            <a:noFill/>
            <a:prstDash val="solid"/>
          </a:ln>
          <a:effectLst/>
        </p:spPr>
        <p:txBody>
          <a:bodyPr rtlCol="0" anchor="ctr"/>
          <a:lstStyle/>
          <a:p>
            <a:pPr marL="0" marR="0" lvl="0" indent="0" algn="ctr" defTabSz="447301" rtl="0" eaLnBrk="1" fontAlgn="auto" latinLnBrk="0" hangingPunct="1">
              <a:lnSpc>
                <a:spcPct val="100000"/>
              </a:lnSpc>
              <a:spcBef>
                <a:spcPts val="0"/>
              </a:spcBef>
              <a:spcAft>
                <a:spcPts val="0"/>
              </a:spcAft>
              <a:buClrTx/>
              <a:buSzTx/>
              <a:buFontTx/>
              <a:buNone/>
              <a:tabLst/>
              <a:defRPr/>
            </a:pPr>
            <a:endParaRPr kumimoji="0" lang="en-US" sz="1761"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25" name="Rectangle 24">
            <a:extLst>
              <a:ext uri="{FF2B5EF4-FFF2-40B4-BE49-F238E27FC236}">
                <a16:creationId xmlns:a16="http://schemas.microsoft.com/office/drawing/2014/main" id="{3A3837C0-EFCF-E345-9E05-AF315FB06800}"/>
              </a:ext>
            </a:extLst>
          </p:cNvPr>
          <p:cNvSpPr/>
          <p:nvPr userDrawn="1"/>
        </p:nvSpPr>
        <p:spPr>
          <a:xfrm>
            <a:off x="0" y="4020640"/>
            <a:ext cx="9029700" cy="2837360"/>
          </a:xfrm>
          <a:prstGeom prst="rect">
            <a:avLst/>
          </a:prstGeom>
          <a:solidFill>
            <a:schemeClr val="tx2"/>
          </a:solidFill>
          <a:ln w="9525" cap="flat" cmpd="sng" algn="ctr">
            <a:noFill/>
            <a:prstDash val="solid"/>
          </a:ln>
          <a:effectLst/>
        </p:spPr>
        <p:txBody>
          <a:bodyPr rtlCol="0" anchor="ctr"/>
          <a:lstStyle/>
          <a:p>
            <a:pPr marL="0" marR="0" lvl="0" indent="0" algn="ctr" defTabSz="447301" rtl="0" eaLnBrk="1" fontAlgn="auto" latinLnBrk="0" hangingPunct="1">
              <a:lnSpc>
                <a:spcPct val="100000"/>
              </a:lnSpc>
              <a:spcBef>
                <a:spcPts val="0"/>
              </a:spcBef>
              <a:spcAft>
                <a:spcPts val="0"/>
              </a:spcAft>
              <a:buClrTx/>
              <a:buSzTx/>
              <a:buFontTx/>
              <a:buNone/>
              <a:tabLst/>
              <a:defRPr/>
            </a:pPr>
            <a:endParaRPr kumimoji="0" lang="en-US" sz="1761"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26" name="Content Placeholder 25">
            <a:extLst>
              <a:ext uri="{FF2B5EF4-FFF2-40B4-BE49-F238E27FC236}">
                <a16:creationId xmlns:a16="http://schemas.microsoft.com/office/drawing/2014/main" id="{EBCAA55A-911D-184D-A1FD-A84004D395B2}"/>
              </a:ext>
            </a:extLst>
          </p:cNvPr>
          <p:cNvSpPr>
            <a:spLocks noGrp="1"/>
          </p:cNvSpPr>
          <p:nvPr>
            <p:ph sz="quarter" idx="18"/>
          </p:nvPr>
        </p:nvSpPr>
        <p:spPr>
          <a:xfrm>
            <a:off x="9327146" y="365126"/>
            <a:ext cx="2445755" cy="951555"/>
          </a:xfrm>
          <a:prstGeom prst="rect">
            <a:avLst/>
          </a:prstGeom>
          <a:solidFill>
            <a:schemeClr val="bg1"/>
          </a:solidFill>
        </p:spPr>
        <p:txBody>
          <a:bodyPr rtlCol="0"/>
          <a:lstStyle>
            <a:lvl1pPr marL="0" indent="0">
              <a:buNone/>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pt-BR"/>
              <a:t>Click to edit Master text styles</a:t>
            </a:r>
          </a:p>
        </p:txBody>
      </p:sp>
      <p:sp>
        <p:nvSpPr>
          <p:cNvPr id="27" name="Text Placeholder 3">
            <a:extLst>
              <a:ext uri="{FF2B5EF4-FFF2-40B4-BE49-F238E27FC236}">
                <a16:creationId xmlns:a16="http://schemas.microsoft.com/office/drawing/2014/main" id="{8A3999B7-8C20-854D-A555-F37D032192AE}"/>
              </a:ext>
            </a:extLst>
          </p:cNvPr>
          <p:cNvSpPr>
            <a:spLocks noGrp="1"/>
          </p:cNvSpPr>
          <p:nvPr>
            <p:ph type="body" sz="quarter" idx="19" hasCustomPrompt="1"/>
          </p:nvPr>
        </p:nvSpPr>
        <p:spPr>
          <a:xfrm>
            <a:off x="3259838" y="1340942"/>
            <a:ext cx="2656067" cy="390200"/>
          </a:xfrm>
          <a:prstGeom prst="rect">
            <a:avLst/>
          </a:prstGeo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Title</a:t>
            </a:r>
          </a:p>
        </p:txBody>
      </p:sp>
      <p:sp>
        <p:nvSpPr>
          <p:cNvPr id="28" name="Text Placeholder 3">
            <a:extLst>
              <a:ext uri="{FF2B5EF4-FFF2-40B4-BE49-F238E27FC236}">
                <a16:creationId xmlns:a16="http://schemas.microsoft.com/office/drawing/2014/main" id="{38F7DDC9-AAC1-834E-B4EE-D42A0B1327C5}"/>
              </a:ext>
            </a:extLst>
          </p:cNvPr>
          <p:cNvSpPr>
            <a:spLocks noGrp="1"/>
          </p:cNvSpPr>
          <p:nvPr>
            <p:ph type="body" sz="quarter" idx="20" hasCustomPrompt="1"/>
          </p:nvPr>
        </p:nvSpPr>
        <p:spPr>
          <a:xfrm>
            <a:off x="6076190" y="1340942"/>
            <a:ext cx="2656067" cy="390200"/>
          </a:xfrm>
          <a:prstGeom prst="rect">
            <a:avLst/>
          </a:prstGeo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Title</a:t>
            </a:r>
          </a:p>
        </p:txBody>
      </p:sp>
      <p:sp>
        <p:nvSpPr>
          <p:cNvPr id="31" name="Text Placeholder 3">
            <a:extLst>
              <a:ext uri="{FF2B5EF4-FFF2-40B4-BE49-F238E27FC236}">
                <a16:creationId xmlns:a16="http://schemas.microsoft.com/office/drawing/2014/main" id="{957FAEDA-E06F-0246-AE0E-09DEF5D51275}"/>
              </a:ext>
            </a:extLst>
          </p:cNvPr>
          <p:cNvSpPr>
            <a:spLocks noGrp="1"/>
          </p:cNvSpPr>
          <p:nvPr>
            <p:ph type="body" sz="quarter" idx="22"/>
          </p:nvPr>
        </p:nvSpPr>
        <p:spPr>
          <a:xfrm>
            <a:off x="790222" y="4444327"/>
            <a:ext cx="7571082" cy="1311187"/>
          </a:xfrm>
          <a:prstGeom prst="rect">
            <a:avLst/>
          </a:prstGeom>
        </p:spPr>
        <p:txBody>
          <a:bodyPr rtlCol="0">
            <a:normAutofit/>
          </a:bodyPr>
          <a:lstStyle>
            <a:lvl1pPr marL="0" indent="0">
              <a:buNone/>
              <a:defRPr sz="2400"/>
            </a:lvl1pPr>
          </a:lstStyle>
          <a:p>
            <a:pPr lvl="0" rtl="0"/>
            <a:r>
              <a:rPr lang="pt-BR"/>
              <a:t>Click to edit Master text styles</a:t>
            </a:r>
          </a:p>
        </p:txBody>
      </p:sp>
      <p:sp>
        <p:nvSpPr>
          <p:cNvPr id="32" name="Text Placeholder 3">
            <a:extLst>
              <a:ext uri="{FF2B5EF4-FFF2-40B4-BE49-F238E27FC236}">
                <a16:creationId xmlns:a16="http://schemas.microsoft.com/office/drawing/2014/main" id="{5DB1EEED-3A61-7145-8CB8-D64E8B31FE3F}"/>
              </a:ext>
            </a:extLst>
          </p:cNvPr>
          <p:cNvSpPr>
            <a:spLocks noGrp="1"/>
          </p:cNvSpPr>
          <p:nvPr>
            <p:ph type="body" sz="quarter" idx="23"/>
          </p:nvPr>
        </p:nvSpPr>
        <p:spPr>
          <a:xfrm>
            <a:off x="790222" y="5870446"/>
            <a:ext cx="7942034" cy="413702"/>
          </a:xfrm>
          <a:prstGeom prst="rect">
            <a:avLst/>
          </a:prstGeom>
        </p:spPr>
        <p:txBody>
          <a:bodyPr rtlCol="0">
            <a:noAutofit/>
          </a:bodyPr>
          <a:lstStyle>
            <a:lvl1pPr marL="0" indent="0">
              <a:buNone/>
              <a:defRPr sz="2000" b="0">
                <a:solidFill>
                  <a:schemeClr val="tx1"/>
                </a:solidFill>
              </a:defRPr>
            </a:lvl1pPr>
          </a:lstStyle>
          <a:p>
            <a:pPr lvl="0" rtl="0"/>
            <a:r>
              <a:rPr lang="pt-BR"/>
              <a:t>Click to edit Master text styles</a:t>
            </a:r>
          </a:p>
        </p:txBody>
      </p:sp>
      <p:pic>
        <p:nvPicPr>
          <p:cNvPr id="16" name="Picture 15">
            <a:extLst>
              <a:ext uri="{FF2B5EF4-FFF2-40B4-BE49-F238E27FC236}">
                <a16:creationId xmlns:a16="http://schemas.microsoft.com/office/drawing/2014/main" id="{A51D4E80-7282-594D-8256-F973AFF71D56}"/>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396238" y="6089840"/>
            <a:ext cx="1772656" cy="449073"/>
          </a:xfrm>
          <a:prstGeom prst="rect">
            <a:avLst/>
          </a:prstGeom>
        </p:spPr>
      </p:pic>
      <p:sp>
        <p:nvSpPr>
          <p:cNvPr id="18" name="Footer Placeholder 4">
            <a:extLst>
              <a:ext uri="{FF2B5EF4-FFF2-40B4-BE49-F238E27FC236}">
                <a16:creationId xmlns:a16="http://schemas.microsoft.com/office/drawing/2014/main" id="{D654C84E-7AFF-4E43-BC29-5AF15F0EFE3A}"/>
              </a:ext>
              <a:ext uri="{C183D7F6-B498-43B3-948B-1728B52AA6E4}">
                <adec:decorative xmlns:adec="http://schemas.microsoft.com/office/drawing/2017/decorative" val="1"/>
              </a:ext>
            </a:extLst>
          </p:cNvPr>
          <p:cNvSpPr>
            <a:spLocks noGrp="1"/>
          </p:cNvSpPr>
          <p:nvPr>
            <p:ph type="ftr" sz="quarter" idx="3"/>
          </p:nvPr>
        </p:nvSpPr>
        <p:spPr>
          <a:xfrm>
            <a:off x="419100" y="6356351"/>
            <a:ext cx="3735457" cy="365125"/>
          </a:xfrm>
          <a:prstGeom prst="rect">
            <a:avLst/>
          </a:prstGeom>
        </p:spPr>
        <p:txBody>
          <a:bodyPr vert="horz" lIns="91440" tIns="45720" rIns="91440" bIns="45720" rtlCol="0" anchor="ctr"/>
          <a:lstStyle>
            <a:lvl1pPr algn="l">
              <a:defRPr sz="881"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sp>
        <p:nvSpPr>
          <p:cNvPr id="7" name="Text Placeholder 6"/>
          <p:cNvSpPr>
            <a:spLocks noGrp="1"/>
          </p:cNvSpPr>
          <p:nvPr>
            <p:ph type="body" sz="quarter" idx="25"/>
          </p:nvPr>
        </p:nvSpPr>
        <p:spPr>
          <a:xfrm>
            <a:off x="9327093" y="1564153"/>
            <a:ext cx="2445808" cy="1212914"/>
          </a:xfrm>
        </p:spPr>
        <p:txBody>
          <a:bodyPr rtlCol="0">
            <a:normAutofit/>
          </a:bodyPr>
          <a:lstStyle>
            <a:lvl1pPr marL="0" indent="0">
              <a:buNone/>
              <a:defRPr sz="1333">
                <a:solidFill>
                  <a:schemeClr val="bg1"/>
                </a:solidFill>
              </a:defRPr>
            </a:lvl1pPr>
          </a:lstStyle>
          <a:p>
            <a:pPr lvl="0" rtl="0"/>
            <a:r>
              <a:rPr lang="pt-BR"/>
              <a:t>Click to edit Master text styles</a:t>
            </a:r>
          </a:p>
        </p:txBody>
      </p:sp>
      <p:sp>
        <p:nvSpPr>
          <p:cNvPr id="24" name="TextBox 23"/>
          <p:cNvSpPr txBox="1"/>
          <p:nvPr userDrawn="1"/>
        </p:nvSpPr>
        <p:spPr>
          <a:xfrm>
            <a:off x="290923" y="3889248"/>
            <a:ext cx="770467" cy="2308452"/>
          </a:xfrm>
          <a:prstGeom prst="rect">
            <a:avLst/>
          </a:prstGeom>
          <a:noFill/>
        </p:spPr>
        <p:txBody>
          <a:bodyPr wrap="square" rtlCol="0">
            <a:spAutoFit/>
          </a:bodyPr>
          <a:lstStyle/>
          <a:p>
            <a:pPr rtl="0"/>
            <a:r>
              <a:rPr lang="pt-BR" sz="14401" baseline="30000">
                <a:solidFill>
                  <a:schemeClr val="bg1"/>
                </a:solidFill>
                <a:latin typeface="Amazon Ember" panose="020B0603020204020204" pitchFamily="34" charset="0"/>
                <a:ea typeface="Amazon Ember" panose="020B0603020204020204" pitchFamily="34" charset="0"/>
                <a:cs typeface="Amazon Ember" panose="020B0603020204020204" pitchFamily="34" charset="0"/>
              </a:rPr>
              <a:t>“</a:t>
            </a:r>
            <a:endParaRPr lang="en-US" sz="14401" dirty="0">
              <a:solidFill>
                <a:schemeClr val="bg1"/>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33" name="Text Placeholder 6"/>
          <p:cNvSpPr>
            <a:spLocks noGrp="1"/>
          </p:cNvSpPr>
          <p:nvPr>
            <p:ph type="body" sz="quarter" idx="26"/>
          </p:nvPr>
        </p:nvSpPr>
        <p:spPr>
          <a:xfrm>
            <a:off x="9327145" y="3177326"/>
            <a:ext cx="2445808" cy="2758497"/>
          </a:xfrm>
        </p:spPr>
        <p:txBody>
          <a:bodyPr rtlCol="0">
            <a:normAutofit/>
          </a:bodyPr>
          <a:lstStyle>
            <a:lvl1pPr marL="0" indent="0">
              <a:buNone/>
              <a:defRPr sz="1333">
                <a:solidFill>
                  <a:schemeClr val="bg1"/>
                </a:solidFill>
              </a:defRPr>
            </a:lvl1pPr>
          </a:lstStyle>
          <a:p>
            <a:pPr lvl="0" rtl="0"/>
            <a:r>
              <a:rPr lang="pt-BR"/>
              <a:t>Click to edit Master text styles</a:t>
            </a:r>
          </a:p>
        </p:txBody>
      </p:sp>
      <p:sp>
        <p:nvSpPr>
          <p:cNvPr id="34" name="Text Placeholder 6"/>
          <p:cNvSpPr>
            <a:spLocks noGrp="1"/>
          </p:cNvSpPr>
          <p:nvPr>
            <p:ph type="body" sz="quarter" idx="27"/>
          </p:nvPr>
        </p:nvSpPr>
        <p:spPr>
          <a:xfrm>
            <a:off x="9327092" y="2880834"/>
            <a:ext cx="2445808" cy="296493"/>
          </a:xfrm>
        </p:spPr>
        <p:txBody>
          <a:bodyPr rtlCol="0">
            <a:normAutofit/>
          </a:bodyPr>
          <a:lstStyle>
            <a:lvl1pPr marL="0" indent="0">
              <a:buNone/>
              <a:defRPr sz="160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Tree>
    <p:custDataLst>
      <p:tags r:id="rId1"/>
    </p:custDataLst>
    <p:extLst>
      <p:ext uri="{BB962C8B-B14F-4D97-AF65-F5344CB8AC3E}">
        <p14:creationId xmlns:p14="http://schemas.microsoft.com/office/powerpoint/2010/main" val="15739660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ull Quote">
    <p:bg>
      <p:bgPr>
        <a:solidFill>
          <a:srgbClr val="222E3C"/>
        </a:solidFill>
        <a:effectLst/>
      </p:bgPr>
    </p:bg>
    <p:spTree>
      <p:nvGrpSpPr>
        <p:cNvPr id="1" name=""/>
        <p:cNvGrpSpPr/>
        <p:nvPr/>
      </p:nvGrpSpPr>
      <p:grpSpPr>
        <a:xfrm>
          <a:off x="0" y="0"/>
          <a:ext cx="0" cy="0"/>
          <a:chOff x="0" y="0"/>
          <a:chExt cx="0" cy="0"/>
        </a:xfrm>
      </p:grpSpPr>
      <p:sp>
        <p:nvSpPr>
          <p:cNvPr id="12" name="Title 11"/>
          <p:cNvSpPr>
            <a:spLocks noGrp="1"/>
          </p:cNvSpPr>
          <p:nvPr>
            <p:ph type="title"/>
          </p:nvPr>
        </p:nvSpPr>
        <p:spPr>
          <a:xfrm>
            <a:off x="419100" y="1361287"/>
            <a:ext cx="11353800" cy="3416300"/>
          </a:xfrm>
        </p:spPr>
        <p:txBody>
          <a:bodyPr rtlCol="0" anchor="t">
            <a:normAutofit/>
          </a:bodyPr>
          <a:lstStyle>
            <a:lvl1pPr>
              <a:defRPr sz="6000">
                <a:solidFill>
                  <a:schemeClr val="bg1"/>
                </a:solidFill>
              </a:defRPr>
            </a:lvl1pPr>
          </a:lstStyle>
          <a:p>
            <a:pPr rtl="0"/>
            <a:r>
              <a:rPr lang="pt-BR"/>
              <a:t>Click to edit Master title style</a:t>
            </a:r>
            <a:endParaRPr lang="en-US" dirty="0"/>
          </a:p>
        </p:txBody>
      </p:sp>
      <p:sp>
        <p:nvSpPr>
          <p:cNvPr id="8" name="Rectangle 7">
            <a:extLst>
              <a:ext uri="{FF2B5EF4-FFF2-40B4-BE49-F238E27FC236}">
                <a16:creationId xmlns:a16="http://schemas.microsoft.com/office/drawing/2014/main" id="{A413BF5D-EF1D-5C42-8ED2-B1DC40150995}"/>
              </a:ext>
            </a:extLst>
          </p:cNvPr>
          <p:cNvSpPr/>
          <p:nvPr userDrawn="1"/>
        </p:nvSpPr>
        <p:spPr>
          <a:xfrm>
            <a:off x="0" y="1444414"/>
            <a:ext cx="320634" cy="633768"/>
          </a:xfrm>
          <a:prstGeom prst="rect">
            <a:avLst/>
          </a:prstGeom>
          <a:solidFill>
            <a:srgbClr val="36C2B3"/>
          </a:solidFill>
          <a:ln w="9525" cap="flat" cmpd="sng" algn="ctr">
            <a:no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9" name="Footer Placeholder 4">
            <a:extLst>
              <a:ext uri="{FF2B5EF4-FFF2-40B4-BE49-F238E27FC236}">
                <a16:creationId xmlns:a16="http://schemas.microsoft.com/office/drawing/2014/main" id="{D654C84E-7AFF-4E43-BC29-5AF15F0EFE3A}"/>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sp>
        <p:nvSpPr>
          <p:cNvPr id="6" name="Text Placeholder 3">
            <a:extLst>
              <a:ext uri="{FF2B5EF4-FFF2-40B4-BE49-F238E27FC236}">
                <a16:creationId xmlns:a16="http://schemas.microsoft.com/office/drawing/2014/main" id="{DBBC8AF8-4964-B547-9569-D8BFE87BB8F4}"/>
              </a:ext>
            </a:extLst>
          </p:cNvPr>
          <p:cNvSpPr>
            <a:spLocks noGrp="1"/>
          </p:cNvSpPr>
          <p:nvPr>
            <p:ph type="body" sz="quarter" idx="10" hasCustomPrompt="1"/>
          </p:nvPr>
        </p:nvSpPr>
        <p:spPr>
          <a:xfrm>
            <a:off x="419100" y="5024594"/>
            <a:ext cx="8059738" cy="488498"/>
          </a:xfr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-Click to edit master title style</a:t>
            </a:r>
          </a:p>
        </p:txBody>
      </p:sp>
      <p:pic>
        <p:nvPicPr>
          <p:cNvPr id="13" name="Picture 12">
            <a:extLst>
              <a:ext uri="{FF2B5EF4-FFF2-40B4-BE49-F238E27FC236}">
                <a16:creationId xmlns:a16="http://schemas.microsoft.com/office/drawing/2014/main" id="{A51D4E80-7282-594D-8256-F973AFF71D56}"/>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23376812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6AC7C4F-A7FB-D049-8056-D71FAE608841}"/>
              </a:ext>
            </a:extLst>
          </p:cNvPr>
          <p:cNvPicPr>
            <a:picLocks noChangeAspect="1"/>
          </p:cNvPicPr>
          <p:nvPr userDrawn="1"/>
        </p:nvPicPr>
        <p:blipFill>
          <a:blip r:embed="rId3"/>
          <a:stretch>
            <a:fillRect/>
          </a:stretch>
        </p:blipFill>
        <p:spPr>
          <a:xfrm>
            <a:off x="-81023" y="-47919"/>
            <a:ext cx="12361762" cy="6958182"/>
          </a:xfrm>
          <a:prstGeom prst="rect">
            <a:avLst/>
          </a:prstGeom>
        </p:spPr>
      </p:pic>
      <p:sp>
        <p:nvSpPr>
          <p:cNvPr id="5" name="TextBox 4">
            <a:extLst>
              <a:ext uri="{FF2B5EF4-FFF2-40B4-BE49-F238E27FC236}">
                <a16:creationId xmlns:a16="http://schemas.microsoft.com/office/drawing/2014/main" id="{7F32C9FB-A505-8F4E-99FC-1B161C930668}"/>
              </a:ext>
            </a:extLst>
          </p:cNvPr>
          <p:cNvSpPr txBox="1"/>
          <p:nvPr userDrawn="1"/>
        </p:nvSpPr>
        <p:spPr>
          <a:xfrm>
            <a:off x="423968" y="6089839"/>
            <a:ext cx="8921913" cy="646331"/>
          </a:xfrm>
          <a:prstGeom prst="rect">
            <a:avLst/>
          </a:prstGeom>
          <a:noFill/>
        </p:spPr>
        <p:txBody>
          <a:bodyPr wrap="square" rtlCol="0">
            <a:noAutofit/>
          </a:bodyPr>
          <a:lstStyle/>
          <a:p>
            <a:pPr algn="just" rtl="0"/>
            <a:r>
              <a:rPr lang="pt-BR" sz="900" dirty="0">
                <a:solidFill>
                  <a:schemeClr val="bg1"/>
                </a:solidFill>
                <a:latin typeface="Amazon Ember Light" charset="0"/>
                <a:ea typeface="Amazon Ember Light" charset="0"/>
                <a:cs typeface="Amazon Ember Light" charset="0"/>
              </a:rPr>
              <a:t>© 2019 </a:t>
            </a:r>
            <a:r>
              <a:rPr lang="pt-BR" sz="900" dirty="0" err="1">
                <a:solidFill>
                  <a:schemeClr val="bg1"/>
                </a:solidFill>
                <a:latin typeface="Amazon Ember Light" charset="0"/>
                <a:ea typeface="Amazon Ember Light" charset="0"/>
                <a:cs typeface="Amazon Ember Light" charset="0"/>
              </a:rPr>
              <a:t>Amazon</a:t>
            </a:r>
            <a:r>
              <a:rPr lang="pt-BR" sz="900" dirty="0">
                <a:solidFill>
                  <a:schemeClr val="bg1"/>
                </a:solidFill>
                <a:latin typeface="Amazon Ember Light" charset="0"/>
                <a:ea typeface="Amazon Ember Light" charset="0"/>
                <a:cs typeface="Amazon Ember Light" charset="0"/>
              </a:rPr>
              <a:t> Web Services, Inc. ou suas afiliadas. Todos os direitos reservados. Este trabalho não pode ser reproduzido ou redistribuído, no todo ou em parte, sem a permissão prévia por escrito da </a:t>
            </a:r>
            <a:r>
              <a:rPr lang="pt-BR" sz="900" dirty="0" err="1">
                <a:solidFill>
                  <a:schemeClr val="bg1"/>
                </a:solidFill>
                <a:latin typeface="Amazon Ember Light" charset="0"/>
                <a:ea typeface="Amazon Ember Light" charset="0"/>
                <a:cs typeface="Amazon Ember Light" charset="0"/>
              </a:rPr>
              <a:t>Amazon</a:t>
            </a:r>
            <a:r>
              <a:rPr lang="pt-BR" sz="900" dirty="0">
                <a:solidFill>
                  <a:schemeClr val="bg1"/>
                </a:solidFill>
                <a:latin typeface="Amazon Ember Light" charset="0"/>
                <a:ea typeface="Amazon Ember Light" charset="0"/>
                <a:cs typeface="Amazon Ember Light" charset="0"/>
              </a:rPr>
              <a:t> Web Services, Inc. É proibido copiar, emprestar ou vender para fins comerciais. Para correções ou comentários sobre o curso, envie um e-mail para: </a:t>
            </a:r>
            <a:r>
              <a:rPr lang="pt-BR" sz="900" u="sng" dirty="0">
                <a:solidFill>
                  <a:schemeClr val="bg1"/>
                </a:solidFill>
                <a:latin typeface="Amazon Ember Light" charset="0"/>
                <a:ea typeface="Amazon Ember Light" charset="0"/>
                <a:cs typeface="Amazon Ember Light" charset="0"/>
              </a:rPr>
              <a:t>aws-course-feedback@amazon.com</a:t>
            </a:r>
            <a:r>
              <a:rPr lang="pt-BR" sz="900" dirty="0">
                <a:solidFill>
                  <a:schemeClr val="bg1"/>
                </a:solidFill>
                <a:latin typeface="Amazon Ember Light" charset="0"/>
                <a:ea typeface="Amazon Ember Light" charset="0"/>
                <a:cs typeface="Amazon Ember Light" charset="0"/>
              </a:rPr>
              <a:t>. Para todas as outras perguntas, entre em contato conosco em: </a:t>
            </a:r>
            <a:r>
              <a:rPr lang="pt-BR" sz="900" u="sng" dirty="0">
                <a:solidFill>
                  <a:schemeClr val="bg1"/>
                </a:solidFill>
                <a:latin typeface="Amazon Ember Light" charset="0"/>
                <a:ea typeface="Amazon Ember Light" charset="0"/>
                <a:cs typeface="Amazon Ember Light" charset="0"/>
              </a:rPr>
              <a:t>https://aws.amazon.com/contact-us/aws-training/</a:t>
            </a:r>
            <a:r>
              <a:rPr lang="pt-BR" sz="900" dirty="0">
                <a:solidFill>
                  <a:schemeClr val="bg1"/>
                </a:solidFill>
                <a:latin typeface="Amazon Ember Light" charset="0"/>
                <a:ea typeface="Amazon Ember Light" charset="0"/>
                <a:cs typeface="Amazon Ember Light" charset="0"/>
              </a:rPr>
              <a:t>. Todas as marcas comerciais pertencem a seus proprietários.</a:t>
            </a:r>
          </a:p>
          <a:p>
            <a:pPr algn="just" rtl="0"/>
            <a:endParaRPr lang="en-US" sz="900" dirty="0"/>
          </a:p>
        </p:txBody>
      </p:sp>
      <p:sp>
        <p:nvSpPr>
          <p:cNvPr id="14" name="Title 1">
            <a:extLst>
              <a:ext uri="{FF2B5EF4-FFF2-40B4-BE49-F238E27FC236}">
                <a16:creationId xmlns:a16="http://schemas.microsoft.com/office/drawing/2014/main" id="{DCAE5FD9-C1AF-FA48-A653-7EA5E0B13826}"/>
              </a:ext>
            </a:extLst>
          </p:cNvPr>
          <p:cNvSpPr>
            <a:spLocks noGrp="1"/>
          </p:cNvSpPr>
          <p:nvPr>
            <p:ph type="title" hasCustomPrompt="1"/>
          </p:nvPr>
        </p:nvSpPr>
        <p:spPr>
          <a:xfrm>
            <a:off x="419100" y="3191940"/>
            <a:ext cx="11353800" cy="474119"/>
          </a:xfrm>
        </p:spPr>
        <p:txBody>
          <a:bodyPr rtlCol="0">
            <a:noAutofit/>
          </a:bodyPr>
          <a:lstStyle>
            <a:lvl1pPr>
              <a:defRPr sz="6000">
                <a:solidFill>
                  <a:schemeClr val="bg1"/>
                </a:solidFill>
              </a:defRPr>
            </a:lvl1pPr>
          </a:lstStyle>
          <a:p>
            <a:pPr rtl="0"/>
            <a:r>
              <a:rPr lang="pt-BR"/>
              <a:t>Thank You</a:t>
            </a:r>
          </a:p>
        </p:txBody>
      </p:sp>
      <p:pic>
        <p:nvPicPr>
          <p:cNvPr id="7" name="Picture 6">
            <a:extLst>
              <a:ext uri="{FF2B5EF4-FFF2-40B4-BE49-F238E27FC236}">
                <a16:creationId xmlns:a16="http://schemas.microsoft.com/office/drawing/2014/main" id="{91A5F71C-941B-424B-B0F4-B91497513EB8}"/>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26982" y="6089839"/>
            <a:ext cx="1772656" cy="449073"/>
          </a:xfrm>
          <a:prstGeom prst="rect">
            <a:avLst/>
          </a:prstGeom>
        </p:spPr>
      </p:pic>
    </p:spTree>
    <p:custDataLst>
      <p:tags r:id="rId1"/>
    </p:custDataLst>
    <p:extLst>
      <p:ext uri="{BB962C8B-B14F-4D97-AF65-F5344CB8AC3E}">
        <p14:creationId xmlns:p14="http://schemas.microsoft.com/office/powerpoint/2010/main" val="2581085189"/>
      </p:ext>
    </p:extLst>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de by S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57AF45B-C20A-5F4E-906A-B043D9D7F28E}"/>
              </a:ext>
            </a:extLst>
          </p:cNvPr>
          <p:cNvSpPr/>
          <p:nvPr userDrawn="1"/>
        </p:nvSpPr>
        <p:spPr>
          <a:xfrm>
            <a:off x="-2" y="0"/>
            <a:ext cx="5125762" cy="6875492"/>
          </a:xfrm>
          <a:prstGeom prst="rect">
            <a:avLst/>
          </a:prstGeom>
          <a:solidFill>
            <a:srgbClr val="232F3E"/>
          </a:solidFill>
          <a:ln w="9525" cap="flat" cmpd="sng" algn="ctr">
            <a:no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pic>
        <p:nvPicPr>
          <p:cNvPr id="13" name="Picture 12" descr="A circuit board&#10;&#10;Description automatically generated">
            <a:extLst>
              <a:ext uri="{FF2B5EF4-FFF2-40B4-BE49-F238E27FC236}">
                <a16:creationId xmlns:a16="http://schemas.microsoft.com/office/drawing/2014/main" id="{C0EC8262-9538-E343-BCD0-0911ADA9E7A6}"/>
              </a:ext>
            </a:extLst>
          </p:cNvPr>
          <p:cNvPicPr>
            <a:picLocks noChangeAspect="1"/>
          </p:cNvPicPr>
          <p:nvPr userDrawn="1"/>
        </p:nvPicPr>
        <p:blipFill rotWithShape="1">
          <a:blip r:embed="rId3"/>
          <a:srcRect l="39690" t="3208" r="5228" b="21597"/>
          <a:stretch/>
        </p:blipFill>
        <p:spPr>
          <a:xfrm>
            <a:off x="588712" y="3159360"/>
            <a:ext cx="4537048" cy="3716132"/>
          </a:xfrm>
          <a:prstGeom prst="rect">
            <a:avLst/>
          </a:prstGeom>
        </p:spPr>
      </p:pic>
      <p:sp>
        <p:nvSpPr>
          <p:cNvPr id="4" name="Footer Placeholder 3">
            <a:extLst>
              <a:ext uri="{FF2B5EF4-FFF2-40B4-BE49-F238E27FC236}">
                <a16:creationId xmlns:a16="http://schemas.microsoft.com/office/drawing/2014/main" id="{7D651C47-09F6-C947-968C-92FC59515123}"/>
              </a:ext>
              <a:ext uri="{C183D7F6-B498-43B3-948B-1728B52AA6E4}">
                <adec:decorative xmlns:adec="http://schemas.microsoft.com/office/drawing/2017/decorative" val="1"/>
              </a:ext>
            </a:extLst>
          </p:cNvPr>
          <p:cNvSpPr>
            <a:spLocks noGrp="1"/>
          </p:cNvSpPr>
          <p:nvPr>
            <p:ph type="ftr" sz="quarter" idx="11"/>
          </p:nvPr>
        </p:nvSpPr>
        <p:spPr>
          <a:xfrm>
            <a:off x="7997728" y="6356350"/>
            <a:ext cx="3775172" cy="365125"/>
          </a:xfrm>
          <a:prstGeom prst="rect">
            <a:avLst/>
          </a:prstGeom>
        </p:spPr>
        <p:txBody>
          <a:bodyPr rtlCol="0"/>
          <a:lstStyle>
            <a:lvl1pPr algn="r">
              <a:defRPr/>
            </a:lvl1pPr>
          </a:lstStyle>
          <a:p>
            <a:pPr rtl="0"/>
            <a:r>
              <a:rPr lang="pt-BR"/>
              <a:t>© 2019 Amazon Web Services, Inc. or its Affiliates. All rights reserved.</a:t>
            </a:r>
          </a:p>
        </p:txBody>
      </p:sp>
      <p:sp>
        <p:nvSpPr>
          <p:cNvPr id="2" name="Title 1">
            <a:extLst>
              <a:ext uri="{FF2B5EF4-FFF2-40B4-BE49-F238E27FC236}">
                <a16:creationId xmlns:a16="http://schemas.microsoft.com/office/drawing/2014/main" id="{E454C7EF-17C6-3647-B5A6-45AFD1AE22A3}"/>
              </a:ext>
            </a:extLst>
          </p:cNvPr>
          <p:cNvSpPr>
            <a:spLocks noGrp="1"/>
          </p:cNvSpPr>
          <p:nvPr>
            <p:ph type="title"/>
          </p:nvPr>
        </p:nvSpPr>
        <p:spPr>
          <a:xfrm>
            <a:off x="419100" y="1178376"/>
            <a:ext cx="4268647" cy="1325563"/>
          </a:xfrm>
          <a:prstGeom prst="rect">
            <a:avLst/>
          </a:prstGeom>
        </p:spPr>
        <p:txBody>
          <a:bodyPr rtlCol="0"/>
          <a:lstStyle>
            <a:lvl1pPr>
              <a:defRPr>
                <a:solidFill>
                  <a:schemeClr val="bg1"/>
                </a:solidFill>
              </a:defRPr>
            </a:lvl1pPr>
          </a:lstStyle>
          <a:p>
            <a:pPr rtl="0"/>
            <a:r>
              <a:rPr lang="pt-BR"/>
              <a:t>Click to edit Master title style</a:t>
            </a:r>
            <a:endParaRPr lang="en-US" dirty="0"/>
          </a:p>
        </p:txBody>
      </p:sp>
      <p:sp>
        <p:nvSpPr>
          <p:cNvPr id="3" name="Slide Number Placeholder 2">
            <a:extLst>
              <a:ext uri="{FF2B5EF4-FFF2-40B4-BE49-F238E27FC236}">
                <a16:creationId xmlns:a16="http://schemas.microsoft.com/office/drawing/2014/main" id="{FFDB7B2F-8327-B54A-A6DB-5F4F68ECD970}"/>
              </a:ext>
              <a:ext uri="{C183D7F6-B498-43B3-948B-1728B52AA6E4}">
                <adec:decorative xmlns:adec="http://schemas.microsoft.com/office/drawing/2017/decorative" val="1"/>
              </a:ext>
            </a:extLst>
          </p:cNvPr>
          <p:cNvSpPr>
            <a:spLocks noGrp="1"/>
          </p:cNvSpPr>
          <p:nvPr>
            <p:ph type="sldNum" sz="quarter" idx="10"/>
          </p:nvPr>
        </p:nvSpPr>
        <p:spPr>
          <a:xfrm>
            <a:off x="423657" y="6356350"/>
            <a:ext cx="2743200" cy="365125"/>
          </a:xfrm>
          <a:prstGeom prst="rect">
            <a:avLst/>
          </a:prstGeom>
        </p:spPr>
        <p:txBody>
          <a:bodyPr rtlCol="0"/>
          <a:lstStyle>
            <a:lvl1pPr algn="l">
              <a:defRPr>
                <a:solidFill>
                  <a:schemeClr val="bg1"/>
                </a:solidFill>
              </a:defRPr>
            </a:lvl1pPr>
          </a:lstStyle>
          <a:p>
            <a:pPr rtl="0"/>
            <a:fld id="{B6A95138-A96E-2F42-A959-2EFD44FE4AB7}" type="slidenum">
              <a:rPr lang="en-US" smtClean="0"/>
              <a:pPr rtl="0"/>
              <a:t>‹nº›</a:t>
            </a:fld>
            <a:endParaRPr lang="en-US" dirty="0"/>
          </a:p>
        </p:txBody>
      </p:sp>
      <p:sp>
        <p:nvSpPr>
          <p:cNvPr id="22" name="Content Placeholder 2">
            <a:extLst>
              <a:ext uri="{FF2B5EF4-FFF2-40B4-BE49-F238E27FC236}">
                <a16:creationId xmlns:a16="http://schemas.microsoft.com/office/drawing/2014/main" id="{0EB2737B-E9EB-5940-81B3-90715BFD4CAC}"/>
              </a:ext>
            </a:extLst>
          </p:cNvPr>
          <p:cNvSpPr>
            <a:spLocks noGrp="1"/>
          </p:cNvSpPr>
          <p:nvPr>
            <p:ph idx="16"/>
          </p:nvPr>
        </p:nvSpPr>
        <p:spPr>
          <a:xfrm>
            <a:off x="5714474" y="1178376"/>
            <a:ext cx="5767612" cy="4814920"/>
          </a:xfrm>
          <a:prstGeom prst="rect">
            <a:avLst/>
          </a:prstGeo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pic>
        <p:nvPicPr>
          <p:cNvPr id="9" name="Picture 8">
            <a:extLst>
              <a:ext uri="{FF2B5EF4-FFF2-40B4-BE49-F238E27FC236}">
                <a16:creationId xmlns:a16="http://schemas.microsoft.com/office/drawing/2014/main" id="{280E0825-B265-3846-8BB3-B9ECFCCA9B2D}"/>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200" y="365126"/>
            <a:ext cx="1772652" cy="449072"/>
          </a:xfrm>
          <a:prstGeom prst="rect">
            <a:avLst/>
          </a:prstGeom>
        </p:spPr>
      </p:pic>
    </p:spTree>
    <p:custDataLst>
      <p:tags r:id="rId1"/>
    </p:custDataLst>
    <p:extLst>
      <p:ext uri="{BB962C8B-B14F-4D97-AF65-F5344CB8AC3E}">
        <p14:creationId xmlns:p14="http://schemas.microsoft.com/office/powerpoint/2010/main" val="3816153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ubsection Header">
    <p:spTree>
      <p:nvGrpSpPr>
        <p:cNvPr id="1" name=""/>
        <p:cNvGrpSpPr/>
        <p:nvPr/>
      </p:nvGrpSpPr>
      <p:grpSpPr>
        <a:xfrm>
          <a:off x="0" y="0"/>
          <a:ext cx="0" cy="0"/>
          <a:chOff x="0" y="0"/>
          <a:chExt cx="0" cy="0"/>
        </a:xfrm>
      </p:grpSpPr>
      <p:sp>
        <p:nvSpPr>
          <p:cNvPr id="31" name="Footer Placeholder 4">
            <a:extLst>
              <a:ext uri="{FF2B5EF4-FFF2-40B4-BE49-F238E27FC236}">
                <a16:creationId xmlns:a16="http://schemas.microsoft.com/office/drawing/2014/main" id="{A9C4F210-2650-3942-9632-6074E8F12704}"/>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sp>
        <p:nvSpPr>
          <p:cNvPr id="10" name="Title 1">
            <a:extLst>
              <a:ext uri="{FF2B5EF4-FFF2-40B4-BE49-F238E27FC236}">
                <a16:creationId xmlns:a16="http://schemas.microsoft.com/office/drawing/2014/main" id="{D0B1C5D0-123C-C948-8FE9-A354E18700B1}"/>
              </a:ext>
            </a:extLst>
          </p:cNvPr>
          <p:cNvSpPr>
            <a:spLocks noGrp="1"/>
          </p:cNvSpPr>
          <p:nvPr>
            <p:ph type="title"/>
          </p:nvPr>
        </p:nvSpPr>
        <p:spPr>
          <a:xfrm>
            <a:off x="419100" y="3191940"/>
            <a:ext cx="11353800" cy="474119"/>
          </a:xfrm>
        </p:spPr>
        <p:txBody>
          <a:bodyPr rtlCol="0">
            <a:noAutofit/>
          </a:bodyPr>
          <a:lstStyle>
            <a:lvl1pPr>
              <a:defRPr sz="6000">
                <a:solidFill>
                  <a:schemeClr val="tx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B9293C6B-D94F-304A-A8F4-8745DAD9DF47}"/>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pic>
        <p:nvPicPr>
          <p:cNvPr id="7" name="Picture 6">
            <a:extLst>
              <a:ext uri="{FF2B5EF4-FFF2-40B4-BE49-F238E27FC236}">
                <a16:creationId xmlns:a16="http://schemas.microsoft.com/office/drawing/2014/main" id="{3AA315D3-3937-1747-9C2E-0067F12A02F0}"/>
              </a:ext>
            </a:extLst>
          </p:cNvPr>
          <p:cNvPicPr>
            <a:picLocks noChangeAspect="1"/>
          </p:cNvPicPr>
          <p:nvPr userDrawn="1"/>
        </p:nvPicPr>
        <p:blipFill rotWithShape="1">
          <a:blip r:embed="rId3"/>
          <a:srcRect l="75552" t="60520" r="3438" b="3809"/>
          <a:stretch/>
        </p:blipFill>
        <p:spPr>
          <a:xfrm rot="10800000">
            <a:off x="-1" y="-2"/>
            <a:ext cx="2268187" cy="2166103"/>
          </a:xfrm>
          <a:prstGeom prst="rect">
            <a:avLst/>
          </a:prstGeom>
        </p:spPr>
      </p:pic>
      <p:pic>
        <p:nvPicPr>
          <p:cNvPr id="9" name="Picture 8">
            <a:extLst>
              <a:ext uri="{FF2B5EF4-FFF2-40B4-BE49-F238E27FC236}">
                <a16:creationId xmlns:a16="http://schemas.microsoft.com/office/drawing/2014/main" id="{83936176-BBC4-344F-8FD9-CD6D76107A1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200" y="365126"/>
            <a:ext cx="1772652" cy="449072"/>
          </a:xfrm>
          <a:prstGeom prst="rect">
            <a:avLst/>
          </a:prstGeom>
        </p:spPr>
      </p:pic>
    </p:spTree>
    <p:custDataLst>
      <p:tags r:id="rId1"/>
    </p:custDataLst>
    <p:extLst>
      <p:ext uri="{BB962C8B-B14F-4D97-AF65-F5344CB8AC3E}">
        <p14:creationId xmlns:p14="http://schemas.microsoft.com/office/powerpoint/2010/main" val="507082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One Colum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3" name="Content Placeholder 2">
            <a:extLst>
              <a:ext uri="{FF2B5EF4-FFF2-40B4-BE49-F238E27FC236}">
                <a16:creationId xmlns:a16="http://schemas.microsoft.com/office/drawing/2014/main" id="{4FBB0127-ED7F-7C41-B530-EB0C6E8B5AE1}"/>
              </a:ext>
            </a:extLst>
          </p:cNvPr>
          <p:cNvSpPr>
            <a:spLocks noGrp="1"/>
          </p:cNvSpPr>
          <p:nvPr>
            <p:ph idx="1"/>
          </p:nvPr>
        </p:nvSpPr>
        <p:spPr>
          <a:xfrm>
            <a:off x="419100" y="1528175"/>
            <a:ext cx="11353800" cy="4648788"/>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pic>
        <p:nvPicPr>
          <p:cNvPr id="7" name="Picture 6">
            <a:extLst>
              <a:ext uri="{FF2B5EF4-FFF2-40B4-BE49-F238E27FC236}">
                <a16:creationId xmlns:a16="http://schemas.microsoft.com/office/drawing/2014/main" id="{18DE245B-4FD3-2740-8BED-8269A8D5C21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8" name="Slide Number Placeholder 5">
            <a:extLst>
              <a:ext uri="{FF2B5EF4-FFF2-40B4-BE49-F238E27FC236}">
                <a16:creationId xmlns:a16="http://schemas.microsoft.com/office/drawing/2014/main" id="{0BDEF14E-4027-D643-9DE2-F177FE226270}"/>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spTree>
    <p:custDataLst>
      <p:tags r:id="rId1"/>
    </p:custDataLst>
    <p:extLst>
      <p:ext uri="{BB962C8B-B14F-4D97-AF65-F5344CB8AC3E}">
        <p14:creationId xmlns:p14="http://schemas.microsoft.com/office/powerpoint/2010/main" val="3394656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50FA4A-B00E-C044-8FFB-45BB9BA4C7DB}"/>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Content Placeholder 2">
            <a:extLst>
              <a:ext uri="{FF2B5EF4-FFF2-40B4-BE49-F238E27FC236}">
                <a16:creationId xmlns:a16="http://schemas.microsoft.com/office/drawing/2014/main" id="{F3BB2B80-1B59-A143-BE75-CCD366DF7CE5}"/>
              </a:ext>
            </a:extLst>
          </p:cNvPr>
          <p:cNvSpPr>
            <a:spLocks noGrp="1"/>
          </p:cNvSpPr>
          <p:nvPr>
            <p:ph idx="1"/>
          </p:nvPr>
        </p:nvSpPr>
        <p:spPr>
          <a:xfrm>
            <a:off x="419100" y="1528175"/>
            <a:ext cx="5504688" cy="4648788"/>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2" name="Content Placeholder 2">
            <a:extLst>
              <a:ext uri="{FF2B5EF4-FFF2-40B4-BE49-F238E27FC236}">
                <a16:creationId xmlns:a16="http://schemas.microsoft.com/office/drawing/2014/main" id="{D773890F-7993-BE4F-83AC-886113878E8D}"/>
              </a:ext>
            </a:extLst>
          </p:cNvPr>
          <p:cNvSpPr>
            <a:spLocks noGrp="1"/>
          </p:cNvSpPr>
          <p:nvPr>
            <p:ph idx="13"/>
          </p:nvPr>
        </p:nvSpPr>
        <p:spPr>
          <a:xfrm>
            <a:off x="6246312" y="1524228"/>
            <a:ext cx="5504688" cy="4648788"/>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3" name="Footer Placeholder 4">
            <a:extLst>
              <a:ext uri="{FF2B5EF4-FFF2-40B4-BE49-F238E27FC236}">
                <a16:creationId xmlns:a16="http://schemas.microsoft.com/office/drawing/2014/main" id="{69573A30-3961-C94C-A15D-1FC70640BAA5}"/>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16" name="Picture 15">
            <a:extLst>
              <a:ext uri="{FF2B5EF4-FFF2-40B4-BE49-F238E27FC236}">
                <a16:creationId xmlns:a16="http://schemas.microsoft.com/office/drawing/2014/main" id="{BF6D2BA4-6287-854B-A5A3-81A95726CF44}"/>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2611942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DA4BB6E3-A058-A34B-A1A1-FE195D499725}"/>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1" y="365125"/>
            <a:ext cx="9037416"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Content Placeholder 2">
            <a:extLst>
              <a:ext uri="{FF2B5EF4-FFF2-40B4-BE49-F238E27FC236}">
                <a16:creationId xmlns:a16="http://schemas.microsoft.com/office/drawing/2014/main" id="{F3BB2B80-1B59-A143-BE75-CCD366DF7CE5}"/>
              </a:ext>
            </a:extLst>
          </p:cNvPr>
          <p:cNvSpPr>
            <a:spLocks noGrp="1"/>
          </p:cNvSpPr>
          <p:nvPr>
            <p:ph idx="1"/>
          </p:nvPr>
        </p:nvSpPr>
        <p:spPr>
          <a:xfrm>
            <a:off x="419100" y="1528175"/>
            <a:ext cx="3593592" cy="4645152"/>
          </a:xfrm>
        </p:spPr>
        <p:txBody>
          <a:bodyPr rtlCol="0">
            <a:no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5" name="Content Placeholder 2">
            <a:extLst>
              <a:ext uri="{FF2B5EF4-FFF2-40B4-BE49-F238E27FC236}">
                <a16:creationId xmlns:a16="http://schemas.microsoft.com/office/drawing/2014/main" id="{0C6EC767-E7A4-C245-BAA4-960E5F2420E0}"/>
              </a:ext>
            </a:extLst>
          </p:cNvPr>
          <p:cNvSpPr>
            <a:spLocks noGrp="1"/>
          </p:cNvSpPr>
          <p:nvPr>
            <p:ph idx="13"/>
          </p:nvPr>
        </p:nvSpPr>
        <p:spPr>
          <a:xfrm>
            <a:off x="8173686" y="1528175"/>
            <a:ext cx="3593592" cy="4645152"/>
          </a:xfrm>
        </p:spPr>
        <p:txBody>
          <a:bodyPr rtlCol="0">
            <a:no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6" name="Content Placeholder 2">
            <a:extLst>
              <a:ext uri="{FF2B5EF4-FFF2-40B4-BE49-F238E27FC236}">
                <a16:creationId xmlns:a16="http://schemas.microsoft.com/office/drawing/2014/main" id="{F3CCBCC6-BD7A-204B-A666-6793093190FD}"/>
              </a:ext>
            </a:extLst>
          </p:cNvPr>
          <p:cNvSpPr>
            <a:spLocks noGrp="1"/>
          </p:cNvSpPr>
          <p:nvPr>
            <p:ph idx="14"/>
          </p:nvPr>
        </p:nvSpPr>
        <p:spPr>
          <a:xfrm>
            <a:off x="4314209" y="1528175"/>
            <a:ext cx="3593592" cy="4645152"/>
          </a:xfrm>
        </p:spPr>
        <p:txBody>
          <a:bodyPr rtlCol="0">
            <a:no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2" name="Footer Placeholder 4">
            <a:extLst>
              <a:ext uri="{FF2B5EF4-FFF2-40B4-BE49-F238E27FC236}">
                <a16:creationId xmlns:a16="http://schemas.microsoft.com/office/drawing/2014/main" id="{EAED9FF8-3030-4E4D-ADC0-FA2315FD54F2}"/>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14" name="Picture 13">
            <a:extLst>
              <a:ext uri="{FF2B5EF4-FFF2-40B4-BE49-F238E27FC236}">
                <a16:creationId xmlns:a16="http://schemas.microsoft.com/office/drawing/2014/main" id="{BCD2DB21-CEFB-4A4D-B8DA-776FFE4E65ED}"/>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336884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B7529A25-CD85-DB42-9175-A545162F47DB}"/>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noAutofit/>
          </a:bodyPr>
          <a:lstStyle/>
          <a:p>
            <a:pPr rtl="0"/>
            <a:fld id="{B6A95138-A96E-2F42-A959-2EFD44FE4AB7}" type="slidenum">
              <a:rPr lang="en-US" smtClean="0"/>
              <a:t>‹nº›</a:t>
            </a:fld>
            <a:endParaRPr lang="en-US" dirty="0"/>
          </a:p>
        </p:txBody>
      </p:sp>
      <p:sp>
        <p:nvSpPr>
          <p:cNvPr id="13" name="Content Placeholder 2">
            <a:extLst>
              <a:ext uri="{FF2B5EF4-FFF2-40B4-BE49-F238E27FC236}">
                <a16:creationId xmlns:a16="http://schemas.microsoft.com/office/drawing/2014/main" id="{1EBC76E4-C45C-574F-A82B-828C66343888}"/>
              </a:ext>
            </a:extLst>
          </p:cNvPr>
          <p:cNvSpPr>
            <a:spLocks noGrp="1"/>
          </p:cNvSpPr>
          <p:nvPr>
            <p:ph idx="14"/>
          </p:nvPr>
        </p:nvSpPr>
        <p:spPr>
          <a:xfrm>
            <a:off x="419100" y="2041932"/>
            <a:ext cx="5504688" cy="4131084"/>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9101" y="1524000"/>
            <a:ext cx="5504688" cy="517932"/>
          </a:xfrm>
        </p:spPr>
        <p:txBody>
          <a:bodyPr rtlCol="0">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14" name="Content Placeholder 2">
            <a:extLst>
              <a:ext uri="{FF2B5EF4-FFF2-40B4-BE49-F238E27FC236}">
                <a16:creationId xmlns:a16="http://schemas.microsoft.com/office/drawing/2014/main" id="{E73D202D-7B57-2643-80ED-BF68CDD1CDB3}"/>
              </a:ext>
            </a:extLst>
          </p:cNvPr>
          <p:cNvSpPr>
            <a:spLocks noGrp="1"/>
          </p:cNvSpPr>
          <p:nvPr>
            <p:ph idx="16"/>
          </p:nvPr>
        </p:nvSpPr>
        <p:spPr>
          <a:xfrm>
            <a:off x="6249885" y="2041932"/>
            <a:ext cx="5504688" cy="4131084"/>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5" name="Text Placeholder 2">
            <a:extLst>
              <a:ext uri="{FF2B5EF4-FFF2-40B4-BE49-F238E27FC236}">
                <a16:creationId xmlns:a16="http://schemas.microsoft.com/office/drawing/2014/main" id="{DDC3C2DA-3EB0-FE4D-8393-500CDB18693C}"/>
              </a:ext>
            </a:extLst>
          </p:cNvPr>
          <p:cNvSpPr>
            <a:spLocks noGrp="1"/>
          </p:cNvSpPr>
          <p:nvPr>
            <p:ph type="body" sz="quarter" idx="17"/>
          </p:nvPr>
        </p:nvSpPr>
        <p:spPr>
          <a:xfrm>
            <a:off x="6249886" y="1524000"/>
            <a:ext cx="5504688" cy="517932"/>
          </a:xfrm>
        </p:spPr>
        <p:txBody>
          <a:bodyPr rtlCol="0">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10" name="Footer Placeholder 4">
            <a:extLst>
              <a:ext uri="{FF2B5EF4-FFF2-40B4-BE49-F238E27FC236}">
                <a16:creationId xmlns:a16="http://schemas.microsoft.com/office/drawing/2014/main" id="{6552EEA6-13B7-F947-9C14-50FE89679658}"/>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16" name="Picture 15">
            <a:extLst>
              <a:ext uri="{FF2B5EF4-FFF2-40B4-BE49-F238E27FC236}">
                <a16:creationId xmlns:a16="http://schemas.microsoft.com/office/drawing/2014/main" id="{503D402F-215B-FB47-825A-3E2774C59C1B}"/>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1778412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2704F4F9-D03D-9741-91BE-D52E962C505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3" name="Content Placeholder 2">
            <a:extLst>
              <a:ext uri="{FF2B5EF4-FFF2-40B4-BE49-F238E27FC236}">
                <a16:creationId xmlns:a16="http://schemas.microsoft.com/office/drawing/2014/main" id="{1EBC76E4-C45C-574F-A82B-828C66343888}"/>
              </a:ext>
            </a:extLst>
          </p:cNvPr>
          <p:cNvSpPr>
            <a:spLocks noGrp="1"/>
          </p:cNvSpPr>
          <p:nvPr>
            <p:ph idx="14"/>
          </p:nvPr>
        </p:nvSpPr>
        <p:spPr>
          <a:xfrm>
            <a:off x="419099" y="2041932"/>
            <a:ext cx="11335473" cy="4131084"/>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9100" y="1524000"/>
            <a:ext cx="11335473" cy="517932"/>
          </a:xfrm>
        </p:spPr>
        <p:txBody>
          <a:bodyPr rtlCol="0">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10" name="Footer Placeholder 4">
            <a:extLst>
              <a:ext uri="{FF2B5EF4-FFF2-40B4-BE49-F238E27FC236}">
                <a16:creationId xmlns:a16="http://schemas.microsoft.com/office/drawing/2014/main" id="{99B9B80A-7CBE-8F4D-B2B0-66F7C285B4DD}"/>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pic>
        <p:nvPicPr>
          <p:cNvPr id="15" name="Picture 14">
            <a:extLst>
              <a:ext uri="{FF2B5EF4-FFF2-40B4-BE49-F238E27FC236}">
                <a16:creationId xmlns:a16="http://schemas.microsoft.com/office/drawing/2014/main" id="{2D28D2B2-887B-C449-B54F-A6016CBDBCB1}"/>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2715083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DF0B29-9AD8-3F4E-B00F-6715996AE88A}"/>
              </a:ext>
            </a:extLst>
          </p:cNvPr>
          <p:cNvSpPr>
            <a:spLocks noGrp="1"/>
          </p:cNvSpPr>
          <p:nvPr>
            <p:ph type="title"/>
          </p:nvPr>
        </p:nvSpPr>
        <p:spPr>
          <a:xfrm>
            <a:off x="419100" y="365125"/>
            <a:ext cx="11353800" cy="1325563"/>
          </a:xfrm>
          <a:prstGeom prst="rect">
            <a:avLst/>
          </a:prstGeom>
        </p:spPr>
        <p:txBody>
          <a:bodyPr vert="horz" lIns="91440" tIns="45720" rIns="91440" bIns="45720" rtlCol="0" anchor="ctr">
            <a:normAutofit/>
          </a:bodyPr>
          <a:lstStyle/>
          <a:p>
            <a:pPr rtl="0"/>
            <a:r>
              <a:rPr lang="pt-BR"/>
              <a:t>Click to edit Master title style</a:t>
            </a:r>
            <a:endParaRPr lang="en-US" dirty="0"/>
          </a:p>
        </p:txBody>
      </p:sp>
      <p:sp>
        <p:nvSpPr>
          <p:cNvPr id="3" name="Text Placeholder 2">
            <a:extLst>
              <a:ext uri="{FF2B5EF4-FFF2-40B4-BE49-F238E27FC236}">
                <a16:creationId xmlns:a16="http://schemas.microsoft.com/office/drawing/2014/main" id="{CD4DF7ED-6BC6-EE49-BB58-F5E1626AD5BF}"/>
              </a:ext>
            </a:extLst>
          </p:cNvPr>
          <p:cNvSpPr>
            <a:spLocks noGrp="1"/>
          </p:cNvSpPr>
          <p:nvPr>
            <p:ph type="body" idx="1"/>
          </p:nvPr>
        </p:nvSpPr>
        <p:spPr>
          <a:xfrm>
            <a:off x="419100" y="1825625"/>
            <a:ext cx="11353800" cy="4351338"/>
          </a:xfrm>
          <a:prstGeom prst="rect">
            <a:avLst/>
          </a:prstGeom>
        </p:spPr>
        <p:txBody>
          <a:bodyPr vert="horz" lIns="91440" tIns="45720" rIns="91440" bIns="45720" rtlCol="0">
            <a:norm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6" name="Slide Number Placeholder 5">
            <a:extLst>
              <a:ext uri="{FF2B5EF4-FFF2-40B4-BE49-F238E27FC236}">
                <a16:creationId xmlns:a16="http://schemas.microsoft.com/office/drawing/2014/main" id="{5FCD72AE-1203-5947-A950-5866F5412B3B}"/>
              </a:ext>
            </a:extLst>
          </p:cNvPr>
          <p:cNvSpPr>
            <a:spLocks noGrp="1"/>
          </p:cNvSpPr>
          <p:nvPr>
            <p:ph type="sldNum" sz="quarter" idx="4"/>
          </p:nvPr>
        </p:nvSpPr>
        <p:spPr>
          <a:xfrm>
            <a:off x="9029700" y="6356350"/>
            <a:ext cx="2743200" cy="365125"/>
          </a:xfrm>
          <a:prstGeom prst="rect">
            <a:avLst/>
          </a:prstGeom>
        </p:spPr>
        <p:txBody>
          <a:bodyPr vert="horz" lIns="91440" tIns="45720" rIns="91440" bIns="45720" rtlCol="0" anchor="ctr"/>
          <a:lstStyle>
            <a:lvl1pPr algn="r">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fld id="{B6A95138-A96E-2F42-A959-2EFD44FE4AB7}" type="slidenum">
              <a:rPr lang="en-US" smtClean="0"/>
              <a:pPr rtl="0"/>
              <a:t>‹nº›</a:t>
            </a:fld>
            <a:endParaRPr lang="en-US" dirty="0"/>
          </a:p>
        </p:txBody>
      </p:sp>
      <p:sp>
        <p:nvSpPr>
          <p:cNvPr id="5" name="Footer Placeholder 4">
            <a:extLst>
              <a:ext uri="{FF2B5EF4-FFF2-40B4-BE49-F238E27FC236}">
                <a16:creationId xmlns:a16="http://schemas.microsoft.com/office/drawing/2014/main" id="{8D064DA9-8E78-194C-AB7B-DC01F6E01F7F}"/>
              </a:ext>
            </a:extLst>
          </p:cNvPr>
          <p:cNvSpPr>
            <a:spLocks noGrp="1"/>
          </p:cNvSpPr>
          <p:nvPr>
            <p:ph type="ftr" sz="quarter" idx="3"/>
          </p:nvPr>
        </p:nvSpPr>
        <p:spPr>
          <a:xfrm>
            <a:off x="419100" y="6356350"/>
            <a:ext cx="6871048"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2019 Amazon Web Services, Inc. or its Affiliates. All rights reserved.</a:t>
            </a:r>
          </a:p>
        </p:txBody>
      </p:sp>
    </p:spTree>
    <p:custDataLst>
      <p:tags r:id="rId25"/>
    </p:custDataLst>
    <p:extLst>
      <p:ext uri="{BB962C8B-B14F-4D97-AF65-F5344CB8AC3E}">
        <p14:creationId xmlns:p14="http://schemas.microsoft.com/office/powerpoint/2010/main" val="2772879459"/>
      </p:ext>
    </p:extLst>
  </p:cSld>
  <p:clrMap bg1="lt1" tx1="dk1" bg2="lt2" tx2="dk2" accent1="accent1" accent2="accent2" accent3="accent3" accent4="accent4" accent5="accent5" accent6="accent6" hlink="hlink" folHlink="folHlink"/>
  <p:sldLayoutIdLst>
    <p:sldLayoutId id="2147483664" r:id="rId1"/>
    <p:sldLayoutId id="2147483663" r:id="rId2"/>
    <p:sldLayoutId id="2147483670" r:id="rId3"/>
    <p:sldLayoutId id="2147483667" r:id="rId4"/>
    <p:sldLayoutId id="2147483650" r:id="rId5"/>
    <p:sldLayoutId id="2147483649" r:id="rId6"/>
    <p:sldLayoutId id="2147483651" r:id="rId7"/>
    <p:sldLayoutId id="2147483652" r:id="rId8"/>
    <p:sldLayoutId id="2147483661" r:id="rId9"/>
    <p:sldLayoutId id="2147483653" r:id="rId10"/>
    <p:sldLayoutId id="2147483671" r:id="rId11"/>
    <p:sldLayoutId id="2147483657" r:id="rId12"/>
    <p:sldLayoutId id="2147483658" r:id="rId13"/>
    <p:sldLayoutId id="2147483659" r:id="rId14"/>
    <p:sldLayoutId id="2147483678" r:id="rId15"/>
    <p:sldLayoutId id="2147483679" r:id="rId16"/>
    <p:sldLayoutId id="2147483680" r:id="rId17"/>
    <p:sldLayoutId id="2147483668" r:id="rId18"/>
    <p:sldLayoutId id="2147483672" r:id="rId19"/>
    <p:sldLayoutId id="2147483665" r:id="rId20"/>
    <p:sldLayoutId id="2147483677" r:id="rId21"/>
    <p:sldLayoutId id="2147483669" r:id="rId22"/>
    <p:sldLayoutId id="2147483660" r:id="rId23"/>
  </p:sldLayoutIdLst>
  <p:hf hdr="0" dt="0"/>
  <p:txStyles>
    <p:titleStyle>
      <a:lvl1pPr algn="l" defTabSz="914400" rtl="0" eaLnBrk="1" latinLnBrk="0" hangingPunct="1">
        <a:lnSpc>
          <a:spcPct val="90000"/>
        </a:lnSpc>
        <a:spcBef>
          <a:spcPct val="0"/>
        </a:spcBef>
        <a:buNone/>
        <a:defRPr sz="4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264" userDrawn="1">
          <p15:clr>
            <a:srgbClr val="F26B43"/>
          </p15:clr>
        </p15:guide>
        <p15:guide id="4" pos="741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6.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35.xml"/><Relationship Id="rId5" Type="http://schemas.openxmlformats.org/officeDocument/2006/relationships/image" Target="../media/image9.sv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36.xml"/><Relationship Id="rId6" Type="http://schemas.openxmlformats.org/officeDocument/2006/relationships/image" Target="../media/image40.png"/><Relationship Id="rId5" Type="http://schemas.openxmlformats.org/officeDocument/2006/relationships/image" Target="../media/image39.svg"/><Relationship Id="rId4" Type="http://schemas.openxmlformats.org/officeDocument/2006/relationships/image" Target="../media/image38.png"/></Relationships>
</file>

<file path=ppt/slides/_rels/slide12.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notesSlide" Target="../notesSlides/notesSlide12.xml"/><Relationship Id="rId7" Type="http://schemas.openxmlformats.org/officeDocument/2006/relationships/image" Target="../media/image44.svg"/><Relationship Id="rId2" Type="http://schemas.openxmlformats.org/officeDocument/2006/relationships/slideLayout" Target="../slideLayouts/slideLayout6.xml"/><Relationship Id="rId1" Type="http://schemas.openxmlformats.org/officeDocument/2006/relationships/tags" Target="../tags/tag37.xml"/><Relationship Id="rId6" Type="http://schemas.openxmlformats.org/officeDocument/2006/relationships/image" Target="../media/image43.png"/><Relationship Id="rId5" Type="http://schemas.openxmlformats.org/officeDocument/2006/relationships/image" Target="../media/image42.svg"/><Relationship Id="rId4" Type="http://schemas.openxmlformats.org/officeDocument/2006/relationships/image" Target="../media/image41.png"/></Relationships>
</file>

<file path=ppt/slides/_rels/slide13.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51.svg"/><Relationship Id="rId3" Type="http://schemas.openxmlformats.org/officeDocument/2006/relationships/notesSlide" Target="../notesSlides/notesSlide13.xml"/><Relationship Id="rId7" Type="http://schemas.openxmlformats.org/officeDocument/2006/relationships/image" Target="../media/image49.svg"/><Relationship Id="rId12" Type="http://schemas.openxmlformats.org/officeDocument/2006/relationships/image" Target="../media/image50.png"/><Relationship Id="rId2" Type="http://schemas.openxmlformats.org/officeDocument/2006/relationships/slideLayout" Target="../slideLayouts/slideLayout5.xml"/><Relationship Id="rId1" Type="http://schemas.openxmlformats.org/officeDocument/2006/relationships/tags" Target="../tags/tag38.xml"/><Relationship Id="rId6" Type="http://schemas.openxmlformats.org/officeDocument/2006/relationships/image" Target="../media/image48.png"/><Relationship Id="rId11" Type="http://schemas.openxmlformats.org/officeDocument/2006/relationships/image" Target="../media/image44.svg"/><Relationship Id="rId5" Type="http://schemas.openxmlformats.org/officeDocument/2006/relationships/image" Target="../media/image47.svg"/><Relationship Id="rId10" Type="http://schemas.openxmlformats.org/officeDocument/2006/relationships/image" Target="../media/image43.png"/><Relationship Id="rId4" Type="http://schemas.openxmlformats.org/officeDocument/2006/relationships/image" Target="../media/image46.png"/><Relationship Id="rId9" Type="http://schemas.openxmlformats.org/officeDocument/2006/relationships/image" Target="../media/image42.sv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55.svg"/><Relationship Id="rId2" Type="http://schemas.openxmlformats.org/officeDocument/2006/relationships/slideLayout" Target="../slideLayouts/slideLayout6.xml"/><Relationship Id="rId1" Type="http://schemas.openxmlformats.org/officeDocument/2006/relationships/tags" Target="../tags/tag39.xml"/><Relationship Id="rId6" Type="http://schemas.openxmlformats.org/officeDocument/2006/relationships/image" Target="../media/image54.png"/><Relationship Id="rId5" Type="http://schemas.openxmlformats.org/officeDocument/2006/relationships/image" Target="../media/image53.svg"/><Relationship Id="rId4" Type="http://schemas.openxmlformats.org/officeDocument/2006/relationships/image" Target="../media/image5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tags" Target="../tags/tag40.xml"/></Relationships>
</file>

<file path=ppt/slides/_rels/slide16.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notesSlide" Target="../notesSlides/notesSlide16.xml"/><Relationship Id="rId7" Type="http://schemas.openxmlformats.org/officeDocument/2006/relationships/image" Target="../media/image59.png"/><Relationship Id="rId2" Type="http://schemas.openxmlformats.org/officeDocument/2006/relationships/slideLayout" Target="../slideLayouts/slideLayout18.xml"/><Relationship Id="rId1" Type="http://schemas.openxmlformats.org/officeDocument/2006/relationships/tags" Target="../tags/tag41.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tags" Target="../tags/tag42.xml"/><Relationship Id="rId5" Type="http://schemas.openxmlformats.org/officeDocument/2006/relationships/hyperlink" Target="https://docs.aws.amazon.com/AWSEC2/latest/UserGuide/instance-types.html#instance-networking-storage" TargetMode="External"/><Relationship Id="rId4" Type="http://schemas.openxmlformats.org/officeDocument/2006/relationships/hyperlink" Target="https://aws.amazon.com/ec2/instance-types/" TargetMode="External"/></Relationships>
</file>

<file path=ppt/slides/_rels/slide18.xml.rels><?xml version="1.0" encoding="UTF-8" standalone="yes"?>
<Relationships xmlns="http://schemas.openxmlformats.org/package/2006/relationships"><Relationship Id="rId8" Type="http://schemas.openxmlformats.org/officeDocument/2006/relationships/image" Target="../media/image43.png"/><Relationship Id="rId13" Type="http://schemas.openxmlformats.org/officeDocument/2006/relationships/image" Target="../media/image67.svg"/><Relationship Id="rId3" Type="http://schemas.openxmlformats.org/officeDocument/2006/relationships/notesSlide" Target="../notesSlides/notesSlide18.xml"/><Relationship Id="rId7" Type="http://schemas.openxmlformats.org/officeDocument/2006/relationships/image" Target="../media/image63.svg"/><Relationship Id="rId12" Type="http://schemas.openxmlformats.org/officeDocument/2006/relationships/image" Target="../media/image66.png"/><Relationship Id="rId2" Type="http://schemas.openxmlformats.org/officeDocument/2006/relationships/slideLayout" Target="../slideLayouts/slideLayout6.xml"/><Relationship Id="rId1" Type="http://schemas.openxmlformats.org/officeDocument/2006/relationships/tags" Target="../tags/tag43.xml"/><Relationship Id="rId6" Type="http://schemas.openxmlformats.org/officeDocument/2006/relationships/image" Target="../media/image62.png"/><Relationship Id="rId11" Type="http://schemas.openxmlformats.org/officeDocument/2006/relationships/image" Target="../media/image65.svg"/><Relationship Id="rId5" Type="http://schemas.openxmlformats.org/officeDocument/2006/relationships/image" Target="../media/image61.svg"/><Relationship Id="rId15" Type="http://schemas.openxmlformats.org/officeDocument/2006/relationships/image" Target="../media/image51.svg"/><Relationship Id="rId10" Type="http://schemas.openxmlformats.org/officeDocument/2006/relationships/image" Target="../media/image64.png"/><Relationship Id="rId4" Type="http://schemas.openxmlformats.org/officeDocument/2006/relationships/image" Target="../media/image60.png"/><Relationship Id="rId9" Type="http://schemas.openxmlformats.org/officeDocument/2006/relationships/image" Target="../media/image44.svg"/><Relationship Id="rId14" Type="http://schemas.openxmlformats.org/officeDocument/2006/relationships/image" Target="../media/image50.png"/></Relationships>
</file>

<file path=ppt/slides/_rels/slide19.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notesSlide" Target="../notesSlides/notesSlide19.xml"/><Relationship Id="rId7" Type="http://schemas.openxmlformats.org/officeDocument/2006/relationships/image" Target="../media/image44.svg"/><Relationship Id="rId2" Type="http://schemas.openxmlformats.org/officeDocument/2006/relationships/slideLayout" Target="../slideLayouts/slideLayout6.xml"/><Relationship Id="rId1" Type="http://schemas.openxmlformats.org/officeDocument/2006/relationships/tags" Target="../tags/tag44.xml"/><Relationship Id="rId6" Type="http://schemas.openxmlformats.org/officeDocument/2006/relationships/image" Target="../media/image43.png"/><Relationship Id="rId5" Type="http://schemas.openxmlformats.org/officeDocument/2006/relationships/image" Target="../media/image69.svg"/><Relationship Id="rId4" Type="http://schemas.openxmlformats.org/officeDocument/2006/relationships/image" Target="../media/image68.png"/><Relationship Id="rId9" Type="http://schemas.openxmlformats.org/officeDocument/2006/relationships/image" Target="../media/image71.sv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tags" Target="../tags/tag27.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7" Type="http://schemas.openxmlformats.org/officeDocument/2006/relationships/image" Target="../media/image44.svg"/><Relationship Id="rId2" Type="http://schemas.openxmlformats.org/officeDocument/2006/relationships/slideLayout" Target="../slideLayouts/slideLayout6.xml"/><Relationship Id="rId1" Type="http://schemas.openxmlformats.org/officeDocument/2006/relationships/tags" Target="../tags/tag45.xml"/><Relationship Id="rId6" Type="http://schemas.openxmlformats.org/officeDocument/2006/relationships/image" Target="../media/image43.png"/><Relationship Id="rId5" Type="http://schemas.openxmlformats.org/officeDocument/2006/relationships/image" Target="../media/image42.svg"/><Relationship Id="rId4" Type="http://schemas.openxmlformats.org/officeDocument/2006/relationships/image" Target="../media/image4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7" Type="http://schemas.openxmlformats.org/officeDocument/2006/relationships/image" Target="../media/image75.svg"/><Relationship Id="rId2" Type="http://schemas.openxmlformats.org/officeDocument/2006/relationships/slideLayout" Target="../slideLayouts/slideLayout6.xml"/><Relationship Id="rId1" Type="http://schemas.openxmlformats.org/officeDocument/2006/relationships/tags" Target="../tags/tag46.xml"/><Relationship Id="rId6" Type="http://schemas.openxmlformats.org/officeDocument/2006/relationships/image" Target="../media/image74.png"/><Relationship Id="rId5" Type="http://schemas.openxmlformats.org/officeDocument/2006/relationships/image" Target="../media/image73.svg"/><Relationship Id="rId4" Type="http://schemas.openxmlformats.org/officeDocument/2006/relationships/image" Target="../media/image72.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tags" Target="../tags/tag47.xml"/></Relationships>
</file>

<file path=ppt/slides/_rels/slide23.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3.svg"/><Relationship Id="rId3" Type="http://schemas.openxmlformats.org/officeDocument/2006/relationships/notesSlide" Target="../notesSlides/notesSlide23.xml"/><Relationship Id="rId7" Type="http://schemas.openxmlformats.org/officeDocument/2006/relationships/image" Target="../media/image77.svg"/><Relationship Id="rId12" Type="http://schemas.openxmlformats.org/officeDocument/2006/relationships/image" Target="../media/image82.png"/><Relationship Id="rId2" Type="http://schemas.openxmlformats.org/officeDocument/2006/relationships/slideLayout" Target="../slideLayouts/slideLayout6.xml"/><Relationship Id="rId1" Type="http://schemas.openxmlformats.org/officeDocument/2006/relationships/tags" Target="../tags/tag48.xml"/><Relationship Id="rId6" Type="http://schemas.openxmlformats.org/officeDocument/2006/relationships/image" Target="../media/image76.png"/><Relationship Id="rId11" Type="http://schemas.openxmlformats.org/officeDocument/2006/relationships/image" Target="../media/image81.svg"/><Relationship Id="rId5" Type="http://schemas.openxmlformats.org/officeDocument/2006/relationships/image" Target="../media/image44.svg"/><Relationship Id="rId10" Type="http://schemas.openxmlformats.org/officeDocument/2006/relationships/image" Target="../media/image80.png"/><Relationship Id="rId4" Type="http://schemas.openxmlformats.org/officeDocument/2006/relationships/image" Target="../media/image43.png"/><Relationship Id="rId9" Type="http://schemas.openxmlformats.org/officeDocument/2006/relationships/image" Target="../media/image79.sv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6.xml"/><Relationship Id="rId1" Type="http://schemas.openxmlformats.org/officeDocument/2006/relationships/tags" Target="../tags/tag49.xml"/><Relationship Id="rId4" Type="http://schemas.openxmlformats.org/officeDocument/2006/relationships/image" Target="../media/image84.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tags" Target="../tags/tag50.xml"/><Relationship Id="rId4" Type="http://schemas.openxmlformats.org/officeDocument/2006/relationships/image" Target="../media/image85.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7" Type="http://schemas.openxmlformats.org/officeDocument/2006/relationships/image" Target="../media/image89.svg"/><Relationship Id="rId2" Type="http://schemas.openxmlformats.org/officeDocument/2006/relationships/slideLayout" Target="../slideLayouts/slideLayout6.xml"/><Relationship Id="rId1" Type="http://schemas.openxmlformats.org/officeDocument/2006/relationships/tags" Target="../tags/tag51.xml"/><Relationship Id="rId6" Type="http://schemas.openxmlformats.org/officeDocument/2006/relationships/image" Target="../media/image88.png"/><Relationship Id="rId5" Type="http://schemas.openxmlformats.org/officeDocument/2006/relationships/image" Target="../media/image87.svg"/><Relationship Id="rId4" Type="http://schemas.openxmlformats.org/officeDocument/2006/relationships/image" Target="../media/image86.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xml"/><Relationship Id="rId1" Type="http://schemas.openxmlformats.org/officeDocument/2006/relationships/tags" Target="../tags/tag52.xml"/><Relationship Id="rId4" Type="http://schemas.openxmlformats.org/officeDocument/2006/relationships/image" Target="../media/image90.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6.xml"/><Relationship Id="rId1" Type="http://schemas.openxmlformats.org/officeDocument/2006/relationships/tags" Target="../tags/tag53.xml"/><Relationship Id="rId6" Type="http://schemas.openxmlformats.org/officeDocument/2006/relationships/image" Target="../media/image92.svg"/><Relationship Id="rId5" Type="http://schemas.openxmlformats.org/officeDocument/2006/relationships/image" Target="../media/image91.png"/><Relationship Id="rId4" Type="http://schemas.openxmlformats.org/officeDocument/2006/relationships/hyperlink" Target="https://docs.aws.amazon.com/cli/latest/reference/ec2/run-instances.html" TargetMode="Externa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7" Type="http://schemas.openxmlformats.org/officeDocument/2006/relationships/image" Target="../media/image81.svg"/><Relationship Id="rId2" Type="http://schemas.openxmlformats.org/officeDocument/2006/relationships/slideLayout" Target="../slideLayouts/slideLayout5.xml"/><Relationship Id="rId1" Type="http://schemas.openxmlformats.org/officeDocument/2006/relationships/tags" Target="../tags/tag54.xml"/><Relationship Id="rId6" Type="http://schemas.openxmlformats.org/officeDocument/2006/relationships/image" Target="../media/image80.png"/><Relationship Id="rId5" Type="http://schemas.openxmlformats.org/officeDocument/2006/relationships/image" Target="../media/image42.svg"/><Relationship Id="rId4" Type="http://schemas.openxmlformats.org/officeDocument/2006/relationships/image" Target="../media/image4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ags" Target="../tags/tag28.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5.xml"/><Relationship Id="rId1" Type="http://schemas.openxmlformats.org/officeDocument/2006/relationships/tags" Target="../tags/tag55.xml"/><Relationship Id="rId4" Type="http://schemas.openxmlformats.org/officeDocument/2006/relationships/image" Target="../media/image93.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6.xml"/><Relationship Id="rId1" Type="http://schemas.openxmlformats.org/officeDocument/2006/relationships/tags" Target="../tags/tag56.xml"/><Relationship Id="rId5" Type="http://schemas.openxmlformats.org/officeDocument/2006/relationships/image" Target="../media/image95.svg"/><Relationship Id="rId4" Type="http://schemas.openxmlformats.org/officeDocument/2006/relationships/image" Target="../media/image94.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5.xml"/><Relationship Id="rId1" Type="http://schemas.openxmlformats.org/officeDocument/2006/relationships/tags" Target="../tags/tag57.xml"/></Relationships>
</file>

<file path=ppt/slides/_rels/slide33.xml.rels><?xml version="1.0" encoding="UTF-8" standalone="yes"?>
<Relationships xmlns="http://schemas.openxmlformats.org/package/2006/relationships"><Relationship Id="rId8" Type="http://schemas.openxmlformats.org/officeDocument/2006/relationships/image" Target="../media/image100.svg"/><Relationship Id="rId3" Type="http://schemas.openxmlformats.org/officeDocument/2006/relationships/notesSlide" Target="../notesSlides/notesSlide33.xml"/><Relationship Id="rId7" Type="http://schemas.openxmlformats.org/officeDocument/2006/relationships/image" Target="../media/image99.png"/><Relationship Id="rId2" Type="http://schemas.openxmlformats.org/officeDocument/2006/relationships/slideLayout" Target="../slideLayouts/slideLayout6.xml"/><Relationship Id="rId1" Type="http://schemas.openxmlformats.org/officeDocument/2006/relationships/tags" Target="../tags/tag58.xml"/><Relationship Id="rId6" Type="http://schemas.openxmlformats.org/officeDocument/2006/relationships/image" Target="../media/image98.svg"/><Relationship Id="rId5" Type="http://schemas.openxmlformats.org/officeDocument/2006/relationships/image" Target="../media/image97.png"/><Relationship Id="rId4" Type="http://schemas.openxmlformats.org/officeDocument/2006/relationships/image" Target="../media/image96.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3.xml"/><Relationship Id="rId1" Type="http://schemas.openxmlformats.org/officeDocument/2006/relationships/tags" Target="../tags/tag59.xml"/><Relationship Id="rId4" Type="http://schemas.openxmlformats.org/officeDocument/2006/relationships/image" Target="../media/image101.jpe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3.xml"/><Relationship Id="rId1" Type="http://schemas.openxmlformats.org/officeDocument/2006/relationships/tags" Target="../tags/tag60.xml"/><Relationship Id="rId5" Type="http://schemas.openxmlformats.org/officeDocument/2006/relationships/image" Target="../media/image102.png"/><Relationship Id="rId4" Type="http://schemas.openxmlformats.org/officeDocument/2006/relationships/hyperlink" Target="https://aws-tc-largeobjects.s3-us-west-2.amazonaws.com/ILT-TF-100-ACFNDS-20-EN/Module_6_EC2+v2.0.mp4" TargetMode="Externa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3.xml"/><Relationship Id="rId1" Type="http://schemas.openxmlformats.org/officeDocument/2006/relationships/tags" Target="../tags/tag61.xml"/><Relationship Id="rId4" Type="http://schemas.openxmlformats.org/officeDocument/2006/relationships/image" Target="../media/image103.jpeg"/></Relationships>
</file>

<file path=ppt/slides/_rels/slide37.xml.rels><?xml version="1.0" encoding="UTF-8" standalone="yes"?>
<Relationships xmlns="http://schemas.openxmlformats.org/package/2006/relationships"><Relationship Id="rId8" Type="http://schemas.openxmlformats.org/officeDocument/2006/relationships/image" Target="../media/image43.png"/><Relationship Id="rId13" Type="http://schemas.openxmlformats.org/officeDocument/2006/relationships/image" Target="../media/image51.svg"/><Relationship Id="rId3" Type="http://schemas.openxmlformats.org/officeDocument/2006/relationships/notesSlide" Target="../notesSlides/notesSlide37.xml"/><Relationship Id="rId7" Type="http://schemas.openxmlformats.org/officeDocument/2006/relationships/image" Target="../media/image63.svg"/><Relationship Id="rId12" Type="http://schemas.openxmlformats.org/officeDocument/2006/relationships/image" Target="../media/image50.png"/><Relationship Id="rId2" Type="http://schemas.openxmlformats.org/officeDocument/2006/relationships/slideLayout" Target="../slideLayouts/slideLayout5.xml"/><Relationship Id="rId1" Type="http://schemas.openxmlformats.org/officeDocument/2006/relationships/tags" Target="../tags/tag62.xml"/><Relationship Id="rId6" Type="http://schemas.openxmlformats.org/officeDocument/2006/relationships/image" Target="../media/image62.png"/><Relationship Id="rId11" Type="http://schemas.openxmlformats.org/officeDocument/2006/relationships/image" Target="../media/image65.svg"/><Relationship Id="rId5" Type="http://schemas.openxmlformats.org/officeDocument/2006/relationships/image" Target="../media/image61.svg"/><Relationship Id="rId10" Type="http://schemas.openxmlformats.org/officeDocument/2006/relationships/image" Target="../media/image64.png"/><Relationship Id="rId4" Type="http://schemas.openxmlformats.org/officeDocument/2006/relationships/image" Target="../media/image60.png"/><Relationship Id="rId9" Type="http://schemas.openxmlformats.org/officeDocument/2006/relationships/image" Target="../media/image44.sv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5.xml"/><Relationship Id="rId1" Type="http://schemas.openxmlformats.org/officeDocument/2006/relationships/tags" Target="../tags/tag63.xml"/></Relationships>
</file>

<file path=ppt/slides/_rels/slide39.xml.rels><?xml version="1.0" encoding="UTF-8" standalone="yes"?>
<Relationships xmlns="http://schemas.openxmlformats.org/package/2006/relationships"><Relationship Id="rId8" Type="http://schemas.openxmlformats.org/officeDocument/2006/relationships/image" Target="../media/image80.png"/><Relationship Id="rId13" Type="http://schemas.openxmlformats.org/officeDocument/2006/relationships/image" Target="../media/image42.svg"/><Relationship Id="rId3" Type="http://schemas.openxmlformats.org/officeDocument/2006/relationships/notesSlide" Target="../notesSlides/notesSlide39.xml"/><Relationship Id="rId7" Type="http://schemas.openxmlformats.org/officeDocument/2006/relationships/image" Target="../media/image44.svg"/><Relationship Id="rId12" Type="http://schemas.openxmlformats.org/officeDocument/2006/relationships/image" Target="../media/image41.png"/><Relationship Id="rId2" Type="http://schemas.openxmlformats.org/officeDocument/2006/relationships/slideLayout" Target="../slideLayouts/slideLayout6.xml"/><Relationship Id="rId1" Type="http://schemas.openxmlformats.org/officeDocument/2006/relationships/tags" Target="../tags/tag64.xml"/><Relationship Id="rId6" Type="http://schemas.openxmlformats.org/officeDocument/2006/relationships/image" Target="../media/image43.png"/><Relationship Id="rId11" Type="http://schemas.openxmlformats.org/officeDocument/2006/relationships/image" Target="../media/image83.svg"/><Relationship Id="rId5" Type="http://schemas.openxmlformats.org/officeDocument/2006/relationships/image" Target="../media/image9.svg"/><Relationship Id="rId15" Type="http://schemas.openxmlformats.org/officeDocument/2006/relationships/image" Target="../media/image63.svg"/><Relationship Id="rId10" Type="http://schemas.openxmlformats.org/officeDocument/2006/relationships/image" Target="../media/image82.png"/><Relationship Id="rId4" Type="http://schemas.openxmlformats.org/officeDocument/2006/relationships/image" Target="../media/image8.png"/><Relationship Id="rId9" Type="http://schemas.openxmlformats.org/officeDocument/2006/relationships/image" Target="../media/image81.svg"/><Relationship Id="rId14" Type="http://schemas.openxmlformats.org/officeDocument/2006/relationships/image" Target="../media/image6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29.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0.xml"/><Relationship Id="rId1" Type="http://schemas.openxmlformats.org/officeDocument/2006/relationships/tags" Target="../tags/tag65.xml"/><Relationship Id="rId5" Type="http://schemas.openxmlformats.org/officeDocument/2006/relationships/image" Target="../media/image105.png"/><Relationship Id="rId4" Type="http://schemas.openxmlformats.org/officeDocument/2006/relationships/image" Target="../media/image104.jpe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4.xml"/><Relationship Id="rId1" Type="http://schemas.openxmlformats.org/officeDocument/2006/relationships/tags" Target="../tags/tag66.xml"/><Relationship Id="rId4" Type="http://schemas.openxmlformats.org/officeDocument/2006/relationships/image" Target="../media/image106.tiff"/></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3.xml"/><Relationship Id="rId1" Type="http://schemas.openxmlformats.org/officeDocument/2006/relationships/tags" Target="../tags/tag67.xml"/><Relationship Id="rId4" Type="http://schemas.openxmlformats.org/officeDocument/2006/relationships/image" Target="../media/image107.png"/></Relationships>
</file>

<file path=ppt/slides/_rels/slide4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61.svg"/><Relationship Id="rId3" Type="http://schemas.openxmlformats.org/officeDocument/2006/relationships/notesSlide" Target="../notesSlides/notesSlide43.xml"/><Relationship Id="rId7" Type="http://schemas.openxmlformats.org/officeDocument/2006/relationships/image" Target="../media/image109.PNG"/><Relationship Id="rId12" Type="http://schemas.openxmlformats.org/officeDocument/2006/relationships/image" Target="../media/image60.png"/><Relationship Id="rId17" Type="http://schemas.openxmlformats.org/officeDocument/2006/relationships/image" Target="../media/image83.svg"/><Relationship Id="rId2" Type="http://schemas.openxmlformats.org/officeDocument/2006/relationships/slideLayout" Target="../slideLayouts/slideLayout18.xml"/><Relationship Id="rId16" Type="http://schemas.openxmlformats.org/officeDocument/2006/relationships/image" Target="../media/image82.png"/><Relationship Id="rId1" Type="http://schemas.openxmlformats.org/officeDocument/2006/relationships/tags" Target="../tags/tag68.xml"/><Relationship Id="rId6" Type="http://schemas.openxmlformats.org/officeDocument/2006/relationships/hyperlink" Target="https://aws.amazon.com/quickstart/architecture/sql/" TargetMode="External"/><Relationship Id="rId11" Type="http://schemas.openxmlformats.org/officeDocument/2006/relationships/image" Target="../media/image111.svg"/><Relationship Id="rId5" Type="http://schemas.openxmlformats.org/officeDocument/2006/relationships/image" Target="../media/image108.png"/><Relationship Id="rId15" Type="http://schemas.openxmlformats.org/officeDocument/2006/relationships/image" Target="../media/image113.svg"/><Relationship Id="rId10" Type="http://schemas.openxmlformats.org/officeDocument/2006/relationships/image" Target="../media/image110.png"/><Relationship Id="rId4" Type="http://schemas.openxmlformats.org/officeDocument/2006/relationships/hyperlink" Target="https://www.youtube.com/watch?v=UYy-UeQ29jo&amp;did=ta_card&amp;trk=ta_card" TargetMode="External"/><Relationship Id="rId9" Type="http://schemas.openxmlformats.org/officeDocument/2006/relationships/image" Target="../media/image9.svg"/><Relationship Id="rId14" Type="http://schemas.openxmlformats.org/officeDocument/2006/relationships/image" Target="../media/image112.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5.xml"/><Relationship Id="rId1" Type="http://schemas.openxmlformats.org/officeDocument/2006/relationships/tags" Target="../tags/tag69.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tags" Target="../tags/tag70.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71.xml"/><Relationship Id="rId4" Type="http://schemas.openxmlformats.org/officeDocument/2006/relationships/hyperlink" Target="https://aws.amazon.com/free/" TargetMode="Externa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7" Type="http://schemas.openxmlformats.org/officeDocument/2006/relationships/image" Target="../media/image117.png"/><Relationship Id="rId2" Type="http://schemas.openxmlformats.org/officeDocument/2006/relationships/slideLayout" Target="../slideLayouts/slideLayout5.xml"/><Relationship Id="rId1" Type="http://schemas.openxmlformats.org/officeDocument/2006/relationships/tags" Target="../tags/tag72.xml"/><Relationship Id="rId6" Type="http://schemas.openxmlformats.org/officeDocument/2006/relationships/image" Target="../media/image116.png"/><Relationship Id="rId5" Type="http://schemas.openxmlformats.org/officeDocument/2006/relationships/image" Target="../media/image115.png"/><Relationship Id="rId4" Type="http://schemas.openxmlformats.org/officeDocument/2006/relationships/image" Target="../media/image114.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7" Type="http://schemas.openxmlformats.org/officeDocument/2006/relationships/image" Target="../media/image117.png"/><Relationship Id="rId2" Type="http://schemas.openxmlformats.org/officeDocument/2006/relationships/slideLayout" Target="../slideLayouts/slideLayout5.xml"/><Relationship Id="rId1" Type="http://schemas.openxmlformats.org/officeDocument/2006/relationships/tags" Target="../tags/tag73.xml"/><Relationship Id="rId6" Type="http://schemas.openxmlformats.org/officeDocument/2006/relationships/image" Target="../media/image116.png"/><Relationship Id="rId5" Type="http://schemas.openxmlformats.org/officeDocument/2006/relationships/image" Target="../media/image115.png"/><Relationship Id="rId4" Type="http://schemas.openxmlformats.org/officeDocument/2006/relationships/image" Target="../media/image114.png"/></Relationships>
</file>

<file path=ppt/slides/_rels/slide49.xml.rels><?xml version="1.0" encoding="UTF-8" standalone="yes"?>
<Relationships xmlns="http://schemas.openxmlformats.org/package/2006/relationships"><Relationship Id="rId8" Type="http://schemas.openxmlformats.org/officeDocument/2006/relationships/image" Target="../media/image122.png"/><Relationship Id="rId3" Type="http://schemas.openxmlformats.org/officeDocument/2006/relationships/notesSlide" Target="../notesSlides/notesSlide49.xml"/><Relationship Id="rId7" Type="http://schemas.openxmlformats.org/officeDocument/2006/relationships/image" Target="../media/image121.png"/><Relationship Id="rId2" Type="http://schemas.openxmlformats.org/officeDocument/2006/relationships/slideLayout" Target="../slideLayouts/slideLayout5.xml"/><Relationship Id="rId1" Type="http://schemas.openxmlformats.org/officeDocument/2006/relationships/tags" Target="../tags/tag74.xml"/><Relationship Id="rId6" Type="http://schemas.openxmlformats.org/officeDocument/2006/relationships/image" Target="../media/image120.png"/><Relationship Id="rId5" Type="http://schemas.openxmlformats.org/officeDocument/2006/relationships/image" Target="../media/image119.png"/><Relationship Id="rId4" Type="http://schemas.openxmlformats.org/officeDocument/2006/relationships/image" Target="../media/image118.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svg"/><Relationship Id="rId18" Type="http://schemas.openxmlformats.org/officeDocument/2006/relationships/image" Target="../media/image22.png"/><Relationship Id="rId26" Type="http://schemas.openxmlformats.org/officeDocument/2006/relationships/image" Target="../media/image30.png"/><Relationship Id="rId3" Type="http://schemas.openxmlformats.org/officeDocument/2006/relationships/notesSlide" Target="../notesSlides/notesSlide5.xml"/><Relationship Id="rId21" Type="http://schemas.openxmlformats.org/officeDocument/2006/relationships/image" Target="../media/image25.svg"/><Relationship Id="rId7" Type="http://schemas.openxmlformats.org/officeDocument/2006/relationships/image" Target="../media/image11.svg"/><Relationship Id="rId12" Type="http://schemas.openxmlformats.org/officeDocument/2006/relationships/image" Target="../media/image16.png"/><Relationship Id="rId17" Type="http://schemas.openxmlformats.org/officeDocument/2006/relationships/image" Target="../media/image21.svg"/><Relationship Id="rId25" Type="http://schemas.openxmlformats.org/officeDocument/2006/relationships/image" Target="../media/image29.svg"/><Relationship Id="rId2" Type="http://schemas.openxmlformats.org/officeDocument/2006/relationships/slideLayout" Target="../slideLayouts/slideLayout18.xml"/><Relationship Id="rId16" Type="http://schemas.openxmlformats.org/officeDocument/2006/relationships/image" Target="../media/image20.png"/><Relationship Id="rId20" Type="http://schemas.openxmlformats.org/officeDocument/2006/relationships/image" Target="../media/image24.png"/><Relationship Id="rId29" Type="http://schemas.openxmlformats.org/officeDocument/2006/relationships/image" Target="../media/image33.svg"/><Relationship Id="rId1" Type="http://schemas.openxmlformats.org/officeDocument/2006/relationships/tags" Target="../tags/tag30.xml"/><Relationship Id="rId6" Type="http://schemas.openxmlformats.org/officeDocument/2006/relationships/image" Target="../media/image10.png"/><Relationship Id="rId11" Type="http://schemas.openxmlformats.org/officeDocument/2006/relationships/image" Target="../media/image15.svg"/><Relationship Id="rId24" Type="http://schemas.openxmlformats.org/officeDocument/2006/relationships/image" Target="../media/image28.png"/><Relationship Id="rId5" Type="http://schemas.openxmlformats.org/officeDocument/2006/relationships/image" Target="../media/image9.svg"/><Relationship Id="rId15" Type="http://schemas.openxmlformats.org/officeDocument/2006/relationships/image" Target="../media/image19.svg"/><Relationship Id="rId23" Type="http://schemas.openxmlformats.org/officeDocument/2006/relationships/image" Target="../media/image27.svg"/><Relationship Id="rId28" Type="http://schemas.openxmlformats.org/officeDocument/2006/relationships/image" Target="../media/image32.png"/><Relationship Id="rId10" Type="http://schemas.openxmlformats.org/officeDocument/2006/relationships/image" Target="../media/image14.png"/><Relationship Id="rId19" Type="http://schemas.openxmlformats.org/officeDocument/2006/relationships/image" Target="../media/image23.svg"/><Relationship Id="rId4" Type="http://schemas.openxmlformats.org/officeDocument/2006/relationships/image" Target="../media/image8.png"/><Relationship Id="rId9" Type="http://schemas.openxmlformats.org/officeDocument/2006/relationships/image" Target="../media/image13.svg"/><Relationship Id="rId14" Type="http://schemas.openxmlformats.org/officeDocument/2006/relationships/image" Target="../media/image18.png"/><Relationship Id="rId22" Type="http://schemas.openxmlformats.org/officeDocument/2006/relationships/image" Target="../media/image26.png"/><Relationship Id="rId27" Type="http://schemas.openxmlformats.org/officeDocument/2006/relationships/image" Target="../media/image31.sv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5.xml"/><Relationship Id="rId1" Type="http://schemas.openxmlformats.org/officeDocument/2006/relationships/tags" Target="../tags/tag75.xml"/><Relationship Id="rId4" Type="http://schemas.openxmlformats.org/officeDocument/2006/relationships/image" Target="../media/image119.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5.xml"/><Relationship Id="rId1" Type="http://schemas.openxmlformats.org/officeDocument/2006/relationships/tags" Target="../tags/tag76.xml"/><Relationship Id="rId4" Type="http://schemas.openxmlformats.org/officeDocument/2006/relationships/image" Target="../media/image120.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5.xml"/><Relationship Id="rId1" Type="http://schemas.openxmlformats.org/officeDocument/2006/relationships/tags" Target="../tags/tag77.xml"/><Relationship Id="rId4" Type="http://schemas.openxmlformats.org/officeDocument/2006/relationships/image" Target="../media/image121.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5.xml"/><Relationship Id="rId1" Type="http://schemas.openxmlformats.org/officeDocument/2006/relationships/tags" Target="../tags/tag78.xml"/><Relationship Id="rId4" Type="http://schemas.openxmlformats.org/officeDocument/2006/relationships/image" Target="../media/image122.png"/></Relationships>
</file>

<file path=ppt/slides/_rels/slide54.xml.rels><?xml version="1.0" encoding="UTF-8" standalone="yes"?>
<Relationships xmlns="http://schemas.openxmlformats.org/package/2006/relationships"><Relationship Id="rId8" Type="http://schemas.openxmlformats.org/officeDocument/2006/relationships/image" Target="../media/image127.png"/><Relationship Id="rId3" Type="http://schemas.openxmlformats.org/officeDocument/2006/relationships/notesSlide" Target="../notesSlides/notesSlide54.xml"/><Relationship Id="rId7" Type="http://schemas.openxmlformats.org/officeDocument/2006/relationships/image" Target="../media/image126.svg"/><Relationship Id="rId2" Type="http://schemas.openxmlformats.org/officeDocument/2006/relationships/slideLayout" Target="../slideLayouts/slideLayout5.xml"/><Relationship Id="rId1" Type="http://schemas.openxmlformats.org/officeDocument/2006/relationships/tags" Target="../tags/tag79.xml"/><Relationship Id="rId6" Type="http://schemas.openxmlformats.org/officeDocument/2006/relationships/image" Target="../media/image125.png"/><Relationship Id="rId11" Type="http://schemas.openxmlformats.org/officeDocument/2006/relationships/image" Target="../media/image130.svg"/><Relationship Id="rId5" Type="http://schemas.openxmlformats.org/officeDocument/2006/relationships/image" Target="../media/image124.svg"/><Relationship Id="rId10" Type="http://schemas.openxmlformats.org/officeDocument/2006/relationships/image" Target="../media/image129.png"/><Relationship Id="rId4" Type="http://schemas.openxmlformats.org/officeDocument/2006/relationships/image" Target="../media/image123.png"/><Relationship Id="rId9" Type="http://schemas.openxmlformats.org/officeDocument/2006/relationships/image" Target="../media/image128.sv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3.xml"/><Relationship Id="rId1" Type="http://schemas.openxmlformats.org/officeDocument/2006/relationships/tags" Target="../tags/tag80.xml"/><Relationship Id="rId4" Type="http://schemas.openxmlformats.org/officeDocument/2006/relationships/image" Target="../media/image101.jpe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xml"/><Relationship Id="rId1" Type="http://schemas.openxmlformats.org/officeDocument/2006/relationships/tags" Target="../tags/tag81.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6.xml"/><Relationship Id="rId1" Type="http://schemas.openxmlformats.org/officeDocument/2006/relationships/tags" Target="../tags/tag82.xml"/><Relationship Id="rId6" Type="http://schemas.openxmlformats.org/officeDocument/2006/relationships/image" Target="../media/image133.png"/><Relationship Id="rId5" Type="http://schemas.openxmlformats.org/officeDocument/2006/relationships/image" Target="../media/image132.png"/><Relationship Id="rId4" Type="http://schemas.openxmlformats.org/officeDocument/2006/relationships/image" Target="../media/image131.png"/></Relationships>
</file>

<file path=ppt/slides/_rels/slide5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58.xml"/><Relationship Id="rId7" Type="http://schemas.openxmlformats.org/officeDocument/2006/relationships/diagramColors" Target="../diagrams/colors1.xml"/><Relationship Id="rId2" Type="http://schemas.openxmlformats.org/officeDocument/2006/relationships/slideLayout" Target="../slideLayouts/slideLayout6.xml"/><Relationship Id="rId1" Type="http://schemas.openxmlformats.org/officeDocument/2006/relationships/tags" Target="../tags/tag83.xml"/><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135.svg"/><Relationship Id="rId4" Type="http://schemas.openxmlformats.org/officeDocument/2006/relationships/diagramData" Target="../diagrams/data1.xml"/><Relationship Id="rId9" Type="http://schemas.openxmlformats.org/officeDocument/2006/relationships/image" Target="../media/image134.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5.xml"/><Relationship Id="rId1" Type="http://schemas.openxmlformats.org/officeDocument/2006/relationships/tags" Target="../tags/tag8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tags" Target="../tags/tag31.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5.xml"/><Relationship Id="rId1" Type="http://schemas.openxmlformats.org/officeDocument/2006/relationships/tags" Target="../tags/tag85.xml"/><Relationship Id="rId5" Type="http://schemas.openxmlformats.org/officeDocument/2006/relationships/image" Target="../media/image15.svg"/><Relationship Id="rId4" Type="http://schemas.openxmlformats.org/officeDocument/2006/relationships/image" Target="../media/image14.png"/></Relationships>
</file>

<file path=ppt/slides/_rels/slide61.xml.rels><?xml version="1.0" encoding="UTF-8" standalone="yes"?>
<Relationships xmlns="http://schemas.openxmlformats.org/package/2006/relationships"><Relationship Id="rId8" Type="http://schemas.openxmlformats.org/officeDocument/2006/relationships/image" Target="../media/image136.png"/><Relationship Id="rId3" Type="http://schemas.openxmlformats.org/officeDocument/2006/relationships/notesSlide" Target="../notesSlides/notesSlide61.xml"/><Relationship Id="rId7" Type="http://schemas.openxmlformats.org/officeDocument/2006/relationships/image" Target="../media/image135.svg"/><Relationship Id="rId2" Type="http://schemas.openxmlformats.org/officeDocument/2006/relationships/slideLayout" Target="../slideLayouts/slideLayout5.xml"/><Relationship Id="rId1" Type="http://schemas.openxmlformats.org/officeDocument/2006/relationships/tags" Target="../tags/tag86.xml"/><Relationship Id="rId6" Type="http://schemas.openxmlformats.org/officeDocument/2006/relationships/image" Target="../media/image134.png"/><Relationship Id="rId11" Type="http://schemas.openxmlformats.org/officeDocument/2006/relationships/image" Target="../media/image15.svg"/><Relationship Id="rId5" Type="http://schemas.openxmlformats.org/officeDocument/2006/relationships/image" Target="../media/image44.svg"/><Relationship Id="rId10" Type="http://schemas.openxmlformats.org/officeDocument/2006/relationships/image" Target="../media/image14.png"/><Relationship Id="rId4" Type="http://schemas.openxmlformats.org/officeDocument/2006/relationships/image" Target="../media/image43.png"/><Relationship Id="rId9" Type="http://schemas.openxmlformats.org/officeDocument/2006/relationships/image" Target="../media/image137.sv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5.xml"/><Relationship Id="rId1" Type="http://schemas.openxmlformats.org/officeDocument/2006/relationships/tags" Target="../tags/tag87.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5.xml"/><Relationship Id="rId1" Type="http://schemas.openxmlformats.org/officeDocument/2006/relationships/tags" Target="../tags/tag88.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5.xml"/><Relationship Id="rId1" Type="http://schemas.openxmlformats.org/officeDocument/2006/relationships/tags" Target="../tags/tag89.xml"/><Relationship Id="rId5" Type="http://schemas.openxmlformats.org/officeDocument/2006/relationships/image" Target="../media/image23.svg"/><Relationship Id="rId4" Type="http://schemas.openxmlformats.org/officeDocument/2006/relationships/image" Target="../media/image22.png"/></Relationships>
</file>

<file path=ppt/slides/_rels/slide65.xml.rels><?xml version="1.0" encoding="UTF-8" standalone="yes"?>
<Relationships xmlns="http://schemas.openxmlformats.org/package/2006/relationships"><Relationship Id="rId8" Type="http://schemas.openxmlformats.org/officeDocument/2006/relationships/image" Target="../media/image141.png"/><Relationship Id="rId13" Type="http://schemas.openxmlformats.org/officeDocument/2006/relationships/diagramColors" Target="../diagrams/colors2.xml"/><Relationship Id="rId3" Type="http://schemas.openxmlformats.org/officeDocument/2006/relationships/notesSlide" Target="../notesSlides/notesSlide65.xml"/><Relationship Id="rId7" Type="http://schemas.openxmlformats.org/officeDocument/2006/relationships/image" Target="../media/image140.svg"/><Relationship Id="rId12" Type="http://schemas.openxmlformats.org/officeDocument/2006/relationships/diagramQuickStyle" Target="../diagrams/quickStyle2.xml"/><Relationship Id="rId2" Type="http://schemas.openxmlformats.org/officeDocument/2006/relationships/slideLayout" Target="../slideLayouts/slideLayout5.xml"/><Relationship Id="rId1" Type="http://schemas.openxmlformats.org/officeDocument/2006/relationships/tags" Target="../tags/tag90.xml"/><Relationship Id="rId6" Type="http://schemas.openxmlformats.org/officeDocument/2006/relationships/image" Target="../media/image139.png"/><Relationship Id="rId11" Type="http://schemas.openxmlformats.org/officeDocument/2006/relationships/diagramLayout" Target="../diagrams/layout2.xml"/><Relationship Id="rId5" Type="http://schemas.openxmlformats.org/officeDocument/2006/relationships/image" Target="../media/image138.svg"/><Relationship Id="rId10" Type="http://schemas.openxmlformats.org/officeDocument/2006/relationships/diagramData" Target="../diagrams/data2.xml"/><Relationship Id="rId4" Type="http://schemas.openxmlformats.org/officeDocument/2006/relationships/image" Target="../media/image12.png"/><Relationship Id="rId9" Type="http://schemas.openxmlformats.org/officeDocument/2006/relationships/image" Target="../media/image142.svg"/><Relationship Id="rId14" Type="http://schemas.microsoft.com/office/2007/relationships/diagramDrawing" Target="../diagrams/drawing2.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3.xml"/><Relationship Id="rId1" Type="http://schemas.openxmlformats.org/officeDocument/2006/relationships/tags" Target="../tags/tag91.xml"/><Relationship Id="rId4" Type="http://schemas.openxmlformats.org/officeDocument/2006/relationships/image" Target="../media/image101.jpe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2.xml"/><Relationship Id="rId1" Type="http://schemas.openxmlformats.org/officeDocument/2006/relationships/tags" Target="../tags/tag92.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18.xml"/><Relationship Id="rId1" Type="http://schemas.openxmlformats.org/officeDocument/2006/relationships/tags" Target="../tags/tag93.xml"/><Relationship Id="rId6" Type="http://schemas.openxmlformats.org/officeDocument/2006/relationships/image" Target="../media/image145.svg"/><Relationship Id="rId5" Type="http://schemas.openxmlformats.org/officeDocument/2006/relationships/image" Target="../media/image144.png"/><Relationship Id="rId4" Type="http://schemas.openxmlformats.org/officeDocument/2006/relationships/image" Target="../media/image143.png"/></Relationships>
</file>

<file path=ppt/slides/_rels/slide69.xml.rels><?xml version="1.0" encoding="UTF-8" standalone="yes"?>
<Relationships xmlns="http://schemas.openxmlformats.org/package/2006/relationships"><Relationship Id="rId8" Type="http://schemas.openxmlformats.org/officeDocument/2006/relationships/image" Target="../media/image150.png"/><Relationship Id="rId3" Type="http://schemas.openxmlformats.org/officeDocument/2006/relationships/notesSlide" Target="../notesSlides/notesSlide69.xml"/><Relationship Id="rId7" Type="http://schemas.openxmlformats.org/officeDocument/2006/relationships/image" Target="../media/image149.png"/><Relationship Id="rId2" Type="http://schemas.openxmlformats.org/officeDocument/2006/relationships/slideLayout" Target="../slideLayouts/slideLayout18.xml"/><Relationship Id="rId1" Type="http://schemas.openxmlformats.org/officeDocument/2006/relationships/tags" Target="../tags/tag94.xml"/><Relationship Id="rId6" Type="http://schemas.openxmlformats.org/officeDocument/2006/relationships/image" Target="../media/image148.png"/><Relationship Id="rId5" Type="http://schemas.openxmlformats.org/officeDocument/2006/relationships/image" Target="../media/image147.png"/><Relationship Id="rId10" Type="http://schemas.openxmlformats.org/officeDocument/2006/relationships/image" Target="../media/image152.svg"/><Relationship Id="rId4" Type="http://schemas.openxmlformats.org/officeDocument/2006/relationships/image" Target="../media/image146.png"/><Relationship Id="rId9" Type="http://schemas.openxmlformats.org/officeDocument/2006/relationships/image" Target="../media/image15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32.xml"/></Relationships>
</file>

<file path=ppt/slides/_rels/slide70.xml.rels><?xml version="1.0" encoding="UTF-8" standalone="yes"?>
<Relationships xmlns="http://schemas.openxmlformats.org/package/2006/relationships"><Relationship Id="rId8" Type="http://schemas.openxmlformats.org/officeDocument/2006/relationships/image" Target="../media/image97.png"/><Relationship Id="rId13" Type="http://schemas.openxmlformats.org/officeDocument/2006/relationships/image" Target="../media/image156.svg"/><Relationship Id="rId18" Type="http://schemas.openxmlformats.org/officeDocument/2006/relationships/image" Target="../media/image161.png"/><Relationship Id="rId3" Type="http://schemas.openxmlformats.org/officeDocument/2006/relationships/notesSlide" Target="../notesSlides/notesSlide70.xml"/><Relationship Id="rId21" Type="http://schemas.openxmlformats.org/officeDocument/2006/relationships/image" Target="../media/image164.svg"/><Relationship Id="rId7" Type="http://schemas.openxmlformats.org/officeDocument/2006/relationships/image" Target="../media/image19.svg"/><Relationship Id="rId12" Type="http://schemas.openxmlformats.org/officeDocument/2006/relationships/image" Target="../media/image155.png"/><Relationship Id="rId17" Type="http://schemas.openxmlformats.org/officeDocument/2006/relationships/image" Target="../media/image160.svg"/><Relationship Id="rId2" Type="http://schemas.openxmlformats.org/officeDocument/2006/relationships/slideLayout" Target="../slideLayouts/slideLayout5.xml"/><Relationship Id="rId16" Type="http://schemas.openxmlformats.org/officeDocument/2006/relationships/image" Target="../media/image159.png"/><Relationship Id="rId20" Type="http://schemas.openxmlformats.org/officeDocument/2006/relationships/image" Target="../media/image163.png"/><Relationship Id="rId1" Type="http://schemas.openxmlformats.org/officeDocument/2006/relationships/tags" Target="../tags/tag95.xml"/><Relationship Id="rId6" Type="http://schemas.openxmlformats.org/officeDocument/2006/relationships/image" Target="../media/image18.png"/><Relationship Id="rId11" Type="http://schemas.openxmlformats.org/officeDocument/2006/relationships/image" Target="../media/image154.svg"/><Relationship Id="rId5" Type="http://schemas.openxmlformats.org/officeDocument/2006/relationships/image" Target="../media/image145.svg"/><Relationship Id="rId15" Type="http://schemas.openxmlformats.org/officeDocument/2006/relationships/image" Target="../media/image158.svg"/><Relationship Id="rId10" Type="http://schemas.openxmlformats.org/officeDocument/2006/relationships/image" Target="../media/image153.png"/><Relationship Id="rId19" Type="http://schemas.openxmlformats.org/officeDocument/2006/relationships/image" Target="../media/image162.svg"/><Relationship Id="rId4" Type="http://schemas.openxmlformats.org/officeDocument/2006/relationships/image" Target="../media/image144.png"/><Relationship Id="rId9" Type="http://schemas.openxmlformats.org/officeDocument/2006/relationships/image" Target="../media/image98.svg"/><Relationship Id="rId14" Type="http://schemas.openxmlformats.org/officeDocument/2006/relationships/image" Target="../media/image157.png"/></Relationships>
</file>

<file path=ppt/slides/_rels/slide71.xml.rels><?xml version="1.0" encoding="UTF-8" standalone="yes"?>
<Relationships xmlns="http://schemas.openxmlformats.org/package/2006/relationships"><Relationship Id="rId8" Type="http://schemas.openxmlformats.org/officeDocument/2006/relationships/image" Target="../media/image167.svg"/><Relationship Id="rId13" Type="http://schemas.openxmlformats.org/officeDocument/2006/relationships/image" Target="../media/image97.png"/><Relationship Id="rId3" Type="http://schemas.openxmlformats.org/officeDocument/2006/relationships/notesSlide" Target="../notesSlides/notesSlide71.xml"/><Relationship Id="rId7" Type="http://schemas.openxmlformats.org/officeDocument/2006/relationships/image" Target="../media/image166.png"/><Relationship Id="rId12" Type="http://schemas.openxmlformats.org/officeDocument/2006/relationships/image" Target="../media/image169.svg"/><Relationship Id="rId2" Type="http://schemas.openxmlformats.org/officeDocument/2006/relationships/slideLayout" Target="../slideLayouts/slideLayout5.xml"/><Relationship Id="rId16" Type="http://schemas.openxmlformats.org/officeDocument/2006/relationships/image" Target="../media/image145.svg"/><Relationship Id="rId1" Type="http://schemas.openxmlformats.org/officeDocument/2006/relationships/tags" Target="../tags/tag96.xml"/><Relationship Id="rId6" Type="http://schemas.openxmlformats.org/officeDocument/2006/relationships/image" Target="../media/image19.svg"/><Relationship Id="rId11" Type="http://schemas.openxmlformats.org/officeDocument/2006/relationships/image" Target="../media/image168.png"/><Relationship Id="rId5" Type="http://schemas.openxmlformats.org/officeDocument/2006/relationships/image" Target="../media/image18.png"/><Relationship Id="rId15" Type="http://schemas.openxmlformats.org/officeDocument/2006/relationships/image" Target="../media/image144.png"/><Relationship Id="rId10" Type="http://schemas.openxmlformats.org/officeDocument/2006/relationships/image" Target="../media/image69.svg"/><Relationship Id="rId4" Type="http://schemas.openxmlformats.org/officeDocument/2006/relationships/image" Target="../media/image165.png"/><Relationship Id="rId9" Type="http://schemas.openxmlformats.org/officeDocument/2006/relationships/image" Target="../media/image68.png"/><Relationship Id="rId14" Type="http://schemas.openxmlformats.org/officeDocument/2006/relationships/image" Target="../media/image98.svg"/></Relationships>
</file>

<file path=ppt/slides/_rels/slide72.xml.rels><?xml version="1.0" encoding="UTF-8" standalone="yes"?>
<Relationships xmlns="http://schemas.openxmlformats.org/package/2006/relationships"><Relationship Id="rId8" Type="http://schemas.openxmlformats.org/officeDocument/2006/relationships/image" Target="../media/image69.svg"/><Relationship Id="rId3" Type="http://schemas.openxmlformats.org/officeDocument/2006/relationships/notesSlide" Target="../notesSlides/notesSlide72.xml"/><Relationship Id="rId7" Type="http://schemas.openxmlformats.org/officeDocument/2006/relationships/image" Target="../media/image68.png"/><Relationship Id="rId12" Type="http://schemas.openxmlformats.org/officeDocument/2006/relationships/image" Target="../media/image174.svg"/><Relationship Id="rId2" Type="http://schemas.openxmlformats.org/officeDocument/2006/relationships/slideLayout" Target="../slideLayouts/slideLayout5.xml"/><Relationship Id="rId1" Type="http://schemas.openxmlformats.org/officeDocument/2006/relationships/tags" Target="../tags/tag97.xml"/><Relationship Id="rId6" Type="http://schemas.openxmlformats.org/officeDocument/2006/relationships/image" Target="../media/image145.svg"/><Relationship Id="rId11" Type="http://schemas.openxmlformats.org/officeDocument/2006/relationships/image" Target="../media/image173.png"/><Relationship Id="rId5" Type="http://schemas.openxmlformats.org/officeDocument/2006/relationships/image" Target="../media/image144.png"/><Relationship Id="rId10" Type="http://schemas.openxmlformats.org/officeDocument/2006/relationships/image" Target="../media/image172.svg"/><Relationship Id="rId4" Type="http://schemas.openxmlformats.org/officeDocument/2006/relationships/image" Target="../media/image170.png"/><Relationship Id="rId9" Type="http://schemas.openxmlformats.org/officeDocument/2006/relationships/image" Target="../media/image171.png"/></Relationships>
</file>

<file path=ppt/slides/_rels/slide73.xml.rels><?xml version="1.0" encoding="UTF-8" standalone="yes"?>
<Relationships xmlns="http://schemas.openxmlformats.org/package/2006/relationships"><Relationship Id="rId8" Type="http://schemas.openxmlformats.org/officeDocument/2006/relationships/image" Target="../media/image177.png"/><Relationship Id="rId13" Type="http://schemas.openxmlformats.org/officeDocument/2006/relationships/image" Target="../media/image144.png"/><Relationship Id="rId3" Type="http://schemas.openxmlformats.org/officeDocument/2006/relationships/notesSlide" Target="../notesSlides/notesSlide73.xml"/><Relationship Id="rId7" Type="http://schemas.openxmlformats.org/officeDocument/2006/relationships/image" Target="../media/image176.png"/><Relationship Id="rId12" Type="http://schemas.openxmlformats.org/officeDocument/2006/relationships/image" Target="../media/image19.svg"/><Relationship Id="rId2" Type="http://schemas.openxmlformats.org/officeDocument/2006/relationships/slideLayout" Target="../slideLayouts/slideLayout18.xml"/><Relationship Id="rId16" Type="http://schemas.openxmlformats.org/officeDocument/2006/relationships/image" Target="../media/image69.svg"/><Relationship Id="rId1" Type="http://schemas.openxmlformats.org/officeDocument/2006/relationships/tags" Target="../tags/tag98.xml"/><Relationship Id="rId6" Type="http://schemas.openxmlformats.org/officeDocument/2006/relationships/image" Target="../media/image175.png"/><Relationship Id="rId11" Type="http://schemas.openxmlformats.org/officeDocument/2006/relationships/image" Target="../media/image18.png"/><Relationship Id="rId5" Type="http://schemas.openxmlformats.org/officeDocument/2006/relationships/image" Target="../media/image71.svg"/><Relationship Id="rId15" Type="http://schemas.openxmlformats.org/officeDocument/2006/relationships/image" Target="../media/image68.png"/><Relationship Id="rId10" Type="http://schemas.openxmlformats.org/officeDocument/2006/relationships/image" Target="../media/image61.svg"/><Relationship Id="rId4" Type="http://schemas.openxmlformats.org/officeDocument/2006/relationships/image" Target="../media/image70.png"/><Relationship Id="rId9" Type="http://schemas.openxmlformats.org/officeDocument/2006/relationships/image" Target="../media/image60.png"/><Relationship Id="rId14" Type="http://schemas.openxmlformats.org/officeDocument/2006/relationships/image" Target="../media/image145.svg"/></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5.xml"/><Relationship Id="rId1" Type="http://schemas.openxmlformats.org/officeDocument/2006/relationships/tags" Target="../tags/tag99.xml"/><Relationship Id="rId4" Type="http://schemas.openxmlformats.org/officeDocument/2006/relationships/hyperlink" Target="https://docs.aws.amazon.com/lambda/latest/dg/limits.html" TargetMode="Externa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3.xml"/><Relationship Id="rId1" Type="http://schemas.openxmlformats.org/officeDocument/2006/relationships/tags" Target="../tags/tag100.xml"/><Relationship Id="rId4" Type="http://schemas.openxmlformats.org/officeDocument/2006/relationships/image" Target="../media/image101.jpeg"/></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3.xml"/><Relationship Id="rId1" Type="http://schemas.openxmlformats.org/officeDocument/2006/relationships/tags" Target="../tags/tag101.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4.xml"/><Relationship Id="rId1" Type="http://schemas.openxmlformats.org/officeDocument/2006/relationships/tags" Target="../tags/tag102.xml"/><Relationship Id="rId4" Type="http://schemas.openxmlformats.org/officeDocument/2006/relationships/image" Target="../media/image106.tiff"/></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2.xml"/><Relationship Id="rId1" Type="http://schemas.openxmlformats.org/officeDocument/2006/relationships/tags" Target="../tags/tag103.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5.xml"/><Relationship Id="rId1" Type="http://schemas.openxmlformats.org/officeDocument/2006/relationships/tags" Target="../tags/tag104.xml"/><Relationship Id="rId5" Type="http://schemas.openxmlformats.org/officeDocument/2006/relationships/image" Target="../media/image17.sv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33.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5.xml"/><Relationship Id="rId1" Type="http://schemas.openxmlformats.org/officeDocument/2006/relationships/tags" Target="../tags/tag105.xml"/><Relationship Id="rId4" Type="http://schemas.openxmlformats.org/officeDocument/2006/relationships/image" Target="../media/image178.png"/></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7" Type="http://schemas.openxmlformats.org/officeDocument/2006/relationships/image" Target="../media/image182.png"/><Relationship Id="rId2" Type="http://schemas.openxmlformats.org/officeDocument/2006/relationships/slideLayout" Target="../slideLayouts/slideLayout5.xml"/><Relationship Id="rId1" Type="http://schemas.openxmlformats.org/officeDocument/2006/relationships/tags" Target="../tags/tag106.xml"/><Relationship Id="rId6" Type="http://schemas.openxmlformats.org/officeDocument/2006/relationships/image" Target="../media/image181.png"/><Relationship Id="rId5" Type="http://schemas.openxmlformats.org/officeDocument/2006/relationships/image" Target="../media/image180.png"/><Relationship Id="rId4" Type="http://schemas.openxmlformats.org/officeDocument/2006/relationships/image" Target="../media/image179.png"/></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3.xml"/><Relationship Id="rId1" Type="http://schemas.openxmlformats.org/officeDocument/2006/relationships/tags" Target="../tags/tag107.xml"/></Relationships>
</file>

<file path=ppt/slides/_rels/slide83.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4.xml"/><Relationship Id="rId1" Type="http://schemas.openxmlformats.org/officeDocument/2006/relationships/tags" Target="../tags/tag108.xml"/><Relationship Id="rId4" Type="http://schemas.openxmlformats.org/officeDocument/2006/relationships/image" Target="../media/image106.tiff"/></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3.xml"/><Relationship Id="rId1" Type="http://schemas.openxmlformats.org/officeDocument/2006/relationships/tags" Target="../tags/tag109.xml"/><Relationship Id="rId4" Type="http://schemas.openxmlformats.org/officeDocument/2006/relationships/image" Target="../media/image101.jpeg"/></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2.xml"/><Relationship Id="rId1" Type="http://schemas.openxmlformats.org/officeDocument/2006/relationships/tags" Target="../tags/tag110.xml"/></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5.xml"/><Relationship Id="rId1" Type="http://schemas.openxmlformats.org/officeDocument/2006/relationships/tags" Target="../tags/tag111.xml"/></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18.xml"/><Relationship Id="rId1" Type="http://schemas.openxmlformats.org/officeDocument/2006/relationships/tags" Target="../tags/tag112.xml"/><Relationship Id="rId4" Type="http://schemas.openxmlformats.org/officeDocument/2006/relationships/image" Target="../media/image183.tiff"/></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5.xml"/><Relationship Id="rId1" Type="http://schemas.openxmlformats.org/officeDocument/2006/relationships/tags" Target="../tags/tag113.xml"/></Relationships>
</file>

<file path=ppt/slides/_rels/slide89.xml.rels><?xml version="1.0" encoding="UTF-8" standalone="yes"?>
<Relationships xmlns="http://schemas.openxmlformats.org/package/2006/relationships"><Relationship Id="rId8" Type="http://schemas.openxmlformats.org/officeDocument/2006/relationships/hyperlink" Target="https://eksworkshop.com/" TargetMode="External"/><Relationship Id="rId3" Type="http://schemas.openxmlformats.org/officeDocument/2006/relationships/notesSlide" Target="../notesSlides/notesSlide89.xml"/><Relationship Id="rId7" Type="http://schemas.openxmlformats.org/officeDocument/2006/relationships/hyperlink" Target="https://containersonaws.com/" TargetMode="External"/><Relationship Id="rId2" Type="http://schemas.openxmlformats.org/officeDocument/2006/relationships/slideLayout" Target="../slideLayouts/slideLayout5.xml"/><Relationship Id="rId1" Type="http://schemas.openxmlformats.org/officeDocument/2006/relationships/tags" Target="../tags/tag114.xml"/><Relationship Id="rId6" Type="http://schemas.openxmlformats.org/officeDocument/2006/relationships/hyperlink" Target="https://ecsworkshop.com/" TargetMode="External"/><Relationship Id="rId11" Type="http://schemas.openxmlformats.org/officeDocument/2006/relationships/hyperlink" Target="https://d1.awsstatic.com/pricing/AWS_CO_Playbook_Final.pdf" TargetMode="External"/><Relationship Id="rId5" Type="http://schemas.openxmlformats.org/officeDocument/2006/relationships/hyperlink" Target="https://aws.amazon.com/ec2/pricing/" TargetMode="External"/><Relationship Id="rId10" Type="http://schemas.openxmlformats.org/officeDocument/2006/relationships/hyperlink" Target="https://docs.aws.amazon.com/elastic-beanstalk/" TargetMode="External"/><Relationship Id="rId4" Type="http://schemas.openxmlformats.org/officeDocument/2006/relationships/hyperlink" Target="https://docs.aws.amazon.com/ec2/" TargetMode="External"/><Relationship Id="rId9" Type="http://schemas.openxmlformats.org/officeDocument/2006/relationships/hyperlink" Target="https://docs.aws.amazon.com/lambda/"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37.jpg"/><Relationship Id="rId2" Type="http://schemas.openxmlformats.org/officeDocument/2006/relationships/slideLayout" Target="../slideLayouts/slideLayout18.xml"/><Relationship Id="rId1" Type="http://schemas.openxmlformats.org/officeDocument/2006/relationships/tags" Target="../tags/tag34.xml"/><Relationship Id="rId6" Type="http://schemas.openxmlformats.org/officeDocument/2006/relationships/image" Target="../media/image36.jpg"/><Relationship Id="rId5" Type="http://schemas.openxmlformats.org/officeDocument/2006/relationships/image" Target="../media/image35.png"/><Relationship Id="rId4" Type="http://schemas.openxmlformats.org/officeDocument/2006/relationships/image" Target="../media/image34.png"/></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23.xml"/><Relationship Id="rId1" Type="http://schemas.openxmlformats.org/officeDocument/2006/relationships/tags" Target="../tags/tag1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rtlCol="0"/>
          <a:lstStyle/>
          <a:p>
            <a:pPr rtl="0"/>
            <a:r>
              <a:rPr lang="pt-BR" sz="5400" dirty="0"/>
              <a:t>Módulo 6: Computação</a:t>
            </a:r>
          </a:p>
        </p:txBody>
      </p:sp>
      <p:sp>
        <p:nvSpPr>
          <p:cNvPr id="2" name="Text Placeholder 1">
            <a:extLst>
              <a:ext uri="{FF2B5EF4-FFF2-40B4-BE49-F238E27FC236}">
                <a16:creationId xmlns:a16="http://schemas.microsoft.com/office/drawing/2014/main" id="{9D88EA70-1A6F-3D46-88BA-3D72648154E8}"/>
              </a:ext>
            </a:extLst>
          </p:cNvPr>
          <p:cNvSpPr>
            <a:spLocks noGrp="1"/>
          </p:cNvSpPr>
          <p:nvPr>
            <p:ph type="body" sz="quarter" idx="10"/>
          </p:nvPr>
        </p:nvSpPr>
        <p:spPr>
          <a:xfrm>
            <a:off x="464070" y="2629306"/>
            <a:ext cx="11063366" cy="488498"/>
          </a:xfrm>
        </p:spPr>
        <p:txBody>
          <a:bodyPr rtlCol="0">
            <a:normAutofit/>
          </a:bodyPr>
          <a:lstStyle/>
          <a:p>
            <a:pPr rtl="0"/>
            <a:r>
              <a:rPr lang="pt-BR" dirty="0"/>
              <a:t>AWS </a:t>
            </a:r>
            <a:r>
              <a:rPr lang="pt-BR" dirty="0" err="1"/>
              <a:t>Academy</a:t>
            </a:r>
            <a:r>
              <a:rPr lang="pt-BR" dirty="0"/>
              <a:t> </a:t>
            </a:r>
            <a:r>
              <a:rPr lang="pt-BR" dirty="0" err="1"/>
              <a:t>Cloud</a:t>
            </a:r>
            <a:r>
              <a:rPr lang="pt-BR" dirty="0"/>
              <a:t> </a:t>
            </a:r>
            <a:r>
              <a:rPr lang="pt-BR" dirty="0" err="1"/>
              <a:t>Foundations</a:t>
            </a:r>
            <a:r>
              <a:rPr lang="pt-BR" dirty="0"/>
              <a:t> (Fundamentos de nuvem da AWS </a:t>
            </a:r>
            <a:r>
              <a:rPr lang="pt-BR" dirty="0" err="1"/>
              <a:t>Academy</a:t>
            </a:r>
            <a:r>
              <a:rPr lang="pt-BR" dirty="0"/>
              <a:t>)</a:t>
            </a:r>
          </a:p>
        </p:txBody>
      </p:sp>
      <p:sp>
        <p:nvSpPr>
          <p:cNvPr id="3" name="TextBox 2">
            <a:extLst>
              <a:ext uri="{FF2B5EF4-FFF2-40B4-BE49-F238E27FC236}">
                <a16:creationId xmlns:a16="http://schemas.microsoft.com/office/drawing/2014/main" id="{2BF71BF0-65C0-7B4D-A453-0F18B854B995}"/>
              </a:ext>
            </a:extLst>
          </p:cNvPr>
          <p:cNvSpPr txBox="1"/>
          <p:nvPr/>
        </p:nvSpPr>
        <p:spPr>
          <a:xfrm>
            <a:off x="251791" y="6480313"/>
            <a:ext cx="5519422" cy="230832"/>
          </a:xfrm>
          <a:prstGeom prst="rect">
            <a:avLst/>
          </a:prstGeom>
          <a:noFill/>
        </p:spPr>
        <p:txBody>
          <a:bodyPr wrap="square" rtlCol="0">
            <a:spAutoFit/>
          </a:bodyPr>
          <a:lstStyle/>
          <a:p>
            <a:pPr rtl="0"/>
            <a:r>
              <a:rPr lang="pt-BR" sz="900" b="0" i="0" dirty="0">
                <a:solidFill>
                  <a:schemeClr val="bg1"/>
                </a:solidFill>
                <a:latin typeface="Amazon Ember Light" charset="0"/>
                <a:ea typeface="Amazon Ember Light" charset="0"/>
                <a:cs typeface="Amazon Ember Light" charset="0"/>
              </a:rPr>
              <a:t>© 2019, </a:t>
            </a:r>
            <a:r>
              <a:rPr lang="pt-BR" sz="900" b="0" i="0" dirty="0" err="1">
                <a:solidFill>
                  <a:schemeClr val="bg1"/>
                </a:solidFill>
                <a:latin typeface="Amazon Ember Light" charset="0"/>
                <a:ea typeface="Amazon Ember Light" charset="0"/>
                <a:cs typeface="Amazon Ember Light" charset="0"/>
              </a:rPr>
              <a:t>Amazon</a:t>
            </a:r>
            <a:r>
              <a:rPr lang="pt-BR" sz="900" b="0" i="0" dirty="0">
                <a:solidFill>
                  <a:schemeClr val="bg1"/>
                </a:solidFill>
                <a:latin typeface="Amazon Ember Light" charset="0"/>
                <a:ea typeface="Amazon Ember Light" charset="0"/>
                <a:cs typeface="Amazon Ember Light" charset="0"/>
              </a:rPr>
              <a:t> Web Services, Inc. ou suas afiliadas. Todos os direitos reservados.</a:t>
            </a:r>
          </a:p>
        </p:txBody>
      </p:sp>
    </p:spTree>
    <p:custDataLst>
      <p:tags r:id="rId1"/>
    </p:custDataLst>
    <p:extLst>
      <p:ext uri="{BB962C8B-B14F-4D97-AF65-F5344CB8AC3E}">
        <p14:creationId xmlns:p14="http://schemas.microsoft.com/office/powerpoint/2010/main" val="4228951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Visão geral do Amazon EC2</a:t>
            </a:r>
          </a:p>
        </p:txBody>
      </p:sp>
      <p:sp>
        <p:nvSpPr>
          <p:cNvPr id="3" name="Content Placeholder 2"/>
          <p:cNvSpPr>
            <a:spLocks noGrp="1"/>
          </p:cNvSpPr>
          <p:nvPr>
            <p:ph idx="1"/>
          </p:nvPr>
        </p:nvSpPr>
        <p:spPr>
          <a:xfrm>
            <a:off x="3902208" y="1528175"/>
            <a:ext cx="7870691" cy="4648788"/>
          </a:xfrm>
        </p:spPr>
        <p:txBody>
          <a:bodyPr rtlCol="0"/>
          <a:lstStyle/>
          <a:p>
            <a:pPr rtl="0"/>
            <a:r>
              <a:rPr lang="pt-BR" sz="2400" b="1" dirty="0" err="1">
                <a:solidFill>
                  <a:schemeClr val="accent5"/>
                </a:solidFill>
              </a:rPr>
              <a:t>Amazon</a:t>
            </a:r>
            <a:r>
              <a:rPr lang="pt-BR" sz="2400" b="1" dirty="0">
                <a:solidFill>
                  <a:schemeClr val="accent5"/>
                </a:solidFill>
              </a:rPr>
              <a:t> </a:t>
            </a:r>
            <a:r>
              <a:rPr lang="pt-BR" sz="2400" b="1" dirty="0" err="1">
                <a:solidFill>
                  <a:schemeClr val="accent5"/>
                </a:solidFill>
              </a:rPr>
              <a:t>Elastic</a:t>
            </a:r>
            <a:r>
              <a:rPr lang="pt-BR" sz="2400" b="1" dirty="0">
                <a:solidFill>
                  <a:schemeClr val="accent5"/>
                </a:solidFill>
              </a:rPr>
              <a:t> Compute </a:t>
            </a:r>
            <a:r>
              <a:rPr lang="pt-BR" sz="2400" b="1" dirty="0" err="1">
                <a:solidFill>
                  <a:schemeClr val="accent5"/>
                </a:solidFill>
              </a:rPr>
              <a:t>Cloud</a:t>
            </a:r>
            <a:r>
              <a:rPr lang="pt-BR" sz="2400" b="1" dirty="0">
                <a:solidFill>
                  <a:schemeClr val="accent5"/>
                </a:solidFill>
              </a:rPr>
              <a:t> (</a:t>
            </a:r>
            <a:r>
              <a:rPr lang="pt-BR" sz="2400" b="1" dirty="0" err="1">
                <a:solidFill>
                  <a:schemeClr val="accent5"/>
                </a:solidFill>
              </a:rPr>
              <a:t>Amazon</a:t>
            </a:r>
            <a:r>
              <a:rPr lang="pt-BR" sz="2400" b="1" dirty="0">
                <a:solidFill>
                  <a:schemeClr val="accent5"/>
                </a:solidFill>
              </a:rPr>
              <a:t> EC2)  </a:t>
            </a:r>
          </a:p>
          <a:p>
            <a:pPr lvl="1" rtl="0"/>
            <a:r>
              <a:rPr lang="pt-BR" sz="2000" dirty="0"/>
              <a:t>Fornece </a:t>
            </a:r>
            <a:r>
              <a:rPr lang="pt-BR" sz="2000">
                <a:solidFill>
                  <a:schemeClr val="accent6"/>
                </a:solidFill>
              </a:rPr>
              <a:t>máquinas virtuais </a:t>
            </a:r>
            <a:r>
              <a:rPr lang="pt-BR" sz="2000"/>
              <a:t>chamadas </a:t>
            </a:r>
            <a:r>
              <a:rPr lang="pt-BR" sz="2000" dirty="0"/>
              <a:t>de </a:t>
            </a:r>
            <a:r>
              <a:rPr lang="pt-BR" sz="2000" dirty="0">
                <a:solidFill>
                  <a:schemeClr val="accent6"/>
                </a:solidFill>
              </a:rPr>
              <a:t>instâncias </a:t>
            </a:r>
            <a:r>
              <a:rPr lang="pt-BR" sz="2000">
                <a:solidFill>
                  <a:schemeClr val="accent6"/>
                </a:solidFill>
              </a:rPr>
              <a:t>do EC2 </a:t>
            </a:r>
            <a:br>
              <a:rPr lang="pt-BR" sz="2000">
                <a:solidFill>
                  <a:schemeClr val="accent6"/>
                </a:solidFill>
              </a:rPr>
            </a:br>
            <a:r>
              <a:rPr lang="pt-BR" sz="2000"/>
              <a:t>na </a:t>
            </a:r>
            <a:r>
              <a:rPr lang="pt-BR" sz="2000" dirty="0"/>
              <a:t>nuvem.</a:t>
            </a:r>
          </a:p>
          <a:p>
            <a:pPr lvl="1" rtl="0"/>
            <a:r>
              <a:rPr lang="pt-BR" sz="2000" dirty="0"/>
              <a:t>Fornece </a:t>
            </a:r>
            <a:r>
              <a:rPr lang="pt-BR" sz="2000" i="1" dirty="0"/>
              <a:t>controle total </a:t>
            </a:r>
            <a:r>
              <a:rPr lang="pt-BR" sz="2000" dirty="0"/>
              <a:t>sobre o sistema operacional convidado (Windows ou Linux) em cada instância.</a:t>
            </a:r>
          </a:p>
          <a:p>
            <a:pPr rtl="0"/>
            <a:r>
              <a:rPr lang="pt-BR" sz="2400" dirty="0"/>
              <a:t>Você pode executar instâncias de qualquer tamanho em uma zona de disponibilidade em qualquer lugar do mundo.</a:t>
            </a:r>
          </a:p>
          <a:p>
            <a:pPr lvl="1" rtl="0"/>
            <a:r>
              <a:rPr lang="pt-BR" sz="2000" dirty="0"/>
              <a:t>Execute instâncias a partir de </a:t>
            </a:r>
            <a:r>
              <a:rPr lang="pt-BR" sz="2000" b="1" dirty="0">
                <a:solidFill>
                  <a:schemeClr val="accent5"/>
                </a:solidFill>
              </a:rPr>
              <a:t>Imagens de máquina </a:t>
            </a:r>
            <a:br>
              <a:rPr lang="pt-BR" sz="2000" b="1" dirty="0">
                <a:solidFill>
                  <a:schemeClr val="accent5"/>
                </a:solidFill>
              </a:rPr>
            </a:br>
            <a:r>
              <a:rPr lang="pt-BR" sz="2000" b="1" dirty="0">
                <a:solidFill>
                  <a:schemeClr val="accent5"/>
                </a:solidFill>
              </a:rPr>
              <a:t>da </a:t>
            </a:r>
            <a:r>
              <a:rPr lang="pt-BR" sz="2000" b="1" dirty="0" err="1">
                <a:solidFill>
                  <a:schemeClr val="accent5"/>
                </a:solidFill>
              </a:rPr>
              <a:t>Amazon</a:t>
            </a:r>
            <a:r>
              <a:rPr lang="pt-BR" sz="2000" b="1" dirty="0">
                <a:solidFill>
                  <a:schemeClr val="accent5"/>
                </a:solidFill>
              </a:rPr>
              <a:t> (</a:t>
            </a:r>
            <a:r>
              <a:rPr lang="pt-BR" sz="2000" b="1" dirty="0" err="1">
                <a:solidFill>
                  <a:schemeClr val="accent5"/>
                </a:solidFill>
              </a:rPr>
              <a:t>AMIs</a:t>
            </a:r>
            <a:r>
              <a:rPr lang="pt-BR" sz="2000" dirty="0"/>
              <a:t>).</a:t>
            </a:r>
          </a:p>
          <a:p>
            <a:pPr lvl="1" rtl="0"/>
            <a:r>
              <a:rPr lang="pt-BR" sz="2000" dirty="0"/>
              <a:t>Execute instâncias com apenas alguns cliques ou uma linha </a:t>
            </a:r>
            <a:br>
              <a:rPr lang="pt-BR" sz="2000" dirty="0"/>
            </a:br>
            <a:r>
              <a:rPr lang="pt-BR" sz="2000" dirty="0"/>
              <a:t>de código, e elas estarão prontas em minutos.</a:t>
            </a:r>
            <a:endParaRPr lang="en-US" dirty="0"/>
          </a:p>
          <a:p>
            <a:pPr rtl="0"/>
            <a:r>
              <a:rPr lang="pt-BR" sz="2400" dirty="0"/>
              <a:t>Você pode controlar o tráfego de e para instâncias.</a:t>
            </a:r>
          </a:p>
        </p:txBody>
      </p:sp>
      <p:sp>
        <p:nvSpPr>
          <p:cNvPr id="5" name="Slide Number Placeholder 4">
            <a:extLst>
              <a:ext uri="{FF2B5EF4-FFF2-40B4-BE49-F238E27FC236}">
                <a16:creationId xmlns:a16="http://schemas.microsoft.com/office/drawing/2014/main" id="{AE6E1873-DD5B-4342-878D-B9C77CC06283}"/>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10</a:t>
            </a:fld>
            <a:endParaRPr lang="en-US" dirty="0"/>
          </a:p>
        </p:txBody>
      </p:sp>
      <p:sp>
        <p:nvSpPr>
          <p:cNvPr id="4" name="Footer Placeholder 3">
            <a:extLst>
              <a:ext uri="{FF2B5EF4-FFF2-40B4-BE49-F238E27FC236}">
                <a16:creationId xmlns:a16="http://schemas.microsoft.com/office/drawing/2014/main" id="{EEFBC9E6-716C-5B4A-9AC5-064A95BB8FEE}"/>
              </a:ext>
              <a:ext uri="{C183D7F6-B498-43B3-948B-1728B52AA6E4}">
                <adec:decorative xmlns:adec="http://schemas.microsoft.com/office/drawing/2017/decorative" val="1"/>
              </a:ext>
            </a:extLst>
          </p:cNvPr>
          <p:cNvSpPr>
            <a:spLocks noGrp="1"/>
          </p:cNvSpPr>
          <p:nvPr>
            <p:ph type="ftr" sz="quarter" idx="3"/>
          </p:nvPr>
        </p:nvSpPr>
        <p:spPr>
          <a:xfrm>
            <a:off x="419100" y="6356350"/>
            <a:ext cx="4857438"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6" name="Group 5">
            <a:extLst>
              <a:ext uri="{FF2B5EF4-FFF2-40B4-BE49-F238E27FC236}">
                <a16:creationId xmlns:a16="http://schemas.microsoft.com/office/drawing/2014/main" id="{3F896863-3C86-634F-9982-88D5287C8343}"/>
              </a:ext>
              <a:ext uri="{C183D7F6-B498-43B3-948B-1728B52AA6E4}">
                <adec:decorative xmlns:adec="http://schemas.microsoft.com/office/drawing/2017/decorative" val="1"/>
              </a:ext>
            </a:extLst>
          </p:cNvPr>
          <p:cNvGrpSpPr/>
          <p:nvPr/>
        </p:nvGrpSpPr>
        <p:grpSpPr>
          <a:xfrm>
            <a:off x="677252" y="1916492"/>
            <a:ext cx="2885749" cy="4045058"/>
            <a:chOff x="677252" y="1916492"/>
            <a:chExt cx="2885749" cy="4045058"/>
          </a:xfrm>
        </p:grpSpPr>
        <p:sp>
          <p:nvSpPr>
            <p:cNvPr id="7" name="Rectangle 6">
              <a:extLst>
                <a:ext uri="{FF2B5EF4-FFF2-40B4-BE49-F238E27FC236}">
                  <a16:creationId xmlns:a16="http://schemas.microsoft.com/office/drawing/2014/main" id="{910C76DA-7886-8B47-AC0B-C0FC351B84DE}"/>
                </a:ext>
              </a:extLst>
            </p:cNvPr>
            <p:cNvSpPr/>
            <p:nvPr/>
          </p:nvSpPr>
          <p:spPr>
            <a:xfrm>
              <a:off x="677252" y="1916492"/>
              <a:ext cx="2885749" cy="4045058"/>
            </a:xfrm>
            <a:prstGeom prst="rect">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8" name="Graphic 7">
              <a:extLst>
                <a:ext uri="{FF2B5EF4-FFF2-40B4-BE49-F238E27FC236}">
                  <a16:creationId xmlns:a16="http://schemas.microsoft.com/office/drawing/2014/main" id="{0807008F-02FC-CA40-B191-A281976044A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56972" y="2924499"/>
              <a:ext cx="1094787" cy="1094787"/>
            </a:xfrm>
            <a:prstGeom prst="rect">
              <a:avLst/>
            </a:prstGeom>
          </p:spPr>
        </p:pic>
      </p:grpSp>
      <p:sp>
        <p:nvSpPr>
          <p:cNvPr id="9" name="TextBox 8">
            <a:extLst>
              <a:ext uri="{FF2B5EF4-FFF2-40B4-BE49-F238E27FC236}">
                <a16:creationId xmlns:a16="http://schemas.microsoft.com/office/drawing/2014/main" id="{6C4D0400-C2C5-3249-9924-6D9DAE523DB4}"/>
              </a:ext>
            </a:extLst>
          </p:cNvPr>
          <p:cNvSpPr txBox="1"/>
          <p:nvPr/>
        </p:nvSpPr>
        <p:spPr>
          <a:xfrm>
            <a:off x="1209058" y="4331526"/>
            <a:ext cx="1813430" cy="892552"/>
          </a:xfrm>
          <a:prstGeom prst="rect">
            <a:avLst/>
          </a:prstGeom>
          <a:noFill/>
        </p:spPr>
        <p:txBody>
          <a:bodyPr wrap="square" rtlCol="0">
            <a:spAutoFit/>
          </a:bodyPr>
          <a:lstStyle/>
          <a:p>
            <a:pPr algn="ctr" rtl="0"/>
            <a:r>
              <a:rPr lang="pt-BR" sz="2600">
                <a:latin typeface="Amazon Ember" panose="020B0603020204020204" pitchFamily="34" charset="0"/>
                <a:ea typeface="Amazon Ember" panose="020B0603020204020204" pitchFamily="34" charset="0"/>
                <a:cs typeface="Amazon Ember" panose="020B0603020204020204" pitchFamily="34" charset="0"/>
              </a:rPr>
              <a:t>Amazon EC2</a:t>
            </a:r>
          </a:p>
        </p:txBody>
      </p:sp>
    </p:spTree>
    <p:custDataLst>
      <p:tags r:id="rId1"/>
    </p:custDataLst>
    <p:extLst>
      <p:ext uri="{BB962C8B-B14F-4D97-AF65-F5344CB8AC3E}">
        <p14:creationId xmlns:p14="http://schemas.microsoft.com/office/powerpoint/2010/main" val="1197069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F5F7FD-9056-CB4A-9B6D-7EAE33D56044}"/>
              </a:ext>
            </a:extLst>
          </p:cNvPr>
          <p:cNvSpPr>
            <a:spLocks noGrp="1"/>
          </p:cNvSpPr>
          <p:nvPr>
            <p:ph type="title"/>
          </p:nvPr>
        </p:nvSpPr>
        <p:spPr/>
        <p:txBody>
          <a:bodyPr rtlCol="0"/>
          <a:lstStyle/>
          <a:p>
            <a:pPr rtl="0"/>
            <a:r>
              <a:rPr lang="pt-BR"/>
              <a:t>Executar uma instância do Amazon EC2</a:t>
            </a:r>
          </a:p>
        </p:txBody>
      </p:sp>
      <p:pic>
        <p:nvPicPr>
          <p:cNvPr id="9" name="Content Placeholder 8" descr="Right pointing backhand index">
            <a:extLst>
              <a:ext uri="{FF2B5EF4-FFF2-40B4-BE49-F238E27FC236}">
                <a16:creationId xmlns:a16="http://schemas.microsoft.com/office/drawing/2014/main" id="{76AAFE43-5903-6844-AD97-13434CBC74AA}"/>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a:off x="5638800" y="3395663"/>
            <a:ext cx="914400" cy="914400"/>
          </a:xfrm>
        </p:spPr>
      </p:pic>
      <p:sp>
        <p:nvSpPr>
          <p:cNvPr id="4" name="Slide Number Placeholder 3">
            <a:extLst>
              <a:ext uri="{FF2B5EF4-FFF2-40B4-BE49-F238E27FC236}">
                <a16:creationId xmlns:a16="http://schemas.microsoft.com/office/drawing/2014/main" id="{53C2EFAB-2E0B-B040-BB09-90FF7EAD71A4}"/>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11</a:t>
            </a:fld>
            <a:endParaRPr lang="en-US" dirty="0"/>
          </a:p>
        </p:txBody>
      </p:sp>
      <p:sp>
        <p:nvSpPr>
          <p:cNvPr id="2" name="Footer Placeholder 1">
            <a:extLst>
              <a:ext uri="{FF2B5EF4-FFF2-40B4-BE49-F238E27FC236}">
                <a16:creationId xmlns:a16="http://schemas.microsoft.com/office/drawing/2014/main" id="{27980DC2-27BF-B541-BC4E-AA04EBF33838}"/>
              </a:ext>
              <a:ext uri="{C183D7F6-B498-43B3-948B-1728B52AA6E4}">
                <adec:decorative xmlns:adec="http://schemas.microsoft.com/office/drawing/2017/decorative" val="1"/>
              </a:ext>
            </a:extLst>
          </p:cNvPr>
          <p:cNvSpPr>
            <a:spLocks noGrp="1"/>
          </p:cNvSpPr>
          <p:nvPr>
            <p:ph type="ftr" sz="quarter" idx="3"/>
          </p:nvPr>
        </p:nvSpPr>
        <p:spPr>
          <a:xfrm>
            <a:off x="419100" y="6356350"/>
            <a:ext cx="5022330" cy="365125"/>
          </a:xfrm>
        </p:spPr>
        <p:txBody>
          <a:bodyPr rtlCol="0"/>
          <a:lstStyle/>
          <a:p>
            <a:pPr rtl="0"/>
            <a:r>
              <a:rPr lang="pt-BR" dirty="0"/>
              <a:t>© 2019 </a:t>
            </a:r>
            <a:r>
              <a:rPr lang="pt-BR" dirty="0" err="1"/>
              <a:t>Amazon</a:t>
            </a:r>
            <a:r>
              <a:rPr lang="pt-BR" dirty="0"/>
              <a:t> Web Services, Inc. ou suas afiliadas. Todos os direitos reservados.</a:t>
            </a:r>
          </a:p>
        </p:txBody>
      </p:sp>
      <p:pic>
        <p:nvPicPr>
          <p:cNvPr id="7" name="Picture 6" descr="screenshot of the EC2 console's EC2 Dashboard view.">
            <a:extLst>
              <a:ext uri="{FF2B5EF4-FFF2-40B4-BE49-F238E27FC236}">
                <a16:creationId xmlns:a16="http://schemas.microsoft.com/office/drawing/2014/main" id="{CD565F97-1BF1-0A48-9629-C7BE50CA8F84}"/>
              </a:ext>
            </a:extLst>
          </p:cNvPr>
          <p:cNvPicPr>
            <a:picLocks noChangeAspect="1"/>
          </p:cNvPicPr>
          <p:nvPr/>
        </p:nvPicPr>
        <p:blipFill>
          <a:blip r:embed="rId6"/>
          <a:stretch>
            <a:fillRect/>
          </a:stretch>
        </p:blipFill>
        <p:spPr>
          <a:xfrm>
            <a:off x="5031175" y="1422059"/>
            <a:ext cx="6725592" cy="4730713"/>
          </a:xfrm>
          <a:prstGeom prst="rect">
            <a:avLst/>
          </a:prstGeom>
        </p:spPr>
      </p:pic>
      <p:sp>
        <p:nvSpPr>
          <p:cNvPr id="14" name="TextBox 13">
            <a:extLst>
              <a:ext uri="{FF2B5EF4-FFF2-40B4-BE49-F238E27FC236}">
                <a16:creationId xmlns:a16="http://schemas.microsoft.com/office/drawing/2014/main" id="{9B298C85-D7F8-C84D-A4E8-C47896DBEC87}"/>
              </a:ext>
            </a:extLst>
          </p:cNvPr>
          <p:cNvSpPr txBox="1"/>
          <p:nvPr/>
        </p:nvSpPr>
        <p:spPr>
          <a:xfrm>
            <a:off x="435233" y="1536174"/>
            <a:ext cx="4428605" cy="4524315"/>
          </a:xfrm>
          <a:prstGeom prst="rect">
            <a:avLst/>
          </a:prstGeom>
          <a:noFill/>
        </p:spPr>
        <p:txBody>
          <a:bodyPr wrap="square" rtlCol="0">
            <a:spAutoFit/>
          </a:bodyPr>
          <a:lstStyle/>
          <a:p>
            <a:pPr rtl="0"/>
            <a:r>
              <a:rPr lang="pt-BR" sz="2400" dirty="0">
                <a:latin typeface="Amazon Ember Light" panose="020B0403020204020204" pitchFamily="34" charset="0"/>
                <a:ea typeface="Amazon Ember Light" panose="020B0403020204020204" pitchFamily="34" charset="0"/>
                <a:cs typeface="Amazon Ember Light" panose="020B0403020204020204" pitchFamily="34" charset="0"/>
              </a:rPr>
              <a:t>Esta seção do módulo aborda </a:t>
            </a:r>
            <a:r>
              <a:rPr lang="pt-BR" sz="24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nove decisões importantes</a:t>
            </a:r>
            <a:r>
              <a:rPr lang="pt-BR" sz="2400" dirty="0">
                <a:latin typeface="Amazon Ember Light" panose="020B0403020204020204" pitchFamily="34" charset="0"/>
                <a:ea typeface="Amazon Ember Light" panose="020B0403020204020204" pitchFamily="34" charset="0"/>
                <a:cs typeface="Amazon Ember Light" panose="020B0403020204020204" pitchFamily="34" charset="0"/>
              </a:rPr>
              <a:t> a serem tomadas quando você cria uma instância do EC2 usando o </a:t>
            </a:r>
            <a:r>
              <a:rPr lang="pt-BR" sz="24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Assistente de execução de instância</a:t>
            </a:r>
            <a:r>
              <a:rPr lang="pt-BR" sz="2400" dirty="0">
                <a:latin typeface="Amazon Ember Light" panose="020B0403020204020204" pitchFamily="34" charset="0"/>
                <a:ea typeface="Amazon Ember Light" panose="020B0403020204020204" pitchFamily="34" charset="0"/>
                <a:cs typeface="Amazon Ember Light" panose="020B0403020204020204" pitchFamily="34" charset="0"/>
              </a:rPr>
              <a:t> do Console de Gerenciamento da AWS. </a:t>
            </a:r>
          </a:p>
          <a:p>
            <a:pPr rtl="0"/>
            <a:endParaRPr lang="en-US" sz="24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endParaRPr>
          </a:p>
          <a:p>
            <a:pPr marL="285750" indent="-285750" rtl="0">
              <a:buFont typeface="Wingdings" pitchFamily="2" charset="2"/>
              <a:buChar char="Ø"/>
            </a:pPr>
            <a:r>
              <a:rPr lang="pt-BR" sz="2400" spc="-20" dirty="0">
                <a:latin typeface="Amazon Ember Light" panose="020B0403020204020204" pitchFamily="34" charset="0"/>
                <a:ea typeface="Amazon Ember Light" panose="020B0403020204020204" pitchFamily="34" charset="0"/>
                <a:cs typeface="Amazon Ember Light" panose="020B0403020204020204" pitchFamily="34" charset="0"/>
              </a:rPr>
              <a:t>Durante o processo, conceitos essenciais do </a:t>
            </a:r>
            <a:r>
              <a:rPr lang="pt-BR" sz="2400" spc="-20" dirty="0" err="1">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2400" spc="-20" dirty="0">
                <a:latin typeface="Amazon Ember Light" panose="020B0403020204020204" pitchFamily="34" charset="0"/>
                <a:ea typeface="Amazon Ember Light" panose="020B0403020204020204" pitchFamily="34" charset="0"/>
                <a:cs typeface="Amazon Ember Light" panose="020B0403020204020204" pitchFamily="34" charset="0"/>
              </a:rPr>
              <a:t> EC2 serão explorados.</a:t>
            </a:r>
          </a:p>
        </p:txBody>
      </p:sp>
    </p:spTree>
    <p:custDataLst>
      <p:tags r:id="rId1"/>
    </p:custDataLst>
    <p:extLst>
      <p:ext uri="{BB962C8B-B14F-4D97-AF65-F5344CB8AC3E}">
        <p14:creationId xmlns:p14="http://schemas.microsoft.com/office/powerpoint/2010/main" val="2762885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42F421-A6EA-0E4B-8818-CBFE16940BF0}"/>
              </a:ext>
            </a:extLst>
          </p:cNvPr>
          <p:cNvSpPr>
            <a:spLocks noGrp="1"/>
          </p:cNvSpPr>
          <p:nvPr>
            <p:ph type="title"/>
          </p:nvPr>
        </p:nvSpPr>
        <p:spPr/>
        <p:txBody>
          <a:bodyPr rtlCol="0"/>
          <a:lstStyle/>
          <a:p>
            <a:pPr rtl="0"/>
            <a:r>
              <a:rPr lang="pt-BR"/>
              <a:t>1. Selecionar uma AMI</a:t>
            </a:r>
          </a:p>
        </p:txBody>
      </p:sp>
      <p:sp>
        <p:nvSpPr>
          <p:cNvPr id="4" name="Slide Number Placeholder 3">
            <a:extLst>
              <a:ext uri="{FF2B5EF4-FFF2-40B4-BE49-F238E27FC236}">
                <a16:creationId xmlns:a16="http://schemas.microsoft.com/office/drawing/2014/main" id="{3DC8025C-12DF-0744-A30A-E9DDA2FE8DE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12</a:t>
            </a:fld>
            <a:endParaRPr lang="en-US" dirty="0"/>
          </a:p>
        </p:txBody>
      </p:sp>
      <p:sp>
        <p:nvSpPr>
          <p:cNvPr id="10" name="Content Placeholder 9">
            <a:extLst>
              <a:ext uri="{FF2B5EF4-FFF2-40B4-BE49-F238E27FC236}">
                <a16:creationId xmlns:a16="http://schemas.microsoft.com/office/drawing/2014/main" id="{29FE78C7-DDB9-0344-97A0-68D195ABF113}"/>
              </a:ext>
            </a:extLst>
          </p:cNvPr>
          <p:cNvSpPr>
            <a:spLocks noGrp="1"/>
          </p:cNvSpPr>
          <p:nvPr>
            <p:ph idx="13"/>
          </p:nvPr>
        </p:nvSpPr>
        <p:spPr>
          <a:xfrm>
            <a:off x="3875299" y="2444491"/>
            <a:ext cx="8056507" cy="3663992"/>
          </a:xfrm>
        </p:spPr>
        <p:txBody>
          <a:bodyPr rtlCol="0"/>
          <a:lstStyle/>
          <a:p>
            <a:pPr rtl="0"/>
            <a:r>
              <a:rPr lang="pt-BR" sz="2400"/>
              <a:t>Imagem de máquina da Amazon (AMI)</a:t>
            </a:r>
          </a:p>
          <a:p>
            <a:pPr lvl="1" rtl="0"/>
            <a:r>
              <a:rPr lang="pt-BR" sz="1800"/>
              <a:t>É um modelo usado para criar uma instância do EC2 (que é uma </a:t>
            </a:r>
            <a:r>
              <a:rPr lang="pt-BR" sz="1800" b="1">
                <a:solidFill>
                  <a:schemeClr val="accent5"/>
                </a:solidFill>
              </a:rPr>
              <a:t>máquina virtual, ou VM,</a:t>
            </a:r>
            <a:r>
              <a:rPr lang="pt-BR" sz="1800" i="1"/>
              <a:t> </a:t>
            </a:r>
            <a:r>
              <a:rPr lang="pt-BR" sz="1800"/>
              <a:t>executada na Nuvem AWS)</a:t>
            </a:r>
          </a:p>
          <a:p>
            <a:pPr lvl="1" rtl="0"/>
            <a:r>
              <a:rPr lang="pt-BR" sz="1800"/>
              <a:t>Contém um sistema operacional </a:t>
            </a:r>
            <a:r>
              <a:rPr lang="pt-BR" sz="1800" b="1">
                <a:solidFill>
                  <a:schemeClr val="accent5"/>
                </a:solidFill>
              </a:rPr>
              <a:t>Windows</a:t>
            </a:r>
            <a:r>
              <a:rPr lang="pt-BR" sz="1800"/>
              <a:t> ou </a:t>
            </a:r>
            <a:r>
              <a:rPr lang="pt-BR" sz="1800" b="1">
                <a:solidFill>
                  <a:schemeClr val="accent5"/>
                </a:solidFill>
              </a:rPr>
              <a:t>Linux</a:t>
            </a:r>
          </a:p>
          <a:p>
            <a:pPr lvl="1" rtl="0"/>
            <a:r>
              <a:rPr lang="pt-BR" sz="1800"/>
              <a:t>Muitas vezes, ele também tem </a:t>
            </a:r>
            <a:r>
              <a:rPr lang="pt-BR" sz="1800" b="1">
                <a:solidFill>
                  <a:schemeClr val="accent5"/>
                </a:solidFill>
              </a:rPr>
              <a:t>software</a:t>
            </a:r>
            <a:r>
              <a:rPr lang="pt-BR" sz="1800"/>
              <a:t> pré-instalado</a:t>
            </a:r>
          </a:p>
          <a:p>
            <a:pPr rtl="0"/>
            <a:r>
              <a:rPr lang="pt-BR" sz="2400"/>
              <a:t>Opções de AMI:</a:t>
            </a:r>
            <a:endParaRPr lang="en-US" dirty="0"/>
          </a:p>
          <a:p>
            <a:pPr lvl="1" rtl="0"/>
            <a:r>
              <a:rPr lang="pt-BR" sz="1800"/>
              <a:t>Quick Start </a:t>
            </a:r>
            <a:r>
              <a:rPr lang="pt-BR" sz="1800" i="1"/>
              <a:t>– AMIs do Linux e do Windows fornecidas pela AWS</a:t>
            </a:r>
          </a:p>
          <a:p>
            <a:pPr lvl="1" rtl="0"/>
            <a:r>
              <a:rPr lang="pt-BR" sz="1800"/>
              <a:t>Minhas AMIs</a:t>
            </a:r>
            <a:r>
              <a:rPr lang="pt-BR" sz="1800" i="1"/>
              <a:t> – Todas as AMIs que você criou</a:t>
            </a:r>
          </a:p>
          <a:p>
            <a:pPr lvl="1" rtl="0"/>
            <a:r>
              <a:rPr lang="pt-BR" sz="1800"/>
              <a:t>AWS Marketplace </a:t>
            </a:r>
            <a:r>
              <a:rPr lang="pt-BR" sz="1800" i="1"/>
              <a:t>– Modelos pré-configurados de terceiros</a:t>
            </a:r>
          </a:p>
          <a:p>
            <a:pPr lvl="1" rtl="0"/>
            <a:r>
              <a:rPr lang="pt-BR" sz="1800"/>
              <a:t>AMIs da comunidade </a:t>
            </a:r>
            <a:r>
              <a:rPr lang="pt-BR" sz="1800" i="1"/>
              <a:t>- AMIs compartilhadas por outras pessoas; use por sua conta e risco</a:t>
            </a:r>
          </a:p>
        </p:txBody>
      </p:sp>
      <p:sp>
        <p:nvSpPr>
          <p:cNvPr id="2" name="Footer Placeholder 1">
            <a:extLst>
              <a:ext uri="{FF2B5EF4-FFF2-40B4-BE49-F238E27FC236}">
                <a16:creationId xmlns:a16="http://schemas.microsoft.com/office/drawing/2014/main" id="{727AEF71-4056-C047-BBC7-E231CF623D4C}"/>
              </a:ext>
              <a:ext uri="{C183D7F6-B498-43B3-948B-1728B52AA6E4}">
                <adec:decorative xmlns:adec="http://schemas.microsoft.com/office/drawing/2017/decorative" val="1"/>
              </a:ext>
            </a:extLst>
          </p:cNvPr>
          <p:cNvSpPr>
            <a:spLocks noGrp="1"/>
          </p:cNvSpPr>
          <p:nvPr>
            <p:ph type="ftr" sz="quarter" idx="3"/>
          </p:nvPr>
        </p:nvSpPr>
        <p:spPr>
          <a:xfrm>
            <a:off x="419100" y="6356350"/>
            <a:ext cx="4797477"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14" name="Content Placeholder 8">
            <a:extLst>
              <a:ext uri="{FF2B5EF4-FFF2-40B4-BE49-F238E27FC236}">
                <a16:creationId xmlns:a16="http://schemas.microsoft.com/office/drawing/2014/main" id="{4E4A0AB1-DBAF-0D4F-B4D9-2289D2A0AA42}"/>
              </a:ext>
              <a:ext uri="{C183D7F6-B498-43B3-948B-1728B52AA6E4}">
                <adec:decorative xmlns:adec="http://schemas.microsoft.com/office/drawing/2017/decorative" val="1"/>
              </a:ext>
            </a:extLst>
          </p:cNvPr>
          <p:cNvSpPr txBox="1">
            <a:spLocks/>
          </p:cNvSpPr>
          <p:nvPr/>
        </p:nvSpPr>
        <p:spPr>
          <a:xfrm>
            <a:off x="419100" y="1528176"/>
            <a:ext cx="3195970" cy="3876896"/>
          </a:xfrm>
          <a:prstGeom prst="rect">
            <a:avLst/>
          </a:prstGeom>
          <a:solidFill>
            <a:schemeClr val="bg2">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dirty="0">
                <a:solidFill>
                  <a:schemeClr val="accent5"/>
                </a:solidFill>
              </a:rPr>
              <a:t>Escolhas feitas usando o</a:t>
            </a:r>
            <a:br>
              <a:rPr lang="en-US" sz="2000" b="1" dirty="0">
                <a:solidFill>
                  <a:schemeClr val="accent5"/>
                </a:solidFill>
              </a:rPr>
            </a:br>
            <a:r>
              <a:rPr lang="pt-BR" sz="2000" b="1" dirty="0">
                <a:solidFill>
                  <a:schemeClr val="accent5"/>
                </a:solidFill>
              </a:rPr>
              <a:t>Assistente para executar instância:</a:t>
            </a:r>
            <a:br>
              <a:rPr lang="en-US" sz="2400" b="1" dirty="0">
                <a:solidFill>
                  <a:schemeClr val="accent5"/>
                </a:solidFill>
              </a:rPr>
            </a:br>
            <a:endParaRPr lang="en-US" sz="2000" dirty="0"/>
          </a:p>
          <a:p>
            <a:pPr marL="514350" indent="-514350" rtl="0">
              <a:lnSpc>
                <a:spcPct val="100000"/>
              </a:lnSpc>
              <a:spcBef>
                <a:spcPts val="400"/>
              </a:spcBef>
              <a:buFont typeface="+mj-lt"/>
              <a:buAutoNum type="arabicPeriod"/>
            </a:pPr>
            <a:r>
              <a:rPr lang="pt-BR" sz="1600" b="1" dirty="0">
                <a:solidFill>
                  <a:schemeClr val="accent6"/>
                </a:solidFill>
              </a:rPr>
              <a:t>AMI</a:t>
            </a:r>
          </a:p>
          <a:p>
            <a:pPr marL="514350" indent="-514350" rtl="0">
              <a:lnSpc>
                <a:spcPct val="100000"/>
              </a:lnSpc>
              <a:spcBef>
                <a:spcPts val="400"/>
              </a:spcBef>
              <a:buFont typeface="+mj-lt"/>
              <a:buAutoNum type="arabicPeriod"/>
            </a:pPr>
            <a:r>
              <a:rPr lang="pt-BR" sz="1600" b="1" dirty="0"/>
              <a:t>Tipo de instância</a:t>
            </a:r>
          </a:p>
          <a:p>
            <a:pPr marL="514350" indent="-514350" rtl="0">
              <a:lnSpc>
                <a:spcPct val="100000"/>
              </a:lnSpc>
              <a:spcBef>
                <a:spcPts val="400"/>
              </a:spcBef>
              <a:buFont typeface="+mj-lt"/>
              <a:buAutoNum type="arabicPeriod"/>
            </a:pPr>
            <a:r>
              <a:rPr lang="pt-BR" sz="1600" b="1" dirty="0"/>
              <a:t>Configurações de rede</a:t>
            </a:r>
          </a:p>
          <a:p>
            <a:pPr marL="514350" indent="-514350" rtl="0">
              <a:lnSpc>
                <a:spcPct val="100000"/>
              </a:lnSpc>
              <a:spcBef>
                <a:spcPts val="400"/>
              </a:spcBef>
              <a:buFont typeface="+mj-lt"/>
              <a:buAutoNum type="arabicPeriod"/>
            </a:pPr>
            <a:r>
              <a:rPr lang="pt-BR" sz="1600" b="1" dirty="0"/>
              <a:t>Função do IAM</a:t>
            </a:r>
          </a:p>
          <a:p>
            <a:pPr marL="514350" indent="-514350" rtl="0">
              <a:lnSpc>
                <a:spcPct val="100000"/>
              </a:lnSpc>
              <a:spcBef>
                <a:spcPts val="400"/>
              </a:spcBef>
              <a:buFont typeface="+mj-lt"/>
              <a:buAutoNum type="arabicPeriod"/>
            </a:pPr>
            <a:r>
              <a:rPr lang="pt-BR" sz="1600" b="1" dirty="0"/>
              <a:t>Dados de usuário</a:t>
            </a:r>
          </a:p>
          <a:p>
            <a:pPr marL="514350" indent="-514350" rtl="0">
              <a:lnSpc>
                <a:spcPct val="100000"/>
              </a:lnSpc>
              <a:spcBef>
                <a:spcPts val="400"/>
              </a:spcBef>
              <a:buFont typeface="+mj-lt"/>
              <a:buAutoNum type="arabicPeriod"/>
            </a:pPr>
            <a:r>
              <a:rPr lang="pt-BR" sz="1600" b="1" dirty="0"/>
              <a:t>Opções de armazenamento</a:t>
            </a:r>
          </a:p>
          <a:p>
            <a:pPr marL="514350" indent="-514350" rtl="0">
              <a:lnSpc>
                <a:spcPct val="100000"/>
              </a:lnSpc>
              <a:spcBef>
                <a:spcPts val="400"/>
              </a:spcBef>
              <a:buFont typeface="+mj-lt"/>
              <a:buAutoNum type="arabicPeriod"/>
            </a:pPr>
            <a:r>
              <a:rPr lang="pt-BR" sz="1600" b="1" dirty="0" err="1"/>
              <a:t>Tags</a:t>
            </a:r>
            <a:endParaRPr lang="pt-BR" sz="1600" b="1" dirty="0"/>
          </a:p>
          <a:p>
            <a:pPr marL="514350" indent="-514350" rtl="0">
              <a:lnSpc>
                <a:spcPct val="100000"/>
              </a:lnSpc>
              <a:spcBef>
                <a:spcPts val="400"/>
              </a:spcBef>
              <a:buFont typeface="+mj-lt"/>
              <a:buAutoNum type="arabicPeriod"/>
            </a:pPr>
            <a:r>
              <a:rPr lang="pt-BR" sz="1600" b="1" dirty="0"/>
              <a:t>Grupo de segurança</a:t>
            </a:r>
          </a:p>
          <a:p>
            <a:pPr marL="514350" indent="-514350" rtl="0">
              <a:lnSpc>
                <a:spcPct val="100000"/>
              </a:lnSpc>
              <a:spcBef>
                <a:spcPts val="400"/>
              </a:spcBef>
              <a:buFont typeface="+mj-lt"/>
              <a:buAutoNum type="arabicPeriod"/>
            </a:pPr>
            <a:r>
              <a:rPr lang="pt-BR" sz="1600" b="1" dirty="0"/>
              <a:t>Par de chaves</a:t>
            </a:r>
            <a:endParaRPr lang="en-US" sz="1800" b="1" dirty="0"/>
          </a:p>
        </p:txBody>
      </p:sp>
      <p:grpSp>
        <p:nvGrpSpPr>
          <p:cNvPr id="26" name="Group 25" descr="graphic shows an icon labeled &quot;AMI&quot; with an arrow labeled &quot;Launch instance&quot; extending to the right and pointing at an icon labeled &quot;Instance.&quot;">
            <a:extLst>
              <a:ext uri="{FF2B5EF4-FFF2-40B4-BE49-F238E27FC236}">
                <a16:creationId xmlns:a16="http://schemas.microsoft.com/office/drawing/2014/main" id="{53513352-16CD-3749-A18F-1D7380CE4329}"/>
              </a:ext>
            </a:extLst>
          </p:cNvPr>
          <p:cNvGrpSpPr/>
          <p:nvPr/>
        </p:nvGrpSpPr>
        <p:grpSpPr>
          <a:xfrm>
            <a:off x="5947576" y="1513651"/>
            <a:ext cx="2774570" cy="817141"/>
            <a:chOff x="5947576" y="1513651"/>
            <a:chExt cx="2774570" cy="817141"/>
          </a:xfrm>
        </p:grpSpPr>
        <p:sp>
          <p:nvSpPr>
            <p:cNvPr id="17" name="TextBox 16">
              <a:extLst>
                <a:ext uri="{FF2B5EF4-FFF2-40B4-BE49-F238E27FC236}">
                  <a16:creationId xmlns:a16="http://schemas.microsoft.com/office/drawing/2014/main" id="{B9D083FA-B91F-2A40-A11E-EB6695FA3F75}"/>
                </a:ext>
              </a:extLst>
            </p:cNvPr>
            <p:cNvSpPr txBox="1"/>
            <p:nvPr/>
          </p:nvSpPr>
          <p:spPr>
            <a:xfrm>
              <a:off x="5947576" y="1974192"/>
              <a:ext cx="1513305" cy="338554"/>
            </a:xfrm>
            <a:prstGeom prst="rect">
              <a:avLst/>
            </a:prstGeom>
            <a:noFill/>
          </p:spPr>
          <p:txBody>
            <a:bodyPr wrap="square" rtlCol="0">
              <a:spAutoFit/>
            </a:bodyPr>
            <a:lstStyle/>
            <a:p>
              <a:pPr algn="ctr" rtl="0"/>
              <a:r>
                <a:rPr lang="pt-BR" sz="1600"/>
                <a:t>AMI</a:t>
              </a:r>
            </a:p>
          </p:txBody>
        </p:sp>
        <p:pic>
          <p:nvPicPr>
            <p:cNvPr id="15" name="Graphic 14">
              <a:extLst>
                <a:ext uri="{FF2B5EF4-FFF2-40B4-BE49-F238E27FC236}">
                  <a16:creationId xmlns:a16="http://schemas.microsoft.com/office/drawing/2014/main" id="{0F4FF142-EC43-2941-98A8-DE204ABED91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483787" y="1528176"/>
              <a:ext cx="469900" cy="469900"/>
            </a:xfrm>
            <a:prstGeom prst="rect">
              <a:avLst/>
            </a:prstGeom>
          </p:spPr>
        </p:pic>
        <p:pic>
          <p:nvPicPr>
            <p:cNvPr id="16" name="Graphic 15">
              <a:extLst>
                <a:ext uri="{FF2B5EF4-FFF2-40B4-BE49-F238E27FC236}">
                  <a16:creationId xmlns:a16="http://schemas.microsoft.com/office/drawing/2014/main" id="{579BD9B0-9870-634E-9AF3-321AFD07EB5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971190" y="1528176"/>
              <a:ext cx="469900" cy="469900"/>
            </a:xfrm>
            <a:prstGeom prst="rect">
              <a:avLst/>
            </a:prstGeom>
          </p:spPr>
        </p:pic>
        <p:sp>
          <p:nvSpPr>
            <p:cNvPr id="18" name="TextBox 17">
              <a:extLst>
                <a:ext uri="{FF2B5EF4-FFF2-40B4-BE49-F238E27FC236}">
                  <a16:creationId xmlns:a16="http://schemas.microsoft.com/office/drawing/2014/main" id="{803A20F2-E654-124F-A9F4-B08A07ED856C}"/>
                </a:ext>
              </a:extLst>
            </p:cNvPr>
            <p:cNvSpPr txBox="1"/>
            <p:nvPr/>
          </p:nvSpPr>
          <p:spPr>
            <a:xfrm>
              <a:off x="7690134" y="1958383"/>
              <a:ext cx="1032012" cy="372409"/>
            </a:xfrm>
            <a:prstGeom prst="rect">
              <a:avLst/>
            </a:prstGeom>
            <a:noFill/>
          </p:spPr>
          <p:txBody>
            <a:bodyPr wrap="square" rtlCol="0">
              <a:noAutofit/>
            </a:bodyPr>
            <a:lstStyle/>
            <a:p>
              <a:pPr algn="ctr" rtl="0"/>
              <a:r>
                <a:rPr lang="pt-BR" sz="1600"/>
                <a:t>Instância</a:t>
              </a:r>
            </a:p>
          </p:txBody>
        </p:sp>
        <p:cxnSp>
          <p:nvCxnSpPr>
            <p:cNvPr id="20" name="Straight Arrow Connector 19">
              <a:extLst>
                <a:ext uri="{FF2B5EF4-FFF2-40B4-BE49-F238E27FC236}">
                  <a16:creationId xmlns:a16="http://schemas.microsoft.com/office/drawing/2014/main" id="{F4E887FE-2505-764F-A027-D82A073546C7}"/>
                </a:ext>
              </a:extLst>
            </p:cNvPr>
            <p:cNvCxnSpPr>
              <a:stCxn id="15" idx="3"/>
              <a:endCxn id="16" idx="1"/>
            </p:cNvCxnSpPr>
            <p:nvPr/>
          </p:nvCxnSpPr>
          <p:spPr>
            <a:xfrm>
              <a:off x="6953687" y="1763126"/>
              <a:ext cx="10175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9E130629-7D89-984B-8D7A-3F48BE03F3FE}"/>
                </a:ext>
              </a:extLst>
            </p:cNvPr>
            <p:cNvSpPr txBox="1"/>
            <p:nvPr/>
          </p:nvSpPr>
          <p:spPr>
            <a:xfrm>
              <a:off x="7049088" y="1513651"/>
              <a:ext cx="837089" cy="523220"/>
            </a:xfrm>
            <a:prstGeom prst="rect">
              <a:avLst/>
            </a:prstGeom>
            <a:noFill/>
          </p:spPr>
          <p:txBody>
            <a:bodyPr wrap="none" rtlCol="0">
              <a:spAutoFit/>
            </a:bodyPr>
            <a:lstStyle/>
            <a:p>
              <a:pP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Executar</a:t>
              </a:r>
            </a:p>
            <a:p>
              <a:pP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instância</a:t>
              </a:r>
            </a:p>
          </p:txBody>
        </p:sp>
      </p:grpSp>
      <p:pic>
        <p:nvPicPr>
          <p:cNvPr id="25" name="Picture 24">
            <a:extLst>
              <a:ext uri="{FF2B5EF4-FFF2-40B4-BE49-F238E27FC236}">
                <a16:creationId xmlns:a16="http://schemas.microsoft.com/office/drawing/2014/main" id="{B2F1FF32-2057-3D4B-AF09-D30E1EDE65A9}"/>
              </a:ext>
              <a:ext uri="{C183D7F6-B498-43B3-948B-1728B52AA6E4}">
                <adec:decorative xmlns:adec="http://schemas.microsoft.com/office/drawing/2017/decorative" val="1"/>
              </a:ext>
            </a:extLst>
          </p:cNvPr>
          <p:cNvPicPr>
            <a:picLocks noChangeAspect="1"/>
          </p:cNvPicPr>
          <p:nvPr/>
        </p:nvPicPr>
        <p:blipFill>
          <a:blip r:embed="rId8"/>
          <a:stretch>
            <a:fillRect/>
          </a:stretch>
        </p:blipFill>
        <p:spPr>
          <a:xfrm>
            <a:off x="10903145" y="5080858"/>
            <a:ext cx="451934" cy="324214"/>
          </a:xfrm>
          <a:prstGeom prst="rect">
            <a:avLst/>
          </a:prstGeom>
        </p:spPr>
      </p:pic>
    </p:spTree>
    <p:custDataLst>
      <p:tags r:id="rId1"/>
    </p:custDataLst>
    <p:extLst>
      <p:ext uri="{BB962C8B-B14F-4D97-AF65-F5344CB8AC3E}">
        <p14:creationId xmlns:p14="http://schemas.microsoft.com/office/powerpoint/2010/main" val="731644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FC21E-C12C-6D4C-A0F5-0D03AC2FBA36}"/>
              </a:ext>
            </a:extLst>
          </p:cNvPr>
          <p:cNvSpPr>
            <a:spLocks noGrp="1"/>
          </p:cNvSpPr>
          <p:nvPr>
            <p:ph type="title"/>
          </p:nvPr>
        </p:nvSpPr>
        <p:spPr/>
        <p:txBody>
          <a:bodyPr rtlCol="0"/>
          <a:lstStyle/>
          <a:p>
            <a:pPr rtl="0"/>
            <a:r>
              <a:rPr lang="pt-BR" dirty="0"/>
              <a:t>Criação de uma nova AMI: exemplo</a:t>
            </a:r>
          </a:p>
        </p:txBody>
      </p:sp>
      <p:pic>
        <p:nvPicPr>
          <p:cNvPr id="9" name="Content Placeholder 8" descr="Laptop">
            <a:extLst>
              <a:ext uri="{FF2B5EF4-FFF2-40B4-BE49-F238E27FC236}">
                <a16:creationId xmlns:a16="http://schemas.microsoft.com/office/drawing/2014/main" id="{1C8E1992-A47C-8344-8054-297DDF6250AB}"/>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a:off x="977935" y="3679640"/>
            <a:ext cx="736600" cy="736600"/>
          </a:xfrm>
        </p:spPr>
      </p:pic>
      <p:sp>
        <p:nvSpPr>
          <p:cNvPr id="4" name="Slide Number Placeholder 3">
            <a:extLst>
              <a:ext uri="{FF2B5EF4-FFF2-40B4-BE49-F238E27FC236}">
                <a16:creationId xmlns:a16="http://schemas.microsoft.com/office/drawing/2014/main" id="{35C068FE-9F50-7645-BA24-49D2E5B3FEF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13</a:t>
            </a:fld>
            <a:endParaRPr lang="en-US" dirty="0"/>
          </a:p>
        </p:txBody>
      </p:sp>
      <p:sp>
        <p:nvSpPr>
          <p:cNvPr id="5" name="Footer Placeholder 4">
            <a:extLst>
              <a:ext uri="{FF2B5EF4-FFF2-40B4-BE49-F238E27FC236}">
                <a16:creationId xmlns:a16="http://schemas.microsoft.com/office/drawing/2014/main" id="{A1C471E5-3108-BC43-8BC8-E3A0BCFBA4C7}"/>
              </a:ext>
              <a:ext uri="{C183D7F6-B498-43B3-948B-1728B52AA6E4}">
                <adec:decorative xmlns:adec="http://schemas.microsoft.com/office/drawing/2017/decorative" val="1"/>
              </a:ext>
            </a:extLst>
          </p:cNvPr>
          <p:cNvSpPr>
            <a:spLocks noGrp="1"/>
          </p:cNvSpPr>
          <p:nvPr>
            <p:ph type="ftr" sz="quarter" idx="3"/>
          </p:nvPr>
        </p:nvSpPr>
        <p:spPr>
          <a:xfrm>
            <a:off x="419100" y="6356350"/>
            <a:ext cx="5741857"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26" name="Group 25" descr="diagram shows how you can launch an &quot;unmodified&quot; instance from an AMI, manually or via script update the software on that instance, then capture it as a new AMI. You can also copy an AMI to another region.">
            <a:extLst>
              <a:ext uri="{FF2B5EF4-FFF2-40B4-BE49-F238E27FC236}">
                <a16:creationId xmlns:a16="http://schemas.microsoft.com/office/drawing/2014/main" id="{CFC0A698-A0C6-754F-9E82-7D956CBA40BA}"/>
              </a:ext>
            </a:extLst>
          </p:cNvPr>
          <p:cNvGrpSpPr/>
          <p:nvPr/>
        </p:nvGrpSpPr>
        <p:grpSpPr>
          <a:xfrm>
            <a:off x="180829" y="1269215"/>
            <a:ext cx="11343300" cy="4929880"/>
            <a:chOff x="180829" y="1269215"/>
            <a:chExt cx="11343300" cy="4929880"/>
          </a:xfrm>
        </p:grpSpPr>
        <p:pic>
          <p:nvPicPr>
            <p:cNvPr id="66" name="Graphic 65">
              <a:extLst>
                <a:ext uri="{FF2B5EF4-FFF2-40B4-BE49-F238E27FC236}">
                  <a16:creationId xmlns:a16="http://schemas.microsoft.com/office/drawing/2014/main" id="{A71E226E-DD79-8A42-A367-188EFB772C1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997639" y="1280347"/>
              <a:ext cx="330200" cy="330200"/>
            </a:xfrm>
            <a:prstGeom prst="rect">
              <a:avLst/>
            </a:prstGeom>
          </p:spPr>
        </p:pic>
        <p:grpSp>
          <p:nvGrpSpPr>
            <p:cNvPr id="25" name="Group 24">
              <a:extLst>
                <a:ext uri="{FF2B5EF4-FFF2-40B4-BE49-F238E27FC236}">
                  <a16:creationId xmlns:a16="http://schemas.microsoft.com/office/drawing/2014/main" id="{09E8573B-BE56-6841-B55F-6C9528E52479}"/>
                </a:ext>
              </a:extLst>
            </p:cNvPr>
            <p:cNvGrpSpPr/>
            <p:nvPr/>
          </p:nvGrpSpPr>
          <p:grpSpPr>
            <a:xfrm>
              <a:off x="180829" y="1269215"/>
              <a:ext cx="11343300" cy="4929880"/>
              <a:chOff x="180829" y="1269215"/>
              <a:chExt cx="11343300" cy="4929880"/>
            </a:xfrm>
          </p:grpSpPr>
          <p:sp>
            <p:nvSpPr>
              <p:cNvPr id="12" name="TextBox 11">
                <a:extLst>
                  <a:ext uri="{FF2B5EF4-FFF2-40B4-BE49-F238E27FC236}">
                    <a16:creationId xmlns:a16="http://schemas.microsoft.com/office/drawing/2014/main" id="{9E85C031-3350-3248-AEB4-CFFAA0CF8318}"/>
                  </a:ext>
                </a:extLst>
              </p:cNvPr>
              <p:cNvSpPr txBox="1"/>
              <p:nvPr/>
            </p:nvSpPr>
            <p:spPr>
              <a:xfrm>
                <a:off x="180829" y="4301281"/>
                <a:ext cx="1766964" cy="830997"/>
              </a:xfrm>
              <a:prstGeom prst="rect">
                <a:avLst/>
              </a:prstGeom>
              <a:noFill/>
            </p:spPr>
            <p:txBody>
              <a:bodyPr wrap="square" rtlCol="0">
                <a:spAutoFit/>
              </a:bodyPr>
              <a:lstStyle/>
              <a:p>
                <a:pPr algn="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(Opcional) Importar uma máquina virtual</a:t>
                </a:r>
              </a:p>
            </p:txBody>
          </p:sp>
          <p:grpSp>
            <p:nvGrpSpPr>
              <p:cNvPr id="24" name="Group 23">
                <a:extLst>
                  <a:ext uri="{FF2B5EF4-FFF2-40B4-BE49-F238E27FC236}">
                    <a16:creationId xmlns:a16="http://schemas.microsoft.com/office/drawing/2014/main" id="{07F44799-D3CD-864D-B694-566A1E18E83A}"/>
                  </a:ext>
                </a:extLst>
              </p:cNvPr>
              <p:cNvGrpSpPr/>
              <p:nvPr/>
            </p:nvGrpSpPr>
            <p:grpSpPr>
              <a:xfrm>
                <a:off x="345117" y="1269215"/>
                <a:ext cx="11179012" cy="4929880"/>
                <a:chOff x="345117" y="1269215"/>
                <a:chExt cx="11179012" cy="4929880"/>
              </a:xfrm>
            </p:grpSpPr>
            <p:grpSp>
              <p:nvGrpSpPr>
                <p:cNvPr id="23" name="Group 22">
                  <a:extLst>
                    <a:ext uri="{FF2B5EF4-FFF2-40B4-BE49-F238E27FC236}">
                      <a16:creationId xmlns:a16="http://schemas.microsoft.com/office/drawing/2014/main" id="{1CDC960C-30FF-3145-BE03-CE2C59AA59A4}"/>
                    </a:ext>
                  </a:extLst>
                </p:cNvPr>
                <p:cNvGrpSpPr/>
                <p:nvPr/>
              </p:nvGrpSpPr>
              <p:grpSpPr>
                <a:xfrm>
                  <a:off x="1714535" y="1269215"/>
                  <a:ext cx="9809594" cy="4929880"/>
                  <a:chOff x="1714535" y="1269215"/>
                  <a:chExt cx="9809594" cy="4929880"/>
                </a:xfrm>
              </p:grpSpPr>
              <p:cxnSp>
                <p:nvCxnSpPr>
                  <p:cNvPr id="11" name="Straight Arrow Connector 10">
                    <a:extLst>
                      <a:ext uri="{FF2B5EF4-FFF2-40B4-BE49-F238E27FC236}">
                        <a16:creationId xmlns:a16="http://schemas.microsoft.com/office/drawing/2014/main" id="{020EBD09-D16C-3E4B-B3ED-A1E97A18F4C7}"/>
                      </a:ext>
                    </a:extLst>
                  </p:cNvPr>
                  <p:cNvCxnSpPr>
                    <a:cxnSpLocks/>
                    <a:stCxn id="9" idx="3"/>
                    <a:endCxn id="6" idx="1"/>
                  </p:cNvCxnSpPr>
                  <p:nvPr/>
                </p:nvCxnSpPr>
                <p:spPr>
                  <a:xfrm>
                    <a:off x="1714535" y="4047940"/>
                    <a:ext cx="148003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37F262F7-9B2B-2B47-BE62-1F3541482729}"/>
                      </a:ext>
                    </a:extLst>
                  </p:cNvPr>
                  <p:cNvGrpSpPr/>
                  <p:nvPr/>
                </p:nvGrpSpPr>
                <p:grpSpPr>
                  <a:xfrm>
                    <a:off x="1829161" y="1269215"/>
                    <a:ext cx="9694968" cy="4929880"/>
                    <a:chOff x="1829161" y="1269215"/>
                    <a:chExt cx="9694968" cy="4929880"/>
                  </a:xfrm>
                </p:grpSpPr>
                <p:sp>
                  <p:nvSpPr>
                    <p:cNvPr id="19" name="TextBox 18">
                      <a:extLst>
                        <a:ext uri="{FF2B5EF4-FFF2-40B4-BE49-F238E27FC236}">
                          <a16:creationId xmlns:a16="http://schemas.microsoft.com/office/drawing/2014/main" id="{7A421FBC-1BF2-0944-8C78-D5D8AB066103}"/>
                        </a:ext>
                      </a:extLst>
                    </p:cNvPr>
                    <p:cNvSpPr txBox="1"/>
                    <p:nvPr/>
                  </p:nvSpPr>
                  <p:spPr>
                    <a:xfrm>
                      <a:off x="1829161" y="2451663"/>
                      <a:ext cx="1377125" cy="784830"/>
                    </a:xfrm>
                    <a:prstGeom prst="rect">
                      <a:avLst/>
                    </a:prstGeom>
                    <a:noFill/>
                  </p:spPr>
                  <p:txBody>
                    <a:bodyPr wrap="square" rtlCol="0">
                      <a:spAutoFit/>
                    </a:bodyPr>
                    <a:lstStyle/>
                    <a:p>
                      <a:pPr algn="r" rtl="0"/>
                      <a:r>
                        <a:rPr lang="pt-BR" sz="1500" b="1" dirty="0" err="1">
                          <a:latin typeface="Amazon Ember Light" panose="020B0403020204020204" pitchFamily="34" charset="0"/>
                          <a:ea typeface="Amazon Ember Light" panose="020B0403020204020204" pitchFamily="34" charset="0"/>
                          <a:cs typeface="Amazon Ember Light" panose="020B0403020204020204" pitchFamily="34" charset="0"/>
                        </a:rPr>
                        <a:t>Quick</a:t>
                      </a:r>
                      <a:r>
                        <a:rPr lang="pt-BR" sz="1500" b="1" dirty="0">
                          <a:latin typeface="Amazon Ember Light" panose="020B0403020204020204" pitchFamily="34" charset="0"/>
                          <a:ea typeface="Amazon Ember Light" panose="020B0403020204020204" pitchFamily="34" charset="0"/>
                          <a:cs typeface="Amazon Ember Light" panose="020B0403020204020204" pitchFamily="34" charset="0"/>
                        </a:rPr>
                        <a:t> Start </a:t>
                      </a:r>
                      <a:r>
                        <a:rPr lang="pt-BR" sz="1500" dirty="0">
                          <a:latin typeface="Amazon Ember Light" panose="020B0403020204020204" pitchFamily="34" charset="0"/>
                          <a:ea typeface="Amazon Ember Light" panose="020B0403020204020204" pitchFamily="34" charset="0"/>
                          <a:cs typeface="Amazon Ember Light" panose="020B0403020204020204" pitchFamily="34" charset="0"/>
                        </a:rPr>
                        <a:t>ou outra AMI existente</a:t>
                      </a:r>
                    </a:p>
                  </p:txBody>
                </p:sp>
                <p:grpSp>
                  <p:nvGrpSpPr>
                    <p:cNvPr id="16" name="Group 15">
                      <a:extLst>
                        <a:ext uri="{FF2B5EF4-FFF2-40B4-BE49-F238E27FC236}">
                          <a16:creationId xmlns:a16="http://schemas.microsoft.com/office/drawing/2014/main" id="{E66D16C6-D65A-474A-982E-9915CDD7C652}"/>
                        </a:ext>
                      </a:extLst>
                    </p:cNvPr>
                    <p:cNvGrpSpPr/>
                    <p:nvPr/>
                  </p:nvGrpSpPr>
                  <p:grpSpPr>
                    <a:xfrm>
                      <a:off x="1986513" y="1269215"/>
                      <a:ext cx="9537616" cy="4929880"/>
                      <a:chOff x="1986513" y="1269215"/>
                      <a:chExt cx="9537616" cy="4929880"/>
                    </a:xfrm>
                  </p:grpSpPr>
                  <p:sp>
                    <p:nvSpPr>
                      <p:cNvPr id="67" name="Rectangle 66">
                        <a:extLst>
                          <a:ext uri="{FF2B5EF4-FFF2-40B4-BE49-F238E27FC236}">
                            <a16:creationId xmlns:a16="http://schemas.microsoft.com/office/drawing/2014/main" id="{51D747B1-D5C6-2D46-9ACD-852737814D3F}"/>
                          </a:ext>
                        </a:extLst>
                      </p:cNvPr>
                      <p:cNvSpPr/>
                      <p:nvPr/>
                    </p:nvSpPr>
                    <p:spPr>
                      <a:xfrm>
                        <a:off x="1986513" y="1269215"/>
                        <a:ext cx="9537616" cy="49298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a:ln w="0"/>
                            <a:solidFill>
                              <a:sysClr val="windowText" lastClr="000000"/>
                            </a:solidFill>
                          </a:rPr>
                          <a:t>Nuvem AWS</a:t>
                        </a:r>
                      </a:p>
                    </p:txBody>
                  </p:sp>
                  <p:grpSp>
                    <p:nvGrpSpPr>
                      <p:cNvPr id="13" name="Group 12">
                        <a:extLst>
                          <a:ext uri="{FF2B5EF4-FFF2-40B4-BE49-F238E27FC236}">
                            <a16:creationId xmlns:a16="http://schemas.microsoft.com/office/drawing/2014/main" id="{B2C7AEFE-1159-794A-B58F-4732F049202C}"/>
                          </a:ext>
                        </a:extLst>
                      </p:cNvPr>
                      <p:cNvGrpSpPr/>
                      <p:nvPr/>
                    </p:nvGrpSpPr>
                    <p:grpSpPr>
                      <a:xfrm>
                        <a:off x="2935210" y="1691307"/>
                        <a:ext cx="8427555" cy="4401926"/>
                        <a:chOff x="2935210" y="1691307"/>
                        <a:chExt cx="8427555" cy="4401926"/>
                      </a:xfrm>
                    </p:grpSpPr>
                    <p:pic>
                      <p:nvPicPr>
                        <p:cNvPr id="6" name="Graphic 5">
                          <a:extLst>
                            <a:ext uri="{FF2B5EF4-FFF2-40B4-BE49-F238E27FC236}">
                              <a16:creationId xmlns:a16="http://schemas.microsoft.com/office/drawing/2014/main" id="{E6AE7E77-BB91-E340-916B-0EE2446A36E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194567" y="3812990"/>
                          <a:ext cx="469900" cy="469900"/>
                        </a:xfrm>
                        <a:prstGeom prst="rect">
                          <a:avLst/>
                        </a:prstGeom>
                      </p:spPr>
                    </p:pic>
                    <p:sp>
                      <p:nvSpPr>
                        <p:cNvPr id="7" name="TextBox 6">
                          <a:extLst>
                            <a:ext uri="{FF2B5EF4-FFF2-40B4-BE49-F238E27FC236}">
                              <a16:creationId xmlns:a16="http://schemas.microsoft.com/office/drawing/2014/main" id="{546CD2BD-3FEF-B643-A3FD-7320952A05C0}"/>
                            </a:ext>
                          </a:extLst>
                        </p:cNvPr>
                        <p:cNvSpPr txBox="1"/>
                        <p:nvPr/>
                      </p:nvSpPr>
                      <p:spPr>
                        <a:xfrm>
                          <a:off x="2935210" y="4282890"/>
                          <a:ext cx="988614" cy="338554"/>
                        </a:xfrm>
                        <a:prstGeom prst="rect">
                          <a:avLst/>
                        </a:prstGeom>
                        <a:noFill/>
                      </p:spPr>
                      <p:txBody>
                        <a:bodyPr wrap="square" rtlCol="0">
                          <a:spAutoFit/>
                        </a:bodyPr>
                        <a:lstStyle/>
                        <a:p>
                          <a:pPr algn="ctr" rtl="0"/>
                          <a:r>
                            <a:rPr lang="pt-BR" sz="1600"/>
                            <a:t>MyAMI</a:t>
                          </a:r>
                        </a:p>
                      </p:txBody>
                    </p:sp>
                    <p:cxnSp>
                      <p:nvCxnSpPr>
                        <p:cNvPr id="14" name="Straight Arrow Connector 13">
                          <a:extLst>
                            <a:ext uri="{FF2B5EF4-FFF2-40B4-BE49-F238E27FC236}">
                              <a16:creationId xmlns:a16="http://schemas.microsoft.com/office/drawing/2014/main" id="{F7B26E2C-1AC1-2243-8B64-5AE21A16B3BF}"/>
                            </a:ext>
                          </a:extLst>
                        </p:cNvPr>
                        <p:cNvCxnSpPr>
                          <a:cxnSpLocks/>
                          <a:stCxn id="6" idx="3"/>
                          <a:endCxn id="20" idx="1"/>
                        </p:cNvCxnSpPr>
                        <p:nvPr/>
                      </p:nvCxnSpPr>
                      <p:spPr>
                        <a:xfrm flipV="1">
                          <a:off x="3664467" y="3398047"/>
                          <a:ext cx="1862237" cy="649893"/>
                        </a:xfrm>
                        <a:prstGeom prst="bentConnector3">
                          <a:avLst>
                            <a:gd name="adj1" fmla="val 28337"/>
                          </a:avLst>
                        </a:prstGeom>
                        <a:ln w="28575">
                          <a:tailEnd type="triangle" w="lg"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51313C9-D2FD-2D4D-A843-A745AE8B12F1}"/>
                            </a:ext>
                          </a:extLst>
                        </p:cNvPr>
                        <p:cNvSpPr txBox="1"/>
                        <p:nvPr/>
                      </p:nvSpPr>
                      <p:spPr>
                        <a:xfrm>
                          <a:off x="4226552" y="2821751"/>
                          <a:ext cx="1165705" cy="584775"/>
                        </a:xfrm>
                        <a:prstGeom prst="rect">
                          <a:avLst/>
                        </a:prstGeom>
                        <a:noFill/>
                      </p:spPr>
                      <p:txBody>
                        <a:bodyPr wrap="square" rtlCol="0">
                          <a:spAutoFit/>
                        </a:bodyPr>
                        <a:lstStyle/>
                        <a:p>
                          <a:pPr algn="ctr" rtl="0"/>
                          <a:r>
                            <a:rPr lang="pt-BR" sz="1600" b="1">
                              <a:solidFill>
                                <a:srgbClr val="2D75E7"/>
                              </a:solidFill>
                              <a:latin typeface="Amazon Ember Light" panose="020B0403020204020204" pitchFamily="34" charset="0"/>
                              <a:ea typeface="Amazon Ember Light" panose="020B0403020204020204" pitchFamily="34" charset="0"/>
                              <a:cs typeface="Amazon Ember Light" panose="020B0403020204020204" pitchFamily="34" charset="0"/>
                            </a:rPr>
                            <a:t>Inicie</a:t>
                          </a:r>
                          <a:r>
                            <a:rPr lang="pt-BR" sz="1600">
                              <a:solidFill>
                                <a:srgbClr val="2D75E7"/>
                              </a:solidFill>
                              <a:latin typeface="Amazon Ember Light" panose="020B0403020204020204" pitchFamily="34" charset="0"/>
                              <a:ea typeface="Amazon Ember Light" panose="020B0403020204020204" pitchFamily="34" charset="0"/>
                              <a:cs typeface="Amazon Ember Light" panose="020B0403020204020204" pitchFamily="34" charset="0"/>
                            </a:rPr>
                            <a:t> uma instância</a:t>
                          </a:r>
                        </a:p>
                      </p:txBody>
                    </p:sp>
                    <p:pic>
                      <p:nvPicPr>
                        <p:cNvPr id="17" name="Graphic 16">
                          <a:extLst>
                            <a:ext uri="{FF2B5EF4-FFF2-40B4-BE49-F238E27FC236}">
                              <a16:creationId xmlns:a16="http://schemas.microsoft.com/office/drawing/2014/main" id="{C0E2041F-B11A-234B-BA3D-D65768812DE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194567" y="2583191"/>
                          <a:ext cx="469900" cy="469900"/>
                        </a:xfrm>
                        <a:prstGeom prst="rect">
                          <a:avLst/>
                        </a:prstGeom>
                      </p:spPr>
                    </p:pic>
                    <p:sp>
                      <p:nvSpPr>
                        <p:cNvPr id="18" name="TextBox 17">
                          <a:extLst>
                            <a:ext uri="{FF2B5EF4-FFF2-40B4-BE49-F238E27FC236}">
                              <a16:creationId xmlns:a16="http://schemas.microsoft.com/office/drawing/2014/main" id="{AE2F8747-E903-EC4C-B6B8-B673998B1C4F}"/>
                            </a:ext>
                          </a:extLst>
                        </p:cNvPr>
                        <p:cNvSpPr txBox="1"/>
                        <p:nvPr/>
                      </p:nvSpPr>
                      <p:spPr>
                        <a:xfrm>
                          <a:off x="2935210" y="3059493"/>
                          <a:ext cx="988614" cy="584775"/>
                        </a:xfrm>
                        <a:prstGeom prst="rect">
                          <a:avLst/>
                        </a:prstGeom>
                        <a:noFill/>
                      </p:spPr>
                      <p:txBody>
                        <a:bodyPr wrap="square" rtlCol="0">
                          <a:spAutoFit/>
                        </a:bodyPr>
                        <a:lstStyle/>
                        <a:p>
                          <a:pPr algn="ctr" rtl="0"/>
                          <a:r>
                            <a:rPr lang="pt-BR" sz="1600"/>
                            <a:t>AMI inicial</a:t>
                          </a:r>
                          <a:endParaRPr lang="en-US" sz="1600" dirty="0"/>
                        </a:p>
                      </p:txBody>
                    </p:sp>
                    <p:pic>
                      <p:nvPicPr>
                        <p:cNvPr id="20" name="Graphic 19">
                          <a:extLst>
                            <a:ext uri="{FF2B5EF4-FFF2-40B4-BE49-F238E27FC236}">
                              <a16:creationId xmlns:a16="http://schemas.microsoft.com/office/drawing/2014/main" id="{B8C5075C-37A6-C24C-8551-71992CEDC07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526704" y="3163097"/>
                          <a:ext cx="469900" cy="469900"/>
                        </a:xfrm>
                        <a:prstGeom prst="rect">
                          <a:avLst/>
                        </a:prstGeom>
                      </p:spPr>
                    </p:pic>
                    <p:cxnSp>
                      <p:nvCxnSpPr>
                        <p:cNvPr id="22" name="Straight Arrow Connector 13">
                          <a:extLst>
                            <a:ext uri="{FF2B5EF4-FFF2-40B4-BE49-F238E27FC236}">
                              <a16:creationId xmlns:a16="http://schemas.microsoft.com/office/drawing/2014/main" id="{1A958301-1A86-5840-9CF9-E9D99C0F9FFE}"/>
                            </a:ext>
                          </a:extLst>
                        </p:cNvPr>
                        <p:cNvCxnSpPr>
                          <a:cxnSpLocks/>
                          <a:stCxn id="17" idx="3"/>
                          <a:endCxn id="20" idx="1"/>
                        </p:cNvCxnSpPr>
                        <p:nvPr/>
                      </p:nvCxnSpPr>
                      <p:spPr>
                        <a:xfrm>
                          <a:off x="3664467" y="2818141"/>
                          <a:ext cx="1862237" cy="579906"/>
                        </a:xfrm>
                        <a:prstGeom prst="bentConnector3">
                          <a:avLst>
                            <a:gd name="adj1" fmla="val 28337"/>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37" name="Graphic 36">
                          <a:extLst>
                            <a:ext uri="{FF2B5EF4-FFF2-40B4-BE49-F238E27FC236}">
                              <a16:creationId xmlns:a16="http://schemas.microsoft.com/office/drawing/2014/main" id="{E9AABAE5-8871-2C48-99DD-55DD8DDFD64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64071" y="3144912"/>
                          <a:ext cx="469900" cy="469900"/>
                        </a:xfrm>
                        <a:prstGeom prst="rect">
                          <a:avLst/>
                        </a:prstGeom>
                      </p:spPr>
                    </p:pic>
                    <p:cxnSp>
                      <p:nvCxnSpPr>
                        <p:cNvPr id="38" name="Straight Arrow Connector 13">
                          <a:extLst>
                            <a:ext uri="{FF2B5EF4-FFF2-40B4-BE49-F238E27FC236}">
                              <a16:creationId xmlns:a16="http://schemas.microsoft.com/office/drawing/2014/main" id="{E6855DF9-DF35-5C40-858D-919D692720DA}"/>
                            </a:ext>
                          </a:extLst>
                        </p:cNvPr>
                        <p:cNvCxnSpPr>
                          <a:cxnSpLocks/>
                          <a:stCxn id="20" idx="3"/>
                        </p:cNvCxnSpPr>
                        <p:nvPr/>
                      </p:nvCxnSpPr>
                      <p:spPr>
                        <a:xfrm flipV="1">
                          <a:off x="5996604" y="3381618"/>
                          <a:ext cx="2367467" cy="0"/>
                        </a:xfrm>
                        <a:prstGeom prst="bentConnector3">
                          <a:avLst>
                            <a:gd name="adj1" fmla="val 50000"/>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EA3E308F-39F9-6D4D-8228-D56FBEF84E84}"/>
                            </a:ext>
                          </a:extLst>
                        </p:cNvPr>
                        <p:cNvSpPr txBox="1"/>
                        <p:nvPr/>
                      </p:nvSpPr>
                      <p:spPr>
                        <a:xfrm>
                          <a:off x="5998332" y="1961007"/>
                          <a:ext cx="2325398" cy="1384995"/>
                        </a:xfrm>
                        <a:prstGeom prst="rect">
                          <a:avLst/>
                        </a:prstGeom>
                        <a:noFill/>
                      </p:spPr>
                      <p:txBody>
                        <a:bodyPr wrap="square" rtlCol="0">
                          <a:spAutoFit/>
                        </a:bodyPr>
                        <a:lstStyle/>
                        <a:p>
                          <a:pPr algn="ctr" rtl="0"/>
                          <a:r>
                            <a:rPr lang="pt-BR" sz="1400" dirty="0">
                              <a:solidFill>
                                <a:srgbClr val="2D75E7"/>
                              </a:solidFill>
                              <a:latin typeface="Amazon Ember Light" panose="020B0403020204020204" pitchFamily="34" charset="0"/>
                              <a:ea typeface="Amazon Ember Light" panose="020B0403020204020204" pitchFamily="34" charset="0"/>
                              <a:cs typeface="Amazon Ember Light" panose="020B0403020204020204" pitchFamily="34" charset="0"/>
                            </a:rPr>
                            <a:t>Conecte-se à instância e modifique-a manualmente </a:t>
                          </a:r>
                          <a:r>
                            <a:rPr lang="pt-BR" sz="1400" u="sng" dirty="0">
                              <a:solidFill>
                                <a:srgbClr val="2D75E7"/>
                              </a:solidFill>
                              <a:latin typeface="Amazon Ember Light" panose="020B0403020204020204" pitchFamily="34" charset="0"/>
                              <a:ea typeface="Amazon Ember Light" panose="020B0403020204020204" pitchFamily="34" charset="0"/>
                              <a:cs typeface="Amazon Ember Light" panose="020B0403020204020204" pitchFamily="34" charset="0"/>
                            </a:rPr>
                            <a:t>ou </a:t>
                          </a:r>
                          <a:r>
                            <a:rPr lang="pt-BR" sz="1400" dirty="0">
                              <a:solidFill>
                                <a:srgbClr val="2D75E7"/>
                              </a:solidFill>
                              <a:latin typeface="Amazon Ember Light" panose="020B0403020204020204" pitchFamily="34" charset="0"/>
                              <a:ea typeface="Amazon Ember Light" panose="020B0403020204020204" pitchFamily="34" charset="0"/>
                              <a:cs typeface="Amazon Ember Light" panose="020B0403020204020204" pitchFamily="34" charset="0"/>
                            </a:rPr>
                            <a:t>execute um script que modifique a instância (por exemplo, atualizar o software instalado)</a:t>
                          </a:r>
                        </a:p>
                      </p:txBody>
                    </p:sp>
                    <p:sp>
                      <p:nvSpPr>
                        <p:cNvPr id="45" name="TextBox 44">
                          <a:extLst>
                            <a:ext uri="{FF2B5EF4-FFF2-40B4-BE49-F238E27FC236}">
                              <a16:creationId xmlns:a16="http://schemas.microsoft.com/office/drawing/2014/main" id="{3CF16551-E1B3-054F-8484-89179D52A74B}"/>
                            </a:ext>
                          </a:extLst>
                        </p:cNvPr>
                        <p:cNvSpPr txBox="1"/>
                        <p:nvPr/>
                      </p:nvSpPr>
                      <p:spPr>
                        <a:xfrm>
                          <a:off x="5018133" y="3612838"/>
                          <a:ext cx="1535076" cy="584775"/>
                        </a:xfrm>
                        <a:prstGeom prst="rect">
                          <a:avLst/>
                        </a:prstGeom>
                        <a:noFill/>
                      </p:spPr>
                      <p:txBody>
                        <a:bodyPr wrap="square" rtlCol="0">
                          <a:spAutoFit/>
                        </a:bodyPr>
                        <a:lstStyle/>
                        <a:p>
                          <a:pPr algn="ctr" rtl="0"/>
                          <a:r>
                            <a:rPr lang="pt-BR" sz="1600" dirty="0"/>
                            <a:t>Instância não modificada</a:t>
                          </a:r>
                          <a:endParaRPr lang="en-US" sz="1600" dirty="0"/>
                        </a:p>
                      </p:txBody>
                    </p:sp>
                    <p:sp>
                      <p:nvSpPr>
                        <p:cNvPr id="46" name="TextBox 45">
                          <a:extLst>
                            <a:ext uri="{FF2B5EF4-FFF2-40B4-BE49-F238E27FC236}">
                              <a16:creationId xmlns:a16="http://schemas.microsoft.com/office/drawing/2014/main" id="{F3617422-825F-D34D-B660-F0B5BC25F4A6}"/>
                            </a:ext>
                          </a:extLst>
                        </p:cNvPr>
                        <p:cNvSpPr txBox="1"/>
                        <p:nvPr/>
                      </p:nvSpPr>
                      <p:spPr>
                        <a:xfrm>
                          <a:off x="7986138" y="3577741"/>
                          <a:ext cx="1232723" cy="584775"/>
                        </a:xfrm>
                        <a:prstGeom prst="rect">
                          <a:avLst/>
                        </a:prstGeom>
                        <a:noFill/>
                      </p:spPr>
                      <p:txBody>
                        <a:bodyPr wrap="square" rtlCol="0">
                          <a:spAutoFit/>
                        </a:bodyPr>
                        <a:lstStyle/>
                        <a:p>
                          <a:pPr algn="ctr" rtl="0"/>
                          <a:r>
                            <a:rPr lang="pt-BR" sz="1600" dirty="0"/>
                            <a:t>Instância modificada</a:t>
                          </a:r>
                          <a:endParaRPr lang="en-US" sz="1600" dirty="0"/>
                        </a:p>
                      </p:txBody>
                    </p:sp>
                    <p:pic>
                      <p:nvPicPr>
                        <p:cNvPr id="50" name="Graphic 49">
                          <a:extLst>
                            <a:ext uri="{FF2B5EF4-FFF2-40B4-BE49-F238E27FC236}">
                              <a16:creationId xmlns:a16="http://schemas.microsoft.com/office/drawing/2014/main" id="{8AFE4C3B-5866-C545-B43F-2BD378AF9DF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268377" y="3144912"/>
                          <a:ext cx="469900" cy="469900"/>
                        </a:xfrm>
                        <a:prstGeom prst="rect">
                          <a:avLst/>
                        </a:prstGeom>
                      </p:spPr>
                    </p:pic>
                    <p:sp>
                      <p:nvSpPr>
                        <p:cNvPr id="51" name="TextBox 50">
                          <a:extLst>
                            <a:ext uri="{FF2B5EF4-FFF2-40B4-BE49-F238E27FC236}">
                              <a16:creationId xmlns:a16="http://schemas.microsoft.com/office/drawing/2014/main" id="{1307E494-C86F-E740-A679-EE24D341217B}"/>
                            </a:ext>
                          </a:extLst>
                        </p:cNvPr>
                        <p:cNvSpPr txBox="1"/>
                        <p:nvPr/>
                      </p:nvSpPr>
                      <p:spPr>
                        <a:xfrm>
                          <a:off x="10009020" y="3639399"/>
                          <a:ext cx="988614" cy="338554"/>
                        </a:xfrm>
                        <a:prstGeom prst="rect">
                          <a:avLst/>
                        </a:prstGeom>
                        <a:noFill/>
                      </p:spPr>
                      <p:txBody>
                        <a:bodyPr wrap="square" rtlCol="0">
                          <a:spAutoFit/>
                        </a:bodyPr>
                        <a:lstStyle/>
                        <a:p>
                          <a:pPr algn="ctr" rtl="0"/>
                          <a:r>
                            <a:rPr lang="pt-BR" sz="1600"/>
                            <a:t>Nova AMI</a:t>
                          </a:r>
                          <a:endParaRPr lang="en-US" sz="1600" dirty="0"/>
                        </a:p>
                      </p:txBody>
                    </p:sp>
                    <p:cxnSp>
                      <p:nvCxnSpPr>
                        <p:cNvPr id="52" name="Straight Arrow Connector 13">
                          <a:extLst>
                            <a:ext uri="{FF2B5EF4-FFF2-40B4-BE49-F238E27FC236}">
                              <a16:creationId xmlns:a16="http://schemas.microsoft.com/office/drawing/2014/main" id="{3376D86C-A3CB-DA48-A834-E77377FF64DC}"/>
                            </a:ext>
                          </a:extLst>
                        </p:cNvPr>
                        <p:cNvCxnSpPr>
                          <a:cxnSpLocks/>
                          <a:endCxn id="50" idx="1"/>
                        </p:cNvCxnSpPr>
                        <p:nvPr/>
                      </p:nvCxnSpPr>
                      <p:spPr>
                        <a:xfrm flipV="1">
                          <a:off x="8818544" y="3379862"/>
                          <a:ext cx="1449833" cy="0"/>
                        </a:xfrm>
                        <a:prstGeom prst="bentConnector3">
                          <a:avLst>
                            <a:gd name="adj1" fmla="val 50000"/>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9E1AADD9-7230-9F49-8E07-6244F6F19C6E}"/>
                            </a:ext>
                          </a:extLst>
                        </p:cNvPr>
                        <p:cNvSpPr txBox="1"/>
                        <p:nvPr/>
                      </p:nvSpPr>
                      <p:spPr>
                        <a:xfrm>
                          <a:off x="8782703" y="2776551"/>
                          <a:ext cx="1521513" cy="584775"/>
                        </a:xfrm>
                        <a:prstGeom prst="rect">
                          <a:avLst/>
                        </a:prstGeom>
                        <a:noFill/>
                      </p:spPr>
                      <p:txBody>
                        <a:bodyPr wrap="square" rtlCol="0">
                          <a:spAutoFit/>
                        </a:bodyPr>
                        <a:lstStyle/>
                        <a:p>
                          <a:pPr algn="ctr" rtl="0"/>
                          <a:r>
                            <a:rPr lang="pt-BR" sz="1600" b="1">
                              <a:solidFill>
                                <a:srgbClr val="2D75E7"/>
                              </a:solidFill>
                              <a:latin typeface="Amazon Ember Light" panose="020B0403020204020204" pitchFamily="34" charset="0"/>
                              <a:ea typeface="Amazon Ember Light" panose="020B0403020204020204" pitchFamily="34" charset="0"/>
                              <a:cs typeface="Amazon Ember Light" panose="020B0403020204020204" pitchFamily="34" charset="0"/>
                            </a:rPr>
                            <a:t>Capture</a:t>
                          </a:r>
                          <a:r>
                            <a:rPr lang="pt-BR" sz="1600">
                              <a:solidFill>
                                <a:srgbClr val="2D75E7"/>
                              </a:solidFill>
                              <a:latin typeface="Amazon Ember Light" panose="020B0403020204020204" pitchFamily="34" charset="0"/>
                              <a:ea typeface="Amazon Ember Light" panose="020B0403020204020204" pitchFamily="34" charset="0"/>
                              <a:cs typeface="Amazon Ember Light" panose="020B0403020204020204" pitchFamily="34" charset="0"/>
                            </a:rPr>
                            <a:t> como uma nova AMI</a:t>
                          </a:r>
                        </a:p>
                      </p:txBody>
                    </p:sp>
                    <p:sp>
                      <p:nvSpPr>
                        <p:cNvPr id="55" name="Rectangle 54">
                          <a:extLst>
                            <a:ext uri="{FF2B5EF4-FFF2-40B4-BE49-F238E27FC236}">
                              <a16:creationId xmlns:a16="http://schemas.microsoft.com/office/drawing/2014/main" id="{C95115EA-2A94-3641-86E4-CF917D02A90C}"/>
                            </a:ext>
                          </a:extLst>
                        </p:cNvPr>
                        <p:cNvSpPr/>
                        <p:nvPr/>
                      </p:nvSpPr>
                      <p:spPr>
                        <a:xfrm>
                          <a:off x="2997160" y="1691308"/>
                          <a:ext cx="8365605" cy="2930136"/>
                        </a:xfrm>
                        <a:prstGeom prst="rect">
                          <a:avLst/>
                        </a:prstGeom>
                        <a:noFill/>
                        <a:ln w="12700">
                          <a:solidFill>
                            <a:schemeClr val="accent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b="1">
                              <a:solidFill>
                                <a:schemeClr val="accent3"/>
                              </a:solidFill>
                            </a:rPr>
                            <a:t>Região A</a:t>
                          </a:r>
                        </a:p>
                      </p:txBody>
                    </p:sp>
                    <p:pic>
                      <p:nvPicPr>
                        <p:cNvPr id="56" name="Graphic 55">
                          <a:extLst>
                            <a:ext uri="{FF2B5EF4-FFF2-40B4-BE49-F238E27FC236}">
                              <a16:creationId xmlns:a16="http://schemas.microsoft.com/office/drawing/2014/main" id="{7A778276-C328-6849-AB28-A7EFF8D903FA}"/>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997161" y="1691307"/>
                          <a:ext cx="330200" cy="330200"/>
                        </a:xfrm>
                        <a:prstGeom prst="rect">
                          <a:avLst/>
                        </a:prstGeom>
                      </p:spPr>
                    </p:pic>
                    <p:sp>
                      <p:nvSpPr>
                        <p:cNvPr id="57" name="Rectangle 56">
                          <a:extLst>
                            <a:ext uri="{FF2B5EF4-FFF2-40B4-BE49-F238E27FC236}">
                              <a16:creationId xmlns:a16="http://schemas.microsoft.com/office/drawing/2014/main" id="{7F4D006C-3B7F-4844-869D-42BF952CE9BF}"/>
                            </a:ext>
                          </a:extLst>
                        </p:cNvPr>
                        <p:cNvSpPr/>
                        <p:nvPr/>
                      </p:nvSpPr>
                      <p:spPr>
                        <a:xfrm>
                          <a:off x="2997160" y="4819322"/>
                          <a:ext cx="3511217" cy="1273911"/>
                        </a:xfrm>
                        <a:prstGeom prst="rect">
                          <a:avLst/>
                        </a:prstGeom>
                        <a:noFill/>
                        <a:ln w="12700">
                          <a:solidFill>
                            <a:schemeClr val="accent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b="1">
                              <a:solidFill>
                                <a:schemeClr val="accent3"/>
                              </a:solidFill>
                            </a:rPr>
                            <a:t>Região B</a:t>
                          </a:r>
                        </a:p>
                      </p:txBody>
                    </p:sp>
                    <p:pic>
                      <p:nvPicPr>
                        <p:cNvPr id="58" name="Graphic 57">
                          <a:extLst>
                            <a:ext uri="{FF2B5EF4-FFF2-40B4-BE49-F238E27FC236}">
                              <a16:creationId xmlns:a16="http://schemas.microsoft.com/office/drawing/2014/main" id="{79714A2B-DFDC-434A-87CA-70DDFAFD2EA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997161" y="4819322"/>
                          <a:ext cx="330200" cy="330200"/>
                        </a:xfrm>
                        <a:prstGeom prst="rect">
                          <a:avLst/>
                        </a:prstGeom>
                      </p:spPr>
                    </p:pic>
                    <p:pic>
                      <p:nvPicPr>
                        <p:cNvPr id="59" name="Graphic 58">
                          <a:extLst>
                            <a:ext uri="{FF2B5EF4-FFF2-40B4-BE49-F238E27FC236}">
                              <a16:creationId xmlns:a16="http://schemas.microsoft.com/office/drawing/2014/main" id="{8EC9AC57-91FD-2E44-BB0A-7DC3E0123A7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11903" y="5024449"/>
                          <a:ext cx="469900" cy="469900"/>
                        </a:xfrm>
                        <a:prstGeom prst="rect">
                          <a:avLst/>
                        </a:prstGeom>
                      </p:spPr>
                    </p:pic>
                    <p:sp>
                      <p:nvSpPr>
                        <p:cNvPr id="60" name="TextBox 59">
                          <a:extLst>
                            <a:ext uri="{FF2B5EF4-FFF2-40B4-BE49-F238E27FC236}">
                              <a16:creationId xmlns:a16="http://schemas.microsoft.com/office/drawing/2014/main" id="{5BE6BC40-4095-F649-B10D-93927B358556}"/>
                            </a:ext>
                          </a:extLst>
                        </p:cNvPr>
                        <p:cNvSpPr txBox="1"/>
                        <p:nvPr/>
                      </p:nvSpPr>
                      <p:spPr>
                        <a:xfrm>
                          <a:off x="4552546" y="5508458"/>
                          <a:ext cx="974158" cy="584775"/>
                        </a:xfrm>
                        <a:prstGeom prst="rect">
                          <a:avLst/>
                        </a:prstGeom>
                        <a:noFill/>
                      </p:spPr>
                      <p:txBody>
                        <a:bodyPr wrap="square" rtlCol="0">
                          <a:spAutoFit/>
                        </a:bodyPr>
                        <a:lstStyle/>
                        <a:p>
                          <a:pPr algn="ctr" rtl="0"/>
                          <a:r>
                            <a:rPr lang="pt-BR" sz="1600"/>
                            <a:t>Nova AMI</a:t>
                          </a:r>
                          <a:endParaRPr lang="en-US" sz="1600" dirty="0"/>
                        </a:p>
                      </p:txBody>
                    </p:sp>
                    <p:cxnSp>
                      <p:nvCxnSpPr>
                        <p:cNvPr id="61" name="Straight Arrow Connector 13">
                          <a:extLst>
                            <a:ext uri="{FF2B5EF4-FFF2-40B4-BE49-F238E27FC236}">
                              <a16:creationId xmlns:a16="http://schemas.microsoft.com/office/drawing/2014/main" id="{284DF9A9-C7C8-A54E-B8E6-D9032D010158}"/>
                            </a:ext>
                          </a:extLst>
                        </p:cNvPr>
                        <p:cNvCxnSpPr>
                          <a:cxnSpLocks/>
                          <a:stCxn id="50" idx="3"/>
                          <a:endCxn id="59" idx="3"/>
                        </p:cNvCxnSpPr>
                        <p:nvPr/>
                      </p:nvCxnSpPr>
                      <p:spPr>
                        <a:xfrm flipH="1">
                          <a:off x="5281803" y="3379862"/>
                          <a:ext cx="5456474" cy="1879537"/>
                        </a:xfrm>
                        <a:prstGeom prst="bentConnector3">
                          <a:avLst>
                            <a:gd name="adj1" fmla="val -4190"/>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25FADE03-1358-7D40-BF57-A8E8C7F73335}"/>
                            </a:ext>
                          </a:extLst>
                        </p:cNvPr>
                        <p:cNvSpPr txBox="1"/>
                        <p:nvPr/>
                      </p:nvSpPr>
                      <p:spPr>
                        <a:xfrm>
                          <a:off x="6631329" y="4949396"/>
                          <a:ext cx="3967899" cy="584775"/>
                        </a:xfrm>
                        <a:prstGeom prst="rect">
                          <a:avLst/>
                        </a:prstGeom>
                        <a:noFill/>
                      </p:spPr>
                      <p:txBody>
                        <a:bodyPr wrap="square" rtlCol="0">
                          <a:spAutoFit/>
                        </a:bodyPr>
                        <a:lstStyle/>
                        <a:p>
                          <a:pPr algn="ctr" rtl="0"/>
                          <a:r>
                            <a:rPr lang="pt-BR" sz="1600" b="1" dirty="0">
                              <a:solidFill>
                                <a:srgbClr val="2D75E7"/>
                              </a:solidFill>
                              <a:latin typeface="Amazon Ember Light" panose="020B0403020204020204" pitchFamily="34" charset="0"/>
                              <a:ea typeface="Amazon Ember Light" panose="020B0403020204020204" pitchFamily="34" charset="0"/>
                              <a:cs typeface="Amazon Ember Light" panose="020B0403020204020204" pitchFamily="34" charset="0"/>
                            </a:rPr>
                            <a:t>Copie</a:t>
                          </a:r>
                          <a:r>
                            <a:rPr lang="pt-BR" sz="1600" dirty="0">
                              <a:solidFill>
                                <a:srgbClr val="2D75E7"/>
                              </a:solidFill>
                              <a:latin typeface="Amazon Ember Light" panose="020B0403020204020204" pitchFamily="34" charset="0"/>
                              <a:ea typeface="Amazon Ember Light" panose="020B0403020204020204" pitchFamily="34" charset="0"/>
                              <a:cs typeface="Amazon Ember Light" panose="020B0403020204020204" pitchFamily="34" charset="0"/>
                            </a:rPr>
                            <a:t> a AMI em qualquer outra região em que você deseje usá-la</a:t>
                          </a:r>
                        </a:p>
                      </p:txBody>
                    </p:sp>
                    <p:sp>
                      <p:nvSpPr>
                        <p:cNvPr id="69" name="Oval 68">
                          <a:extLst>
                            <a:ext uri="{FF2B5EF4-FFF2-40B4-BE49-F238E27FC236}">
                              <a16:creationId xmlns:a16="http://schemas.microsoft.com/office/drawing/2014/main" id="{B9EED663-746E-5449-9A6F-3E851AFCB1C5}"/>
                            </a:ext>
                          </a:extLst>
                        </p:cNvPr>
                        <p:cNvSpPr/>
                        <p:nvPr/>
                      </p:nvSpPr>
                      <p:spPr>
                        <a:xfrm>
                          <a:off x="4713976" y="3454996"/>
                          <a:ext cx="278255" cy="27656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t>1</a:t>
                          </a:r>
                        </a:p>
                      </p:txBody>
                    </p:sp>
                    <p:sp>
                      <p:nvSpPr>
                        <p:cNvPr id="70" name="Oval 69">
                          <a:extLst>
                            <a:ext uri="{FF2B5EF4-FFF2-40B4-BE49-F238E27FC236}">
                              <a16:creationId xmlns:a16="http://schemas.microsoft.com/office/drawing/2014/main" id="{A42C9383-7DF3-A947-8283-C4757DD6BABD}"/>
                            </a:ext>
                          </a:extLst>
                        </p:cNvPr>
                        <p:cNvSpPr/>
                        <p:nvPr/>
                      </p:nvSpPr>
                      <p:spPr>
                        <a:xfrm>
                          <a:off x="7004912" y="3454996"/>
                          <a:ext cx="278255" cy="27656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t>2</a:t>
                          </a:r>
                        </a:p>
                      </p:txBody>
                    </p:sp>
                    <p:sp>
                      <p:nvSpPr>
                        <p:cNvPr id="71" name="Oval 70">
                          <a:extLst>
                            <a:ext uri="{FF2B5EF4-FFF2-40B4-BE49-F238E27FC236}">
                              <a16:creationId xmlns:a16="http://schemas.microsoft.com/office/drawing/2014/main" id="{AB3A427B-9515-8E4F-BD5D-2FD3356AAF93}"/>
                            </a:ext>
                          </a:extLst>
                        </p:cNvPr>
                        <p:cNvSpPr/>
                        <p:nvPr/>
                      </p:nvSpPr>
                      <p:spPr>
                        <a:xfrm>
                          <a:off x="9440185" y="3454996"/>
                          <a:ext cx="278255" cy="27656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t>3</a:t>
                          </a:r>
                        </a:p>
                      </p:txBody>
                    </p:sp>
                    <p:sp>
                      <p:nvSpPr>
                        <p:cNvPr id="72" name="Oval 71">
                          <a:extLst>
                            <a:ext uri="{FF2B5EF4-FFF2-40B4-BE49-F238E27FC236}">
                              <a16:creationId xmlns:a16="http://schemas.microsoft.com/office/drawing/2014/main" id="{AC64F6CB-8F0A-7847-B06C-26650879FBDD}"/>
                            </a:ext>
                          </a:extLst>
                        </p:cNvPr>
                        <p:cNvSpPr/>
                        <p:nvPr/>
                      </p:nvSpPr>
                      <p:spPr>
                        <a:xfrm>
                          <a:off x="8459893" y="5443049"/>
                          <a:ext cx="278255" cy="27656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t>4</a:t>
                          </a:r>
                        </a:p>
                      </p:txBody>
                    </p:sp>
                  </p:grpSp>
                </p:grpSp>
              </p:grpSp>
            </p:grpSp>
            <p:sp>
              <p:nvSpPr>
                <p:cNvPr id="73" name="Content Placeholder 8">
                  <a:extLst>
                    <a:ext uri="{FF2B5EF4-FFF2-40B4-BE49-F238E27FC236}">
                      <a16:creationId xmlns:a16="http://schemas.microsoft.com/office/drawing/2014/main" id="{92E33B87-5A51-5A4F-8872-88D125B34368}"/>
                    </a:ext>
                  </a:extLst>
                </p:cNvPr>
                <p:cNvSpPr txBox="1">
                  <a:spLocks/>
                </p:cNvSpPr>
                <p:nvPr/>
              </p:nvSpPr>
              <p:spPr>
                <a:xfrm>
                  <a:off x="345117" y="1528486"/>
                  <a:ext cx="1480032" cy="648571"/>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a:solidFill>
                        <a:schemeClr val="accent5"/>
                      </a:solidFill>
                    </a:rPr>
                    <a:t>Detalhes da AMI</a:t>
                  </a:r>
                  <a:endParaRPr lang="en-US" sz="1800" dirty="0"/>
                </a:p>
              </p:txBody>
            </p:sp>
          </p:grpSp>
        </p:grpSp>
      </p:grpSp>
    </p:spTree>
    <p:custDataLst>
      <p:tags r:id="rId1"/>
    </p:custDataLst>
    <p:extLst>
      <p:ext uri="{BB962C8B-B14F-4D97-AF65-F5344CB8AC3E}">
        <p14:creationId xmlns:p14="http://schemas.microsoft.com/office/powerpoint/2010/main" val="357782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42F421-A6EA-0E4B-8818-CBFE16940BF0}"/>
              </a:ext>
            </a:extLst>
          </p:cNvPr>
          <p:cNvSpPr>
            <a:spLocks noGrp="1"/>
          </p:cNvSpPr>
          <p:nvPr>
            <p:ph type="title"/>
          </p:nvPr>
        </p:nvSpPr>
        <p:spPr/>
        <p:txBody>
          <a:bodyPr rtlCol="0"/>
          <a:lstStyle/>
          <a:p>
            <a:pPr rtl="0"/>
            <a:r>
              <a:rPr lang="pt-BR"/>
              <a:t>2. Selecionar um tipo de instância</a:t>
            </a:r>
          </a:p>
        </p:txBody>
      </p:sp>
      <p:sp>
        <p:nvSpPr>
          <p:cNvPr id="4" name="Slide Number Placeholder 3">
            <a:extLst>
              <a:ext uri="{FF2B5EF4-FFF2-40B4-BE49-F238E27FC236}">
                <a16:creationId xmlns:a16="http://schemas.microsoft.com/office/drawing/2014/main" id="{3DC8025C-12DF-0744-A30A-E9DDA2FE8DE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14</a:t>
            </a:fld>
            <a:endParaRPr lang="en-US" dirty="0"/>
          </a:p>
        </p:txBody>
      </p:sp>
      <p:sp>
        <p:nvSpPr>
          <p:cNvPr id="10" name="Content Placeholder 9">
            <a:extLst>
              <a:ext uri="{FF2B5EF4-FFF2-40B4-BE49-F238E27FC236}">
                <a16:creationId xmlns:a16="http://schemas.microsoft.com/office/drawing/2014/main" id="{29FE78C7-DDB9-0344-97A0-68D195ABF113}"/>
              </a:ext>
            </a:extLst>
          </p:cNvPr>
          <p:cNvSpPr>
            <a:spLocks noGrp="1"/>
          </p:cNvSpPr>
          <p:nvPr>
            <p:ph idx="13"/>
          </p:nvPr>
        </p:nvSpPr>
        <p:spPr>
          <a:xfrm>
            <a:off x="3931920" y="1524228"/>
            <a:ext cx="7400644" cy="4648788"/>
          </a:xfrm>
        </p:spPr>
        <p:txBody>
          <a:bodyPr rtlCol="0"/>
          <a:lstStyle/>
          <a:p>
            <a:pPr rtl="0"/>
            <a:r>
              <a:rPr lang="pt-BR" sz="2000" dirty="0"/>
              <a:t>Considere seu caso de uso</a:t>
            </a:r>
          </a:p>
          <a:p>
            <a:pPr lvl="1" rtl="0"/>
            <a:r>
              <a:rPr lang="pt-BR" sz="1600" dirty="0"/>
              <a:t>Como será usada a instância do EC2 que você criar?</a:t>
            </a:r>
          </a:p>
          <a:p>
            <a:pPr rtl="0"/>
            <a:r>
              <a:rPr lang="pt-BR" sz="2000" dirty="0"/>
              <a:t>O </a:t>
            </a:r>
            <a:r>
              <a:rPr lang="pt-BR" sz="2000" b="1" dirty="0">
                <a:solidFill>
                  <a:schemeClr val="accent5"/>
                </a:solidFill>
              </a:rPr>
              <a:t>tipo de instância </a:t>
            </a:r>
            <a:r>
              <a:rPr lang="pt-BR" sz="2000" dirty="0"/>
              <a:t>que você escolher determinará – </a:t>
            </a:r>
          </a:p>
          <a:p>
            <a:pPr lvl="1" rtl="0"/>
            <a:r>
              <a:rPr lang="pt-BR" sz="1600" dirty="0">
                <a:solidFill>
                  <a:schemeClr val="accent6"/>
                </a:solidFill>
              </a:rPr>
              <a:t>Memória</a:t>
            </a:r>
            <a:r>
              <a:rPr lang="pt-BR" sz="1600" dirty="0"/>
              <a:t> (RAM)</a:t>
            </a:r>
          </a:p>
          <a:p>
            <a:pPr lvl="1" rtl="0"/>
            <a:r>
              <a:rPr lang="pt-BR" sz="1600" dirty="0">
                <a:solidFill>
                  <a:schemeClr val="accent6"/>
                </a:solidFill>
              </a:rPr>
              <a:t>Capacidade de processamento</a:t>
            </a:r>
            <a:r>
              <a:rPr lang="pt-BR" sz="1600" dirty="0"/>
              <a:t> (CPU)</a:t>
            </a:r>
          </a:p>
          <a:p>
            <a:pPr lvl="1" rtl="0"/>
            <a:r>
              <a:rPr lang="pt-BR" sz="1600" dirty="0">
                <a:solidFill>
                  <a:schemeClr val="accent6"/>
                </a:solidFill>
              </a:rPr>
              <a:t>Espaço em disco e tipo de disco</a:t>
            </a:r>
            <a:r>
              <a:rPr lang="pt-BR" sz="1600" dirty="0"/>
              <a:t> (armazenamento)</a:t>
            </a:r>
          </a:p>
          <a:p>
            <a:pPr lvl="1" rtl="0"/>
            <a:r>
              <a:rPr lang="pt-BR" sz="1600" dirty="0">
                <a:solidFill>
                  <a:schemeClr val="accent6"/>
                </a:solidFill>
              </a:rPr>
              <a:t>Performance de rede</a:t>
            </a:r>
          </a:p>
          <a:p>
            <a:pPr rtl="0"/>
            <a:r>
              <a:rPr lang="pt-BR" sz="2000" dirty="0"/>
              <a:t>Categorias de tipo de instância – </a:t>
            </a:r>
          </a:p>
          <a:p>
            <a:pPr lvl="1" rtl="0"/>
            <a:r>
              <a:rPr lang="pt-BR" sz="1600" dirty="0"/>
              <a:t>Uso geral</a:t>
            </a:r>
          </a:p>
          <a:p>
            <a:pPr lvl="1" rtl="0"/>
            <a:r>
              <a:rPr lang="pt-BR" sz="1600" dirty="0"/>
              <a:t>Otimizada para computação</a:t>
            </a:r>
          </a:p>
          <a:p>
            <a:pPr lvl="1" rtl="0"/>
            <a:r>
              <a:rPr lang="pt-BR" sz="1600" dirty="0"/>
              <a:t>Otimizada para memória</a:t>
            </a:r>
          </a:p>
          <a:p>
            <a:pPr lvl="1" rtl="0"/>
            <a:r>
              <a:rPr lang="pt-BR" sz="1600" dirty="0"/>
              <a:t>Otimizada para armazenamento</a:t>
            </a:r>
          </a:p>
          <a:p>
            <a:pPr lvl="1" rtl="0"/>
            <a:r>
              <a:rPr lang="pt-BR" sz="1600" dirty="0"/>
              <a:t>Computação acelerada</a:t>
            </a:r>
          </a:p>
          <a:p>
            <a:pPr rtl="0"/>
            <a:r>
              <a:rPr lang="pt-BR" sz="2000" dirty="0"/>
              <a:t>Os tipos de instância oferecem </a:t>
            </a:r>
            <a:r>
              <a:rPr lang="pt-BR" sz="2000" i="1" dirty="0"/>
              <a:t>família</a:t>
            </a:r>
            <a:r>
              <a:rPr lang="pt-BR" sz="2000" dirty="0"/>
              <a:t>, </a:t>
            </a:r>
            <a:r>
              <a:rPr lang="pt-BR" sz="2000" i="1" dirty="0"/>
              <a:t>geração</a:t>
            </a:r>
            <a:r>
              <a:rPr lang="pt-BR" sz="2000" dirty="0"/>
              <a:t> e </a:t>
            </a:r>
            <a:r>
              <a:rPr lang="pt-BR" sz="2000" i="1" dirty="0"/>
              <a:t>tamanho</a:t>
            </a:r>
          </a:p>
        </p:txBody>
      </p:sp>
      <p:sp>
        <p:nvSpPr>
          <p:cNvPr id="2" name="Footer Placeholder 1">
            <a:extLst>
              <a:ext uri="{FF2B5EF4-FFF2-40B4-BE49-F238E27FC236}">
                <a16:creationId xmlns:a16="http://schemas.microsoft.com/office/drawing/2014/main" id="{727AEF71-4056-C047-BBC7-E231CF623D4C}"/>
              </a:ext>
              <a:ext uri="{C183D7F6-B498-43B3-948B-1728B52AA6E4}">
                <adec:decorative xmlns:adec="http://schemas.microsoft.com/office/drawing/2017/decorative" val="1"/>
              </a:ext>
            </a:extLst>
          </p:cNvPr>
          <p:cNvSpPr>
            <a:spLocks noGrp="1"/>
          </p:cNvSpPr>
          <p:nvPr>
            <p:ph type="ftr" sz="quarter" idx="3"/>
          </p:nvPr>
        </p:nvSpPr>
        <p:spPr>
          <a:xfrm>
            <a:off x="419100" y="6356350"/>
            <a:ext cx="5052310" cy="365125"/>
          </a:xfrm>
        </p:spPr>
        <p:txBody>
          <a:bodyPr rtlCol="0"/>
          <a:lstStyle/>
          <a:p>
            <a:pPr rtl="0"/>
            <a:r>
              <a:rPr lang="pt-BR" dirty="0"/>
              <a:t>© 2019 </a:t>
            </a:r>
            <a:r>
              <a:rPr lang="pt-BR" dirty="0" err="1"/>
              <a:t>Amazon</a:t>
            </a:r>
            <a:r>
              <a:rPr lang="pt-BR" dirty="0"/>
              <a:t> Web Services, Inc. ou suas afiliadas. Todos os direitos reservados.</a:t>
            </a:r>
          </a:p>
        </p:txBody>
      </p:sp>
      <p:pic>
        <p:nvPicPr>
          <p:cNvPr id="15" name="Graphic 14">
            <a:extLst>
              <a:ext uri="{FF2B5EF4-FFF2-40B4-BE49-F238E27FC236}">
                <a16:creationId xmlns:a16="http://schemas.microsoft.com/office/drawing/2014/main" id="{A1216070-B368-BA4C-A72C-55E738E18771}"/>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449655" y="2603810"/>
            <a:ext cx="914400" cy="914400"/>
          </a:xfrm>
          <a:prstGeom prst="rect">
            <a:avLst/>
          </a:prstGeom>
        </p:spPr>
      </p:pic>
      <p:pic>
        <p:nvPicPr>
          <p:cNvPr id="17" name="Graphic 16">
            <a:extLst>
              <a:ext uri="{FF2B5EF4-FFF2-40B4-BE49-F238E27FC236}">
                <a16:creationId xmlns:a16="http://schemas.microsoft.com/office/drawing/2014/main" id="{DEDE0F93-DD0F-B947-9132-039B5E2A3BD5}"/>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558660" y="2603810"/>
            <a:ext cx="914400" cy="914400"/>
          </a:xfrm>
          <a:prstGeom prst="rect">
            <a:avLst/>
          </a:prstGeom>
        </p:spPr>
      </p:pic>
      <p:sp>
        <p:nvSpPr>
          <p:cNvPr id="18" name="Content Placeholder 8">
            <a:extLst>
              <a:ext uri="{FF2B5EF4-FFF2-40B4-BE49-F238E27FC236}">
                <a16:creationId xmlns:a16="http://schemas.microsoft.com/office/drawing/2014/main" id="{67AD47E3-753C-6141-A00D-32EA26A67572}"/>
              </a:ext>
              <a:ext uri="{C183D7F6-B498-43B3-948B-1728B52AA6E4}">
                <adec:decorative xmlns:adec="http://schemas.microsoft.com/office/drawing/2017/decorative" val="1"/>
              </a:ext>
            </a:extLst>
          </p:cNvPr>
          <p:cNvSpPr txBox="1">
            <a:spLocks/>
          </p:cNvSpPr>
          <p:nvPr/>
        </p:nvSpPr>
        <p:spPr>
          <a:xfrm>
            <a:off x="419100" y="1528176"/>
            <a:ext cx="3195970" cy="3958224"/>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dirty="0">
                <a:solidFill>
                  <a:schemeClr val="accent5"/>
                </a:solidFill>
              </a:rPr>
              <a:t>Escolhas feitas usando o</a:t>
            </a:r>
            <a:br>
              <a:rPr lang="en-US" sz="2000" b="1" dirty="0">
                <a:solidFill>
                  <a:schemeClr val="accent5"/>
                </a:solidFill>
              </a:rPr>
            </a:br>
            <a:r>
              <a:rPr lang="pt-BR" sz="2000" b="1" dirty="0">
                <a:solidFill>
                  <a:schemeClr val="accent5"/>
                </a:solidFill>
              </a:rPr>
              <a:t>Assistente para executar instância:</a:t>
            </a:r>
            <a:br>
              <a:rPr lang="en-US" sz="2400" b="1" dirty="0">
                <a:solidFill>
                  <a:schemeClr val="accent5"/>
                </a:solidFill>
              </a:rPr>
            </a:br>
            <a:endParaRPr lang="en-US" sz="2000" dirty="0"/>
          </a:p>
          <a:p>
            <a:pPr marL="514350" indent="-514350" rtl="0">
              <a:lnSpc>
                <a:spcPct val="100000"/>
              </a:lnSpc>
              <a:spcBef>
                <a:spcPts val="400"/>
              </a:spcBef>
              <a:buFont typeface="+mj-lt"/>
              <a:buAutoNum type="arabicPeriod"/>
            </a:pPr>
            <a:r>
              <a:rPr lang="pt-BR" sz="1600" b="1" dirty="0"/>
              <a:t>AMI</a:t>
            </a:r>
          </a:p>
          <a:p>
            <a:pPr marL="514350" indent="-514350" rtl="0">
              <a:lnSpc>
                <a:spcPct val="100000"/>
              </a:lnSpc>
              <a:spcBef>
                <a:spcPts val="400"/>
              </a:spcBef>
              <a:buFont typeface="+mj-lt"/>
              <a:buAutoNum type="arabicPeriod"/>
            </a:pPr>
            <a:r>
              <a:rPr lang="pt-BR" sz="1600" b="1" dirty="0">
                <a:solidFill>
                  <a:schemeClr val="accent6"/>
                </a:solidFill>
              </a:rPr>
              <a:t>Tipo de instância</a:t>
            </a:r>
          </a:p>
          <a:p>
            <a:pPr marL="514350" indent="-514350" rtl="0">
              <a:lnSpc>
                <a:spcPct val="100000"/>
              </a:lnSpc>
              <a:spcBef>
                <a:spcPts val="400"/>
              </a:spcBef>
              <a:buFont typeface="+mj-lt"/>
              <a:buAutoNum type="arabicPeriod"/>
            </a:pPr>
            <a:r>
              <a:rPr lang="pt-BR" sz="1600" b="1" dirty="0"/>
              <a:t>Configurações de rede</a:t>
            </a:r>
          </a:p>
          <a:p>
            <a:pPr marL="514350" indent="-514350" rtl="0">
              <a:lnSpc>
                <a:spcPct val="100000"/>
              </a:lnSpc>
              <a:spcBef>
                <a:spcPts val="400"/>
              </a:spcBef>
              <a:buFont typeface="+mj-lt"/>
              <a:buAutoNum type="arabicPeriod"/>
            </a:pPr>
            <a:r>
              <a:rPr lang="pt-BR" sz="1600" b="1" dirty="0"/>
              <a:t>Função do IAM</a:t>
            </a:r>
          </a:p>
          <a:p>
            <a:pPr marL="514350" indent="-514350" rtl="0">
              <a:lnSpc>
                <a:spcPct val="100000"/>
              </a:lnSpc>
              <a:spcBef>
                <a:spcPts val="400"/>
              </a:spcBef>
              <a:buFont typeface="+mj-lt"/>
              <a:buAutoNum type="arabicPeriod"/>
            </a:pPr>
            <a:r>
              <a:rPr lang="pt-BR" sz="1600" b="1" dirty="0"/>
              <a:t>Dados de usuário</a:t>
            </a:r>
          </a:p>
          <a:p>
            <a:pPr marL="514350" indent="-514350" rtl="0">
              <a:lnSpc>
                <a:spcPct val="100000"/>
              </a:lnSpc>
              <a:spcBef>
                <a:spcPts val="400"/>
              </a:spcBef>
              <a:buFont typeface="+mj-lt"/>
              <a:buAutoNum type="arabicPeriod"/>
            </a:pPr>
            <a:r>
              <a:rPr lang="pt-BR" sz="1600" b="1" dirty="0"/>
              <a:t>Opções de armazenamento</a:t>
            </a:r>
          </a:p>
          <a:p>
            <a:pPr marL="514350" indent="-514350" rtl="0">
              <a:lnSpc>
                <a:spcPct val="100000"/>
              </a:lnSpc>
              <a:spcBef>
                <a:spcPts val="400"/>
              </a:spcBef>
              <a:buFont typeface="+mj-lt"/>
              <a:buAutoNum type="arabicPeriod"/>
            </a:pPr>
            <a:r>
              <a:rPr lang="pt-BR" sz="1600" b="1" dirty="0" err="1"/>
              <a:t>Tags</a:t>
            </a:r>
            <a:endParaRPr lang="pt-BR" sz="1600" b="1" dirty="0"/>
          </a:p>
          <a:p>
            <a:pPr marL="514350" indent="-514350" rtl="0">
              <a:lnSpc>
                <a:spcPct val="100000"/>
              </a:lnSpc>
              <a:spcBef>
                <a:spcPts val="400"/>
              </a:spcBef>
              <a:buFont typeface="+mj-lt"/>
              <a:buAutoNum type="arabicPeriod"/>
            </a:pPr>
            <a:r>
              <a:rPr lang="pt-BR" sz="1600" b="1" dirty="0"/>
              <a:t>Grupo de segurança</a:t>
            </a:r>
          </a:p>
          <a:p>
            <a:pPr marL="514350" indent="-514350" rtl="0">
              <a:lnSpc>
                <a:spcPct val="100000"/>
              </a:lnSpc>
              <a:spcBef>
                <a:spcPts val="400"/>
              </a:spcBef>
              <a:buFont typeface="+mj-lt"/>
              <a:buAutoNum type="arabicPeriod"/>
            </a:pPr>
            <a:r>
              <a:rPr lang="pt-BR" sz="1600" b="1" dirty="0"/>
              <a:t>Par de chaves</a:t>
            </a:r>
            <a:endParaRPr lang="en-US" sz="1800" b="1" dirty="0"/>
          </a:p>
        </p:txBody>
      </p:sp>
    </p:spTree>
    <p:custDataLst>
      <p:tags r:id="rId1"/>
    </p:custDataLst>
    <p:extLst>
      <p:ext uri="{BB962C8B-B14F-4D97-AF65-F5344CB8AC3E}">
        <p14:creationId xmlns:p14="http://schemas.microsoft.com/office/powerpoint/2010/main" val="1291896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33780-451D-624F-B22F-AC4418A3F4D9}"/>
              </a:ext>
            </a:extLst>
          </p:cNvPr>
          <p:cNvSpPr>
            <a:spLocks noGrp="1"/>
          </p:cNvSpPr>
          <p:nvPr>
            <p:ph type="title"/>
          </p:nvPr>
        </p:nvSpPr>
        <p:spPr/>
        <p:txBody>
          <a:bodyPr rtlCol="0"/>
          <a:lstStyle/>
          <a:p>
            <a:pPr rtl="0"/>
            <a:r>
              <a:rPr lang="pt-BR" sz="3700" dirty="0"/>
              <a:t>Nomeação e tamanhos de tipo </a:t>
            </a:r>
            <a:br>
              <a:rPr lang="pt-BR" sz="3700" dirty="0"/>
            </a:br>
            <a:r>
              <a:rPr lang="pt-BR" sz="3700" dirty="0"/>
              <a:t>de instância do EC2 </a:t>
            </a:r>
          </a:p>
        </p:txBody>
      </p:sp>
      <p:sp>
        <p:nvSpPr>
          <p:cNvPr id="3" name="Content Placeholder 2">
            <a:extLst>
              <a:ext uri="{FF2B5EF4-FFF2-40B4-BE49-F238E27FC236}">
                <a16:creationId xmlns:a16="http://schemas.microsoft.com/office/drawing/2014/main" id="{908AB337-B548-BB43-B1A9-C6D782A07A67}"/>
              </a:ext>
            </a:extLst>
          </p:cNvPr>
          <p:cNvSpPr>
            <a:spLocks noGrp="1"/>
          </p:cNvSpPr>
          <p:nvPr>
            <p:ph idx="1"/>
          </p:nvPr>
        </p:nvSpPr>
        <p:spPr>
          <a:xfrm>
            <a:off x="419100" y="2364550"/>
            <a:ext cx="5768789" cy="3917857"/>
          </a:xfrm>
        </p:spPr>
        <p:txBody>
          <a:bodyPr rtlCol="0"/>
          <a:lstStyle/>
          <a:p>
            <a:pPr marL="0" indent="0" rtl="0">
              <a:buNone/>
            </a:pPr>
            <a:r>
              <a:rPr lang="pt-BR"/>
              <a:t>Nomeação de tipo de instância</a:t>
            </a:r>
          </a:p>
          <a:p>
            <a:pPr rtl="0"/>
            <a:r>
              <a:rPr lang="pt-BR" sz="2400"/>
              <a:t>Exemplo: </a:t>
            </a:r>
            <a:r>
              <a:rPr lang="pt-BR" sz="2400" b="1">
                <a:solidFill>
                  <a:schemeClr val="accent5"/>
                </a:solidFill>
              </a:rPr>
              <a:t>t3.large</a:t>
            </a:r>
          </a:p>
          <a:p>
            <a:pPr lvl="1" rtl="0"/>
            <a:r>
              <a:rPr lang="pt-BR" sz="2000">
                <a:solidFill>
                  <a:schemeClr val="accent6"/>
                </a:solidFill>
              </a:rPr>
              <a:t>T</a:t>
            </a:r>
            <a:r>
              <a:rPr lang="pt-BR" sz="2000"/>
              <a:t> é o nome da família</a:t>
            </a:r>
          </a:p>
          <a:p>
            <a:pPr lvl="1" rtl="0"/>
            <a:r>
              <a:rPr lang="pt-BR" sz="2000">
                <a:solidFill>
                  <a:schemeClr val="accent6"/>
                </a:solidFill>
              </a:rPr>
              <a:t>3</a:t>
            </a:r>
            <a:r>
              <a:rPr lang="pt-BR" sz="2000"/>
              <a:t> é o número da geração</a:t>
            </a:r>
          </a:p>
          <a:p>
            <a:pPr lvl="1" rtl="0"/>
            <a:r>
              <a:rPr lang="pt-BR" sz="2000">
                <a:solidFill>
                  <a:schemeClr val="accent6"/>
                </a:solidFill>
              </a:rPr>
              <a:t>Grande</a:t>
            </a:r>
            <a:r>
              <a:rPr lang="pt-BR" sz="2000"/>
              <a:t> é o tamanho</a:t>
            </a:r>
          </a:p>
          <a:p>
            <a:pPr rtl="0"/>
            <a:endParaRPr lang="en-US" dirty="0"/>
          </a:p>
        </p:txBody>
      </p:sp>
      <p:sp>
        <p:nvSpPr>
          <p:cNvPr id="12" name="Content Placeholder 8">
            <a:extLst>
              <a:ext uri="{FF2B5EF4-FFF2-40B4-BE49-F238E27FC236}">
                <a16:creationId xmlns:a16="http://schemas.microsoft.com/office/drawing/2014/main" id="{911D481B-9D2B-8E4C-B4BB-C6AD54EE6998}"/>
              </a:ext>
              <a:ext uri="{C183D7F6-B498-43B3-948B-1728B52AA6E4}">
                <adec:decorative xmlns:adec="http://schemas.microsoft.com/office/drawing/2017/decorative" val="1"/>
              </a:ext>
            </a:extLst>
          </p:cNvPr>
          <p:cNvSpPr txBox="1">
            <a:spLocks/>
          </p:cNvSpPr>
          <p:nvPr/>
        </p:nvSpPr>
        <p:spPr>
          <a:xfrm>
            <a:off x="345116" y="1528486"/>
            <a:ext cx="2512383" cy="613305"/>
          </a:xfrm>
          <a:prstGeom prst="rect">
            <a:avLst/>
          </a:prstGeom>
          <a:solidFill>
            <a:schemeClr val="bg1">
              <a:lumMod val="95000"/>
            </a:schemeClr>
          </a:solidFill>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a:solidFill>
                  <a:schemeClr val="accent5"/>
                </a:solidFill>
              </a:rPr>
              <a:t>Detalhes do tipo de instância</a:t>
            </a:r>
            <a:endParaRPr lang="en-US" sz="1800" dirty="0"/>
          </a:p>
        </p:txBody>
      </p:sp>
      <p:graphicFrame>
        <p:nvGraphicFramePr>
          <p:cNvPr id="15" name="Table 14" descr="table showing vCPU, memory, and storage details for the t3 family of instance types. t3.nano is the smallest, with 2 vCPU, 0.5GB memory. t3.2xlarge is the largest, with 8 vCPU and 32GB memory. All instance types shown are EBS-only storage type.">
            <a:extLst>
              <a:ext uri="{FF2B5EF4-FFF2-40B4-BE49-F238E27FC236}">
                <a16:creationId xmlns:a16="http://schemas.microsoft.com/office/drawing/2014/main" id="{85D68B97-BD85-BD42-AAF4-5E43C9CC299D}"/>
              </a:ext>
            </a:extLst>
          </p:cNvPr>
          <p:cNvGraphicFramePr>
            <a:graphicFrameLocks noGrp="1"/>
          </p:cNvGraphicFramePr>
          <p:nvPr>
            <p:extLst>
              <p:ext uri="{D42A27DB-BD31-4B8C-83A1-F6EECF244321}">
                <p14:modId xmlns:p14="http://schemas.microsoft.com/office/powerpoint/2010/main" val="1958014830"/>
              </p:ext>
            </p:extLst>
          </p:nvPr>
        </p:nvGraphicFramePr>
        <p:xfrm>
          <a:off x="6007100" y="2006594"/>
          <a:ext cx="5172940" cy="4380466"/>
        </p:xfrm>
        <a:graphic>
          <a:graphicData uri="http://schemas.openxmlformats.org/drawingml/2006/table">
            <a:tbl>
              <a:tblPr firstRow="1"/>
              <a:tblGrid>
                <a:gridCol w="1261790">
                  <a:extLst>
                    <a:ext uri="{9D8B030D-6E8A-4147-A177-3AD203B41FA5}">
                      <a16:colId xmlns:a16="http://schemas.microsoft.com/office/drawing/2014/main" val="128153120"/>
                    </a:ext>
                  </a:extLst>
                </a:gridCol>
                <a:gridCol w="630861">
                  <a:extLst>
                    <a:ext uri="{9D8B030D-6E8A-4147-A177-3AD203B41FA5}">
                      <a16:colId xmlns:a16="http://schemas.microsoft.com/office/drawing/2014/main" val="1961907996"/>
                    </a:ext>
                  </a:extLst>
                </a:gridCol>
                <a:gridCol w="1345436">
                  <a:extLst>
                    <a:ext uri="{9D8B030D-6E8A-4147-A177-3AD203B41FA5}">
                      <a16:colId xmlns:a16="http://schemas.microsoft.com/office/drawing/2014/main" val="2912205042"/>
                    </a:ext>
                  </a:extLst>
                </a:gridCol>
                <a:gridCol w="1934853">
                  <a:extLst>
                    <a:ext uri="{9D8B030D-6E8A-4147-A177-3AD203B41FA5}">
                      <a16:colId xmlns:a16="http://schemas.microsoft.com/office/drawing/2014/main" val="1790498054"/>
                    </a:ext>
                  </a:extLst>
                </a:gridCol>
              </a:tblGrid>
              <a:tr h="509526">
                <a:tc>
                  <a:txBody>
                    <a:bodyPr/>
                    <a:lstStyle/>
                    <a:p>
                      <a:pPr algn="ctr" rtl="0"/>
                      <a:r>
                        <a:rPr lang="pt-BR" sz="1600" b="1" dirty="0">
                          <a:effectLst/>
                          <a:latin typeface="Amazon Ember" panose="020B0603020204020204" pitchFamily="34" charset="0"/>
                          <a:ea typeface="Amazon Ember" panose="020B0603020204020204" pitchFamily="34" charset="0"/>
                          <a:cs typeface="Amazon Ember" panose="020B0603020204020204" pitchFamily="34" charset="0"/>
                        </a:rPr>
                        <a:t>Nome da instância</a:t>
                      </a:r>
                    </a:p>
                  </a:txBody>
                  <a:tcPr marL="25487" marR="25487" marT="25487" marB="25487" anchor="ctr">
                    <a:lnL>
                      <a:noFill/>
                    </a:lnL>
                    <a:lnR>
                      <a:noFill/>
                    </a:lnR>
                    <a:lnT>
                      <a:noFill/>
                    </a:lnT>
                    <a:lnB>
                      <a:noFill/>
                    </a:lnB>
                  </a:tcPr>
                </a:tc>
                <a:tc>
                  <a:txBody>
                    <a:bodyPr/>
                    <a:lstStyle/>
                    <a:p>
                      <a:pPr algn="ctr" rtl="0"/>
                      <a:r>
                        <a:rPr lang="pt-BR" sz="1600" b="1">
                          <a:effectLst/>
                          <a:latin typeface="Amazon Ember" panose="020B0603020204020204" pitchFamily="34" charset="0"/>
                          <a:ea typeface="Amazon Ember" panose="020B0603020204020204" pitchFamily="34" charset="0"/>
                          <a:cs typeface="Amazon Ember" panose="020B0603020204020204" pitchFamily="34" charset="0"/>
                        </a:rPr>
                        <a:t>vCPU</a:t>
                      </a:r>
                    </a:p>
                  </a:txBody>
                  <a:tcPr marL="25487" marR="25487" marT="25487" marB="25487" anchor="ctr">
                    <a:lnL>
                      <a:noFill/>
                    </a:lnL>
                    <a:lnR>
                      <a:noFill/>
                    </a:lnR>
                    <a:lnT>
                      <a:noFill/>
                    </a:lnT>
                    <a:lnB>
                      <a:noFill/>
                    </a:lnB>
                  </a:tcPr>
                </a:tc>
                <a:tc>
                  <a:txBody>
                    <a:bodyPr/>
                    <a:lstStyle/>
                    <a:p>
                      <a:pPr algn="ctr" rtl="0"/>
                      <a:r>
                        <a:rPr lang="pt-BR" sz="1600" b="1" dirty="0">
                          <a:effectLst/>
                          <a:latin typeface="Amazon Ember" panose="020B0603020204020204" pitchFamily="34" charset="0"/>
                          <a:ea typeface="Amazon Ember" panose="020B0603020204020204" pitchFamily="34" charset="0"/>
                          <a:cs typeface="Amazon Ember" panose="020B0603020204020204" pitchFamily="34" charset="0"/>
                        </a:rPr>
                        <a:t>Memória (GB)</a:t>
                      </a:r>
                    </a:p>
                  </a:txBody>
                  <a:tcPr marL="25487" marR="25487" marT="25487" marB="25487" anchor="ctr">
                    <a:lnL>
                      <a:noFill/>
                    </a:lnL>
                    <a:lnR>
                      <a:noFill/>
                    </a:lnR>
                    <a:lnT>
                      <a:noFill/>
                    </a:lnT>
                    <a:lnB>
                      <a:noFill/>
                    </a:lnB>
                  </a:tcPr>
                </a:tc>
                <a:tc>
                  <a:txBody>
                    <a:bodyPr/>
                    <a:lstStyle/>
                    <a:p>
                      <a:pPr algn="ctr" rtl="0"/>
                      <a:r>
                        <a:rPr lang="pt-BR" sz="1600" b="1">
                          <a:effectLst/>
                          <a:latin typeface="Amazon Ember" panose="020B0603020204020204" pitchFamily="34" charset="0"/>
                          <a:ea typeface="Amazon Ember" panose="020B0603020204020204" pitchFamily="34" charset="0"/>
                          <a:cs typeface="Amazon Ember" panose="020B0603020204020204" pitchFamily="34" charset="0"/>
                        </a:rPr>
                        <a:t> Armazenamento</a:t>
                      </a:r>
                    </a:p>
                  </a:txBody>
                  <a:tcPr marL="25487" marR="25487" marT="25487" marB="25487" anchor="ctr">
                    <a:lnL>
                      <a:noFill/>
                    </a:lnL>
                    <a:lnR>
                      <a:noFill/>
                    </a:lnR>
                    <a:lnT>
                      <a:noFill/>
                    </a:lnT>
                    <a:lnB>
                      <a:noFill/>
                    </a:lnB>
                  </a:tcPr>
                </a:tc>
                <a:extLst>
                  <a:ext uri="{0D108BD9-81ED-4DB2-BD59-A6C34878D82A}">
                    <a16:rowId xmlns:a16="http://schemas.microsoft.com/office/drawing/2014/main" val="1364619955"/>
                  </a:ext>
                </a:extLst>
              </a:tr>
              <a:tr h="509526">
                <a:tc>
                  <a:txBody>
                    <a:bodyPr/>
                    <a:lstStyle/>
                    <a:p>
                      <a:pPr algn="l" rtl="0"/>
                      <a:r>
                        <a:rPr lang="pt-BR" sz="1600">
                          <a:effectLst/>
                          <a:latin typeface="Amazon Ember" panose="020B0603020204020204" pitchFamily="34" charset="0"/>
                          <a:ea typeface="Amazon Ember" panose="020B0603020204020204" pitchFamily="34" charset="0"/>
                          <a:cs typeface="Amazon Ember" panose="020B0603020204020204" pitchFamily="34" charset="0"/>
                        </a:rPr>
                        <a:t>t3.nano</a:t>
                      </a:r>
                    </a:p>
                  </a:txBody>
                  <a:tcPr marL="182880"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2</a:t>
                      </a:r>
                    </a:p>
                  </a:txBody>
                  <a:tcPr marL="25487" marR="25487" marT="25487" marB="27432">
                    <a:lnL>
                      <a:noFill/>
                    </a:lnL>
                    <a:lnR>
                      <a:noFill/>
                    </a:lnR>
                    <a:lnT>
                      <a:noFill/>
                    </a:lnT>
                    <a:lnB>
                      <a:noFill/>
                    </a:lnB>
                    <a:solidFill>
                      <a:srgbClr val="F7F7F7"/>
                    </a:solidFill>
                  </a:tcPr>
                </a:tc>
                <a:tc>
                  <a:txBody>
                    <a:bodyPr/>
                    <a:lstStyle/>
                    <a:p>
                      <a:pPr algn="ctr" rtl="0"/>
                      <a:r>
                        <a:rPr lang="pt-BR" sz="1600" dirty="0">
                          <a:effectLst/>
                          <a:latin typeface="Amazon Ember" panose="020B0603020204020204" pitchFamily="34" charset="0"/>
                          <a:ea typeface="Amazon Ember" panose="020B0603020204020204" pitchFamily="34" charset="0"/>
                          <a:cs typeface="Amazon Ember" panose="020B0603020204020204" pitchFamily="34" charset="0"/>
                        </a:rPr>
                        <a:t>0,5</a:t>
                      </a:r>
                    </a:p>
                  </a:txBody>
                  <a:tcPr marL="25487"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Somente EBS</a:t>
                      </a:r>
                    </a:p>
                  </a:txBody>
                  <a:tcPr marL="25487" marR="25487" marT="25487" marB="27432">
                    <a:lnL>
                      <a:noFill/>
                    </a:lnL>
                    <a:lnR>
                      <a:noFill/>
                    </a:lnR>
                    <a:lnT>
                      <a:noFill/>
                    </a:lnT>
                    <a:lnB>
                      <a:noFill/>
                    </a:lnB>
                    <a:solidFill>
                      <a:srgbClr val="F7F7F7"/>
                    </a:solidFill>
                  </a:tcPr>
                </a:tc>
                <a:extLst>
                  <a:ext uri="{0D108BD9-81ED-4DB2-BD59-A6C34878D82A}">
                    <a16:rowId xmlns:a16="http://schemas.microsoft.com/office/drawing/2014/main" val="283531971"/>
                  </a:ext>
                </a:extLst>
              </a:tr>
              <a:tr h="601236">
                <a:tc>
                  <a:txBody>
                    <a:bodyPr/>
                    <a:lstStyle/>
                    <a:p>
                      <a:pPr algn="l" rtl="0"/>
                      <a:r>
                        <a:rPr lang="pt-BR" sz="1600">
                          <a:effectLst/>
                          <a:latin typeface="Amazon Ember" panose="020B0603020204020204" pitchFamily="34" charset="0"/>
                          <a:ea typeface="Amazon Ember" panose="020B0603020204020204" pitchFamily="34" charset="0"/>
                          <a:cs typeface="Amazon Ember" panose="020B0603020204020204" pitchFamily="34" charset="0"/>
                        </a:rPr>
                        <a:t>t3.micro</a:t>
                      </a:r>
                    </a:p>
                  </a:txBody>
                  <a:tcPr marL="182880" marR="25487" marT="25487" marB="27432">
                    <a:lnL>
                      <a:noFill/>
                    </a:lnL>
                    <a:lnR>
                      <a:noFill/>
                    </a:lnR>
                    <a:lnT>
                      <a:noFill/>
                    </a:lnT>
                    <a:lnB>
                      <a:noFill/>
                    </a:lnB>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2</a:t>
                      </a:r>
                    </a:p>
                  </a:txBody>
                  <a:tcPr marL="25487" marR="25487" marT="25487" marB="27432">
                    <a:lnL>
                      <a:noFill/>
                    </a:lnL>
                    <a:lnR>
                      <a:noFill/>
                    </a:lnR>
                    <a:lnT>
                      <a:noFill/>
                    </a:lnT>
                    <a:lnB>
                      <a:noFill/>
                    </a:lnB>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1</a:t>
                      </a:r>
                    </a:p>
                  </a:txBody>
                  <a:tcPr marL="25487" marR="25487" marT="25487" marB="27432">
                    <a:lnL>
                      <a:noFill/>
                    </a:lnL>
                    <a:lnR>
                      <a:noFill/>
                    </a:lnR>
                    <a:lnT>
                      <a:noFill/>
                    </a:lnT>
                    <a:lnB>
                      <a:noFill/>
                    </a:lnB>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Somente EBS</a:t>
                      </a:r>
                      <a:br>
                        <a:rPr lang="en-US" sz="1600" dirty="0">
                          <a:effectLst/>
                          <a:latin typeface="Amazon Ember" panose="020B0603020204020204" pitchFamily="34" charset="0"/>
                          <a:ea typeface="Amazon Ember" panose="020B0603020204020204" pitchFamily="34" charset="0"/>
                          <a:cs typeface="Amazon Ember" panose="020B0603020204020204" pitchFamily="34" charset="0"/>
                        </a:rPr>
                      </a:br>
                      <a:endParaRPr lang="en-US" sz="1600" dirty="0">
                        <a:effectLst/>
                        <a:latin typeface="Amazon Ember" panose="020B0603020204020204" pitchFamily="34" charset="0"/>
                        <a:ea typeface="Amazon Ember" panose="020B0603020204020204" pitchFamily="34" charset="0"/>
                        <a:cs typeface="Amazon Ember" panose="020B0603020204020204" pitchFamily="34" charset="0"/>
                      </a:endParaRPr>
                    </a:p>
                  </a:txBody>
                  <a:tcPr marL="25487" marR="25487" marT="25487" marB="27432">
                    <a:lnL>
                      <a:noFill/>
                    </a:lnL>
                    <a:lnR>
                      <a:noFill/>
                    </a:lnR>
                    <a:lnT>
                      <a:noFill/>
                    </a:lnT>
                    <a:lnB>
                      <a:noFill/>
                    </a:lnB>
                  </a:tcPr>
                </a:tc>
                <a:extLst>
                  <a:ext uri="{0D108BD9-81ED-4DB2-BD59-A6C34878D82A}">
                    <a16:rowId xmlns:a16="http://schemas.microsoft.com/office/drawing/2014/main" val="1428432727"/>
                  </a:ext>
                </a:extLst>
              </a:tr>
              <a:tr h="601236">
                <a:tc>
                  <a:txBody>
                    <a:bodyPr/>
                    <a:lstStyle/>
                    <a:p>
                      <a:pPr algn="l" rtl="0"/>
                      <a:r>
                        <a:rPr lang="pt-BR" sz="1600">
                          <a:effectLst/>
                          <a:latin typeface="Amazon Ember" panose="020B0603020204020204" pitchFamily="34" charset="0"/>
                          <a:ea typeface="Amazon Ember" panose="020B0603020204020204" pitchFamily="34" charset="0"/>
                          <a:cs typeface="Amazon Ember" panose="020B0603020204020204" pitchFamily="34" charset="0"/>
                        </a:rPr>
                        <a:t>t3.small</a:t>
                      </a:r>
                    </a:p>
                  </a:txBody>
                  <a:tcPr marL="182880"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2</a:t>
                      </a:r>
                    </a:p>
                  </a:txBody>
                  <a:tcPr marL="25487"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2</a:t>
                      </a:r>
                    </a:p>
                  </a:txBody>
                  <a:tcPr marL="25487"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Somente EBS</a:t>
                      </a:r>
                      <a:br>
                        <a:rPr lang="en-US" sz="1600" dirty="0">
                          <a:effectLst/>
                          <a:latin typeface="Amazon Ember" panose="020B0603020204020204" pitchFamily="34" charset="0"/>
                          <a:ea typeface="Amazon Ember" panose="020B0603020204020204" pitchFamily="34" charset="0"/>
                          <a:cs typeface="Amazon Ember" panose="020B0603020204020204" pitchFamily="34" charset="0"/>
                        </a:rPr>
                      </a:br>
                      <a:endParaRPr lang="en-US" sz="1600" dirty="0">
                        <a:effectLst/>
                        <a:latin typeface="Amazon Ember" panose="020B0603020204020204" pitchFamily="34" charset="0"/>
                        <a:ea typeface="Amazon Ember" panose="020B0603020204020204" pitchFamily="34" charset="0"/>
                        <a:cs typeface="Amazon Ember" panose="020B0603020204020204" pitchFamily="34" charset="0"/>
                      </a:endParaRPr>
                    </a:p>
                  </a:txBody>
                  <a:tcPr marL="25487" marR="25487" marT="25487" marB="27432">
                    <a:lnL>
                      <a:noFill/>
                    </a:lnL>
                    <a:lnR>
                      <a:noFill/>
                    </a:lnR>
                    <a:lnT>
                      <a:noFill/>
                    </a:lnT>
                    <a:lnB>
                      <a:noFill/>
                    </a:lnB>
                    <a:solidFill>
                      <a:srgbClr val="F7F7F7"/>
                    </a:solidFill>
                  </a:tcPr>
                </a:tc>
                <a:extLst>
                  <a:ext uri="{0D108BD9-81ED-4DB2-BD59-A6C34878D82A}">
                    <a16:rowId xmlns:a16="http://schemas.microsoft.com/office/drawing/2014/main" val="1520705167"/>
                  </a:ext>
                </a:extLst>
              </a:tr>
              <a:tr h="601236">
                <a:tc>
                  <a:txBody>
                    <a:bodyPr/>
                    <a:lstStyle/>
                    <a:p>
                      <a:pPr algn="l" rtl="0"/>
                      <a:r>
                        <a:rPr lang="pt-BR" sz="1600">
                          <a:effectLst/>
                          <a:latin typeface="Amazon Ember" panose="020B0603020204020204" pitchFamily="34" charset="0"/>
                          <a:ea typeface="Amazon Ember" panose="020B0603020204020204" pitchFamily="34" charset="0"/>
                          <a:cs typeface="Amazon Ember" panose="020B0603020204020204" pitchFamily="34" charset="0"/>
                        </a:rPr>
                        <a:t>t3.medium</a:t>
                      </a:r>
                    </a:p>
                  </a:txBody>
                  <a:tcPr marL="182880" marR="25487" marT="25487" marB="27432">
                    <a:lnL>
                      <a:noFill/>
                    </a:lnL>
                    <a:lnR>
                      <a:noFill/>
                    </a:lnR>
                    <a:lnT>
                      <a:noFill/>
                    </a:lnT>
                    <a:lnB>
                      <a:noFill/>
                    </a:lnB>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2</a:t>
                      </a:r>
                    </a:p>
                  </a:txBody>
                  <a:tcPr marL="25487" marR="25487" marT="25487" marB="27432">
                    <a:lnL>
                      <a:noFill/>
                    </a:lnL>
                    <a:lnR>
                      <a:noFill/>
                    </a:lnR>
                    <a:lnT>
                      <a:noFill/>
                    </a:lnT>
                    <a:lnB>
                      <a:noFill/>
                    </a:lnB>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4</a:t>
                      </a:r>
                    </a:p>
                  </a:txBody>
                  <a:tcPr marL="25487" marR="25487" marT="25487" marB="27432">
                    <a:lnL>
                      <a:noFill/>
                    </a:lnL>
                    <a:lnR>
                      <a:noFill/>
                    </a:lnR>
                    <a:lnT>
                      <a:noFill/>
                    </a:lnT>
                    <a:lnB>
                      <a:noFill/>
                    </a:lnB>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Somente EBS</a:t>
                      </a:r>
                      <a:br>
                        <a:rPr lang="en-US" sz="1600" dirty="0">
                          <a:effectLst/>
                          <a:latin typeface="Amazon Ember" panose="020B0603020204020204" pitchFamily="34" charset="0"/>
                          <a:ea typeface="Amazon Ember" panose="020B0603020204020204" pitchFamily="34" charset="0"/>
                          <a:cs typeface="Amazon Ember" panose="020B0603020204020204" pitchFamily="34" charset="0"/>
                        </a:rPr>
                      </a:br>
                      <a:endParaRPr lang="en-US" sz="1600" dirty="0">
                        <a:effectLst/>
                        <a:latin typeface="Amazon Ember" panose="020B0603020204020204" pitchFamily="34" charset="0"/>
                        <a:ea typeface="Amazon Ember" panose="020B0603020204020204" pitchFamily="34" charset="0"/>
                        <a:cs typeface="Amazon Ember" panose="020B0603020204020204" pitchFamily="34" charset="0"/>
                      </a:endParaRPr>
                    </a:p>
                  </a:txBody>
                  <a:tcPr marL="25487" marR="25487" marT="25487" marB="27432">
                    <a:lnL>
                      <a:noFill/>
                    </a:lnL>
                    <a:lnR>
                      <a:noFill/>
                    </a:lnR>
                    <a:lnT>
                      <a:noFill/>
                    </a:lnT>
                    <a:lnB>
                      <a:noFill/>
                    </a:lnB>
                  </a:tcPr>
                </a:tc>
                <a:extLst>
                  <a:ext uri="{0D108BD9-81ED-4DB2-BD59-A6C34878D82A}">
                    <a16:rowId xmlns:a16="http://schemas.microsoft.com/office/drawing/2014/main" val="745104067"/>
                  </a:ext>
                </a:extLst>
              </a:tr>
              <a:tr h="509526">
                <a:tc>
                  <a:txBody>
                    <a:bodyPr/>
                    <a:lstStyle/>
                    <a:p>
                      <a:pPr algn="l" rtl="0"/>
                      <a:r>
                        <a:rPr lang="pt-BR" sz="1600">
                          <a:effectLst/>
                          <a:latin typeface="Amazon Ember" panose="020B0603020204020204" pitchFamily="34" charset="0"/>
                          <a:ea typeface="Amazon Ember" panose="020B0603020204020204" pitchFamily="34" charset="0"/>
                          <a:cs typeface="Amazon Ember" panose="020B0603020204020204" pitchFamily="34" charset="0"/>
                        </a:rPr>
                        <a:t>t3.large</a:t>
                      </a:r>
                    </a:p>
                  </a:txBody>
                  <a:tcPr marL="182880"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2</a:t>
                      </a:r>
                    </a:p>
                  </a:txBody>
                  <a:tcPr marL="25487"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8</a:t>
                      </a:r>
                    </a:p>
                  </a:txBody>
                  <a:tcPr marL="25487"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Somente EBS</a:t>
                      </a:r>
                    </a:p>
                  </a:txBody>
                  <a:tcPr marL="25487" marR="25487" marT="25487" marB="27432">
                    <a:lnL>
                      <a:noFill/>
                    </a:lnL>
                    <a:lnR>
                      <a:noFill/>
                    </a:lnR>
                    <a:lnT>
                      <a:noFill/>
                    </a:lnT>
                    <a:lnB>
                      <a:noFill/>
                    </a:lnB>
                    <a:solidFill>
                      <a:srgbClr val="F7F7F7"/>
                    </a:solidFill>
                  </a:tcPr>
                </a:tc>
                <a:extLst>
                  <a:ext uri="{0D108BD9-81ED-4DB2-BD59-A6C34878D82A}">
                    <a16:rowId xmlns:a16="http://schemas.microsoft.com/office/drawing/2014/main" val="2385989960"/>
                  </a:ext>
                </a:extLst>
              </a:tr>
              <a:tr h="509526">
                <a:tc>
                  <a:txBody>
                    <a:bodyPr/>
                    <a:lstStyle/>
                    <a:p>
                      <a:pPr algn="l" rtl="0"/>
                      <a:r>
                        <a:rPr lang="pt-BR" sz="1600">
                          <a:effectLst/>
                          <a:latin typeface="Amazon Ember" panose="020B0603020204020204" pitchFamily="34" charset="0"/>
                          <a:ea typeface="Amazon Ember" panose="020B0603020204020204" pitchFamily="34" charset="0"/>
                          <a:cs typeface="Amazon Ember" panose="020B0603020204020204" pitchFamily="34" charset="0"/>
                        </a:rPr>
                        <a:t>t3.xlarge</a:t>
                      </a:r>
                    </a:p>
                  </a:txBody>
                  <a:tcPr marL="182880" marR="25487" marT="25487" marB="27432">
                    <a:lnL>
                      <a:noFill/>
                    </a:lnL>
                    <a:lnR>
                      <a:noFill/>
                    </a:lnR>
                    <a:lnT>
                      <a:noFill/>
                    </a:lnT>
                    <a:lnB>
                      <a:noFill/>
                    </a:lnB>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4</a:t>
                      </a:r>
                    </a:p>
                  </a:txBody>
                  <a:tcPr marL="25487" marR="25487" marT="25487" marB="27432">
                    <a:lnL>
                      <a:noFill/>
                    </a:lnL>
                    <a:lnR>
                      <a:noFill/>
                    </a:lnR>
                    <a:lnT>
                      <a:noFill/>
                    </a:lnT>
                    <a:lnB>
                      <a:noFill/>
                    </a:lnB>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16</a:t>
                      </a:r>
                    </a:p>
                  </a:txBody>
                  <a:tcPr marL="25487" marR="25487" marT="25487" marB="27432">
                    <a:lnL>
                      <a:noFill/>
                    </a:lnL>
                    <a:lnR>
                      <a:noFill/>
                    </a:lnR>
                    <a:lnT>
                      <a:noFill/>
                    </a:lnT>
                    <a:lnB>
                      <a:noFill/>
                    </a:lnB>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Somente EBS</a:t>
                      </a:r>
                    </a:p>
                  </a:txBody>
                  <a:tcPr marL="25487" marR="25487" marT="25487" marB="27432">
                    <a:lnL>
                      <a:noFill/>
                    </a:lnL>
                    <a:lnR>
                      <a:noFill/>
                    </a:lnR>
                    <a:lnT>
                      <a:noFill/>
                    </a:lnT>
                    <a:lnB>
                      <a:noFill/>
                    </a:lnB>
                  </a:tcPr>
                </a:tc>
                <a:extLst>
                  <a:ext uri="{0D108BD9-81ED-4DB2-BD59-A6C34878D82A}">
                    <a16:rowId xmlns:a16="http://schemas.microsoft.com/office/drawing/2014/main" val="1563832510"/>
                  </a:ext>
                </a:extLst>
              </a:tr>
              <a:tr h="509526">
                <a:tc>
                  <a:txBody>
                    <a:bodyPr/>
                    <a:lstStyle/>
                    <a:p>
                      <a:pPr algn="l" rtl="0"/>
                      <a:r>
                        <a:rPr lang="pt-BR" sz="1600">
                          <a:effectLst/>
                          <a:latin typeface="Amazon Ember" panose="020B0603020204020204" pitchFamily="34" charset="0"/>
                          <a:ea typeface="Amazon Ember" panose="020B0603020204020204" pitchFamily="34" charset="0"/>
                          <a:cs typeface="Amazon Ember" panose="020B0603020204020204" pitchFamily="34" charset="0"/>
                        </a:rPr>
                        <a:t>t3.2xlarge</a:t>
                      </a:r>
                    </a:p>
                  </a:txBody>
                  <a:tcPr marL="182880"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8</a:t>
                      </a:r>
                    </a:p>
                  </a:txBody>
                  <a:tcPr marL="25487"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32</a:t>
                      </a:r>
                    </a:p>
                  </a:txBody>
                  <a:tcPr marL="25487" marR="25487" marT="25487" marB="27432">
                    <a:lnL>
                      <a:noFill/>
                    </a:lnL>
                    <a:lnR>
                      <a:noFill/>
                    </a:lnR>
                    <a:lnT>
                      <a:noFill/>
                    </a:lnT>
                    <a:lnB>
                      <a:noFill/>
                    </a:lnB>
                    <a:solidFill>
                      <a:srgbClr val="F7F7F7"/>
                    </a:solidFill>
                  </a:tcPr>
                </a:tc>
                <a:tc>
                  <a:txBody>
                    <a:bodyPr/>
                    <a:lstStyle/>
                    <a:p>
                      <a:pPr algn="ctr" rtl="0"/>
                      <a:r>
                        <a:rPr lang="pt-BR" sz="1600">
                          <a:effectLst/>
                          <a:latin typeface="Amazon Ember" panose="020B0603020204020204" pitchFamily="34" charset="0"/>
                          <a:ea typeface="Amazon Ember" panose="020B0603020204020204" pitchFamily="34" charset="0"/>
                          <a:cs typeface="Amazon Ember" panose="020B0603020204020204" pitchFamily="34" charset="0"/>
                        </a:rPr>
                        <a:t>Somente EBS</a:t>
                      </a:r>
                    </a:p>
                  </a:txBody>
                  <a:tcPr marL="25487" marR="25487" marT="25487" marB="27432">
                    <a:lnL>
                      <a:noFill/>
                    </a:lnL>
                    <a:lnR>
                      <a:noFill/>
                    </a:lnR>
                    <a:lnT>
                      <a:noFill/>
                    </a:lnT>
                    <a:lnB>
                      <a:noFill/>
                    </a:lnB>
                    <a:solidFill>
                      <a:srgbClr val="F7F7F7"/>
                    </a:solidFill>
                  </a:tcPr>
                </a:tc>
                <a:extLst>
                  <a:ext uri="{0D108BD9-81ED-4DB2-BD59-A6C34878D82A}">
                    <a16:rowId xmlns:a16="http://schemas.microsoft.com/office/drawing/2014/main" val="3730849886"/>
                  </a:ext>
                </a:extLst>
              </a:tr>
            </a:tbl>
          </a:graphicData>
        </a:graphic>
      </p:graphicFrame>
      <p:sp>
        <p:nvSpPr>
          <p:cNvPr id="4" name="TextBox 3">
            <a:extLst>
              <a:ext uri="{FF2B5EF4-FFF2-40B4-BE49-F238E27FC236}">
                <a16:creationId xmlns:a16="http://schemas.microsoft.com/office/drawing/2014/main" id="{7DC627F5-41E0-F94E-BAA4-F82713795B51}"/>
              </a:ext>
            </a:extLst>
          </p:cNvPr>
          <p:cNvSpPr txBox="1"/>
          <p:nvPr/>
        </p:nvSpPr>
        <p:spPr>
          <a:xfrm>
            <a:off x="5900736" y="1511464"/>
            <a:ext cx="3235181" cy="461665"/>
          </a:xfrm>
          <a:prstGeom prst="rect">
            <a:avLst/>
          </a:prstGeom>
          <a:noFill/>
        </p:spPr>
        <p:txBody>
          <a:bodyPr wrap="none" rtlCol="0">
            <a:spAutoFit/>
          </a:bodyPr>
          <a:lstStyle/>
          <a:p>
            <a:pPr rtl="0"/>
            <a:r>
              <a:rPr lang="pt-BR" sz="2400" b="1">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Exemplo de tamanhos de instância</a:t>
            </a:r>
          </a:p>
        </p:txBody>
      </p:sp>
      <p:sp>
        <p:nvSpPr>
          <p:cNvPr id="5" name="Footer Placeholder 4">
            <a:extLst>
              <a:ext uri="{FF2B5EF4-FFF2-40B4-BE49-F238E27FC236}">
                <a16:creationId xmlns:a16="http://schemas.microsoft.com/office/drawing/2014/main" id="{FCB86A46-B660-5D43-A6E1-EFA1584978BD}"/>
              </a:ext>
              <a:ext uri="{C183D7F6-B498-43B3-948B-1728B52AA6E4}">
                <adec:decorative xmlns:adec="http://schemas.microsoft.com/office/drawing/2017/decorative" val="1"/>
              </a:ext>
            </a:extLst>
          </p:cNvPr>
          <p:cNvSpPr>
            <a:spLocks noGrp="1"/>
          </p:cNvSpPr>
          <p:nvPr>
            <p:ph type="ftr" sz="quarter" idx="3"/>
          </p:nvPr>
        </p:nvSpPr>
        <p:spPr>
          <a:xfrm>
            <a:off x="419100" y="6356350"/>
            <a:ext cx="4422723"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6" name="Slide Number Placeholder 5">
            <a:extLst>
              <a:ext uri="{FF2B5EF4-FFF2-40B4-BE49-F238E27FC236}">
                <a16:creationId xmlns:a16="http://schemas.microsoft.com/office/drawing/2014/main" id="{ACA40E56-277C-134B-A3D6-A75A2EACA733}"/>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15</a:t>
            </a:fld>
            <a:endParaRPr lang="en-US" dirty="0"/>
          </a:p>
        </p:txBody>
      </p:sp>
    </p:spTree>
    <p:custDataLst>
      <p:tags r:id="rId1"/>
    </p:custDataLst>
    <p:extLst>
      <p:ext uri="{BB962C8B-B14F-4D97-AF65-F5344CB8AC3E}">
        <p14:creationId xmlns:p14="http://schemas.microsoft.com/office/powerpoint/2010/main" val="42015564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sz="3700" dirty="0"/>
              <a:t>Selecionar tipo de instância: com base </a:t>
            </a:r>
            <a:br>
              <a:rPr lang="pt-BR" sz="3700" dirty="0"/>
            </a:br>
            <a:r>
              <a:rPr lang="pt-BR" sz="3700" dirty="0"/>
              <a:t>no caso de uso</a:t>
            </a:r>
          </a:p>
        </p:txBody>
      </p:sp>
      <p:graphicFrame>
        <p:nvGraphicFramePr>
          <p:cNvPr id="18" name="Table 17" descr="chart showing instance types and use cases for each fo the 5 main instance type categories. "/>
          <p:cNvGraphicFramePr>
            <a:graphicFrameLocks noGrp="1"/>
          </p:cNvGraphicFramePr>
          <p:nvPr>
            <p:extLst>
              <p:ext uri="{D42A27DB-BD31-4B8C-83A1-F6EECF244321}">
                <p14:modId xmlns:p14="http://schemas.microsoft.com/office/powerpoint/2010/main" val="2088527898"/>
              </p:ext>
            </p:extLst>
          </p:nvPr>
        </p:nvGraphicFramePr>
        <p:xfrm>
          <a:off x="623614" y="1715063"/>
          <a:ext cx="10955994" cy="3961836"/>
        </p:xfrm>
        <a:graphic>
          <a:graphicData uri="http://schemas.openxmlformats.org/drawingml/2006/table">
            <a:tbl>
              <a:tblPr firstRow="1" bandRow="1">
                <a:effectLst/>
                <a:tableStyleId>{5C22544A-7EE6-4342-B048-85BDC9FD1C3A}</a:tableStyleId>
              </a:tblPr>
              <a:tblGrid>
                <a:gridCol w="1825999">
                  <a:extLst>
                    <a:ext uri="{9D8B030D-6E8A-4147-A177-3AD203B41FA5}">
                      <a16:colId xmlns:a16="http://schemas.microsoft.com/office/drawing/2014/main" val="23915117"/>
                    </a:ext>
                  </a:extLst>
                </a:gridCol>
                <a:gridCol w="1825999">
                  <a:extLst>
                    <a:ext uri="{9D8B030D-6E8A-4147-A177-3AD203B41FA5}">
                      <a16:colId xmlns:a16="http://schemas.microsoft.com/office/drawing/2014/main" val="311262121"/>
                    </a:ext>
                  </a:extLst>
                </a:gridCol>
                <a:gridCol w="1825999">
                  <a:extLst>
                    <a:ext uri="{9D8B030D-6E8A-4147-A177-3AD203B41FA5}">
                      <a16:colId xmlns:a16="http://schemas.microsoft.com/office/drawing/2014/main" val="1971920450"/>
                    </a:ext>
                  </a:extLst>
                </a:gridCol>
                <a:gridCol w="1825999">
                  <a:extLst>
                    <a:ext uri="{9D8B030D-6E8A-4147-A177-3AD203B41FA5}">
                      <a16:colId xmlns:a16="http://schemas.microsoft.com/office/drawing/2014/main" val="1206149541"/>
                    </a:ext>
                  </a:extLst>
                </a:gridCol>
                <a:gridCol w="1726056">
                  <a:extLst>
                    <a:ext uri="{9D8B030D-6E8A-4147-A177-3AD203B41FA5}">
                      <a16:colId xmlns:a16="http://schemas.microsoft.com/office/drawing/2014/main" val="1595182195"/>
                    </a:ext>
                  </a:extLst>
                </a:gridCol>
                <a:gridCol w="1925942">
                  <a:extLst>
                    <a:ext uri="{9D8B030D-6E8A-4147-A177-3AD203B41FA5}">
                      <a16:colId xmlns:a16="http://schemas.microsoft.com/office/drawing/2014/main" val="1279303239"/>
                    </a:ext>
                  </a:extLst>
                </a:gridCol>
              </a:tblGrid>
              <a:tr h="1575507">
                <a:tc>
                  <a:txBody>
                    <a:bodyPr/>
                    <a:lstStyle/>
                    <a:p>
                      <a:pPr rtl="0"/>
                      <a:endParaRPr lang="en-US" dirty="0">
                        <a:solidFill>
                          <a:schemeClr val="tx1"/>
                        </a:solidFill>
                        <a:latin typeface="+mn-lt"/>
                        <a:ea typeface="Amazon Ember Light" panose="020B0403020204020204" pitchFamily="34" charset="0"/>
                        <a:cs typeface="Amazon Ember Light" panose="020B0403020204020204" pitchFamily="34" charset="0"/>
                      </a:endParaRPr>
                    </a:p>
                  </a:txBody>
                  <a:tcPr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br>
                        <a:rPr lang="en-US" dirty="0">
                          <a:solidFill>
                            <a:schemeClr val="accent2"/>
                          </a:solidFill>
                          <a:latin typeface="+mn-lt"/>
                          <a:ea typeface="Amazon Ember Light" panose="020B0403020204020204" pitchFamily="34" charset="0"/>
                          <a:cs typeface="Amazon Ember Light" panose="020B0403020204020204" pitchFamily="34" charset="0"/>
                        </a:rPr>
                      </a:br>
                      <a:br>
                        <a:rPr lang="en-US" dirty="0">
                          <a:solidFill>
                            <a:schemeClr val="accent2"/>
                          </a:solidFill>
                          <a:latin typeface="+mn-lt"/>
                          <a:ea typeface="Amazon Ember Light" panose="020B0403020204020204" pitchFamily="34" charset="0"/>
                          <a:cs typeface="Amazon Ember Light" panose="020B0403020204020204" pitchFamily="34" charset="0"/>
                        </a:rPr>
                      </a:br>
                      <a:br>
                        <a:rPr lang="en-US" dirty="0">
                          <a:solidFill>
                            <a:schemeClr val="accent2"/>
                          </a:solidFill>
                          <a:latin typeface="+mn-lt"/>
                          <a:ea typeface="Amazon Ember Light" panose="020B0403020204020204" pitchFamily="34" charset="0"/>
                          <a:cs typeface="Amazon Ember Light" panose="020B0403020204020204" pitchFamily="34" charset="0"/>
                        </a:rPr>
                      </a:br>
                      <a:r>
                        <a:rPr lang="pt-BR" b="1" dirty="0">
                          <a:solidFill>
                            <a:schemeClr val="tx1"/>
                          </a:solidFill>
                          <a:latin typeface="+mn-lt"/>
                          <a:ea typeface="Amazon Ember Light" panose="020B0403020204020204" pitchFamily="34" charset="0"/>
                          <a:cs typeface="Amazon Ember Light" panose="020B0403020204020204" pitchFamily="34" charset="0"/>
                        </a:rPr>
                        <a:t>Uso geral</a:t>
                      </a:r>
                      <a:endParaRPr lang="en-US" b="1" dirty="0">
                        <a:solidFill>
                          <a:schemeClr val="tx1"/>
                        </a:solidFill>
                        <a:latin typeface="+mn-lt"/>
                        <a:ea typeface="Amazon Ember Light" panose="020B0403020204020204" pitchFamily="34" charset="0"/>
                        <a:cs typeface="Amazon Ember Light" panose="020B0403020204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br>
                        <a:rPr lang="en-US" dirty="0">
                          <a:solidFill>
                            <a:schemeClr val="accent3">
                              <a:lumMod val="75000"/>
                            </a:schemeClr>
                          </a:solidFill>
                          <a:latin typeface="+mn-lt"/>
                          <a:ea typeface="Amazon Ember Light" panose="020B0403020204020204" pitchFamily="34" charset="0"/>
                          <a:cs typeface="Amazon Ember Light" panose="020B0403020204020204" pitchFamily="34" charset="0"/>
                        </a:rPr>
                      </a:br>
                      <a:br>
                        <a:rPr lang="en-US" dirty="0">
                          <a:solidFill>
                            <a:schemeClr val="accent3">
                              <a:lumMod val="75000"/>
                            </a:schemeClr>
                          </a:solidFill>
                          <a:latin typeface="+mn-lt"/>
                          <a:ea typeface="Amazon Ember Light" panose="020B0403020204020204" pitchFamily="34" charset="0"/>
                          <a:cs typeface="Amazon Ember Light" panose="020B0403020204020204" pitchFamily="34" charset="0"/>
                        </a:rPr>
                      </a:br>
                      <a:br>
                        <a:rPr lang="en-US" dirty="0">
                          <a:solidFill>
                            <a:schemeClr val="accent3">
                              <a:lumMod val="75000"/>
                            </a:schemeClr>
                          </a:solidFill>
                          <a:latin typeface="+mn-lt"/>
                          <a:ea typeface="Amazon Ember Light" panose="020B0403020204020204" pitchFamily="34" charset="0"/>
                          <a:cs typeface="Amazon Ember Light" panose="020B0403020204020204" pitchFamily="34" charset="0"/>
                        </a:rPr>
                      </a:br>
                      <a:r>
                        <a:rPr lang="pt-BR">
                          <a:solidFill>
                            <a:schemeClr val="accent3">
                              <a:lumMod val="75000"/>
                            </a:schemeClr>
                          </a:solidFill>
                          <a:latin typeface="+mn-lt"/>
                          <a:ea typeface="Amazon Ember Light" panose="020B0403020204020204" pitchFamily="34" charset="0"/>
                          <a:cs typeface="Amazon Ember Light" panose="020B0403020204020204" pitchFamily="34" charset="0"/>
                        </a:rPr>
                        <a:t>Otimizada para computação</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br>
                        <a:rPr lang="en-US" dirty="0">
                          <a:solidFill>
                            <a:schemeClr val="accent2"/>
                          </a:solidFill>
                          <a:latin typeface="+mn-lt"/>
                          <a:ea typeface="Amazon Ember Light" panose="020B0403020204020204" pitchFamily="34" charset="0"/>
                          <a:cs typeface="Amazon Ember Light" panose="020B0403020204020204" pitchFamily="34" charset="0"/>
                        </a:rPr>
                      </a:br>
                      <a:br>
                        <a:rPr lang="en-US" dirty="0">
                          <a:solidFill>
                            <a:schemeClr val="accent2"/>
                          </a:solidFill>
                          <a:latin typeface="+mn-lt"/>
                          <a:ea typeface="Amazon Ember Light" panose="020B0403020204020204" pitchFamily="34" charset="0"/>
                          <a:cs typeface="Amazon Ember Light" panose="020B0403020204020204" pitchFamily="34" charset="0"/>
                        </a:rPr>
                      </a:br>
                      <a:br>
                        <a:rPr lang="en-US" dirty="0">
                          <a:solidFill>
                            <a:schemeClr val="accent2"/>
                          </a:solidFill>
                          <a:latin typeface="+mn-lt"/>
                          <a:ea typeface="Amazon Ember Light" panose="020B0403020204020204" pitchFamily="34" charset="0"/>
                          <a:cs typeface="Amazon Ember Light" panose="020B0403020204020204" pitchFamily="34" charset="0"/>
                        </a:rPr>
                      </a:br>
                      <a:r>
                        <a:rPr lang="pt-BR">
                          <a:solidFill>
                            <a:schemeClr val="accent6"/>
                          </a:solidFill>
                          <a:latin typeface="+mn-lt"/>
                          <a:ea typeface="Amazon Ember Light" panose="020B0403020204020204" pitchFamily="34" charset="0"/>
                          <a:cs typeface="Amazon Ember Light" panose="020B0403020204020204" pitchFamily="34" charset="0"/>
                        </a:rPr>
                        <a:t>Otimizada para memória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br>
                        <a:rPr lang="en-US" dirty="0">
                          <a:solidFill>
                            <a:schemeClr val="accent2"/>
                          </a:solidFill>
                          <a:latin typeface="+mn-lt"/>
                          <a:ea typeface="Amazon Ember Light" panose="020B0403020204020204" pitchFamily="34" charset="0"/>
                          <a:cs typeface="Amazon Ember Light" panose="020B0403020204020204" pitchFamily="34" charset="0"/>
                        </a:rPr>
                      </a:br>
                      <a:br>
                        <a:rPr lang="en-US" dirty="0">
                          <a:solidFill>
                            <a:schemeClr val="accent2"/>
                          </a:solidFill>
                          <a:latin typeface="+mn-lt"/>
                          <a:ea typeface="Amazon Ember Light" panose="020B0403020204020204" pitchFamily="34" charset="0"/>
                          <a:cs typeface="Amazon Ember Light" panose="020B0403020204020204" pitchFamily="34" charset="0"/>
                        </a:rPr>
                      </a:br>
                      <a:br>
                        <a:rPr lang="en-US" dirty="0">
                          <a:solidFill>
                            <a:schemeClr val="accent2"/>
                          </a:solidFill>
                          <a:latin typeface="+mn-lt"/>
                          <a:ea typeface="Amazon Ember Light" panose="020B0403020204020204" pitchFamily="34" charset="0"/>
                          <a:cs typeface="Amazon Ember Light" panose="020B0403020204020204" pitchFamily="34" charset="0"/>
                        </a:rPr>
                      </a:br>
                      <a:r>
                        <a:rPr lang="pt-BR">
                          <a:solidFill>
                            <a:schemeClr val="accent4">
                              <a:lumMod val="75000"/>
                            </a:schemeClr>
                          </a:solidFill>
                          <a:latin typeface="+mn-lt"/>
                          <a:ea typeface="Amazon Ember Light" panose="020B0403020204020204" pitchFamily="34" charset="0"/>
                          <a:cs typeface="Amazon Ember Light" panose="020B0403020204020204" pitchFamily="34" charset="0"/>
                        </a:rPr>
                        <a:t>Computação acelerada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br>
                        <a:rPr lang="en-US" dirty="0">
                          <a:solidFill>
                            <a:schemeClr val="accent2"/>
                          </a:solidFill>
                          <a:latin typeface="+mn-lt"/>
                          <a:ea typeface="Amazon Ember Light" panose="020B0403020204020204" pitchFamily="34" charset="0"/>
                          <a:cs typeface="Amazon Ember Light" panose="020B0403020204020204" pitchFamily="34" charset="0"/>
                        </a:rPr>
                      </a:br>
                      <a:br>
                        <a:rPr lang="en-US" dirty="0">
                          <a:solidFill>
                            <a:schemeClr val="accent2"/>
                          </a:solidFill>
                          <a:latin typeface="+mn-lt"/>
                          <a:ea typeface="Amazon Ember Light" panose="020B0403020204020204" pitchFamily="34" charset="0"/>
                          <a:cs typeface="Amazon Ember Light" panose="020B0403020204020204" pitchFamily="34" charset="0"/>
                        </a:rPr>
                      </a:br>
                      <a:br>
                        <a:rPr lang="en-US" dirty="0">
                          <a:solidFill>
                            <a:schemeClr val="accent2"/>
                          </a:solidFill>
                          <a:latin typeface="+mn-lt"/>
                          <a:ea typeface="Amazon Ember Light" panose="020B0403020204020204" pitchFamily="34" charset="0"/>
                          <a:cs typeface="Amazon Ember Light" panose="020B0403020204020204" pitchFamily="34" charset="0"/>
                        </a:rPr>
                      </a:br>
                      <a:r>
                        <a:rPr lang="pt-BR" dirty="0">
                          <a:solidFill>
                            <a:schemeClr val="accent5"/>
                          </a:solidFill>
                          <a:latin typeface="+mn-lt"/>
                          <a:ea typeface="Amazon Ember Light" panose="020B0403020204020204" pitchFamily="34" charset="0"/>
                          <a:cs typeface="Amazon Ember Light" panose="020B0403020204020204" pitchFamily="34" charset="0"/>
                        </a:rPr>
                        <a:t>Otimizada para armazenamento</a:t>
                      </a:r>
                    </a:p>
                  </a:txBody>
                  <a:tcPr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83955339"/>
                  </a:ext>
                </a:extLst>
              </a:tr>
              <a:tr h="1280100">
                <a:tc>
                  <a:txBody>
                    <a:bodyPr/>
                    <a:lstStyle/>
                    <a:p>
                      <a:pPr rtl="0"/>
                      <a:r>
                        <a:rPr lang="pt-BR" b="1">
                          <a:solidFill>
                            <a:schemeClr val="bg1"/>
                          </a:solidFill>
                          <a:latin typeface="+mn-lt"/>
                          <a:ea typeface="Amazon Ember Light" panose="020B0403020204020204" pitchFamily="34" charset="0"/>
                          <a:cs typeface="Amazon Ember Light" panose="020B0403020204020204" pitchFamily="34" charset="0"/>
                        </a:rPr>
                        <a:t>Tipos de instância</a:t>
                      </a:r>
                    </a:p>
                  </a:txBody>
                  <a:tcPr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rtl="0"/>
                      <a:r>
                        <a:rPr lang="pt-BR" b="1" dirty="0">
                          <a:solidFill>
                            <a:schemeClr val="tx1"/>
                          </a:solidFill>
                          <a:latin typeface="+mn-lt"/>
                          <a:ea typeface="Amazon Ember Light" panose="020B0403020204020204" pitchFamily="34" charset="0"/>
                          <a:cs typeface="Amazon Ember Light" panose="020B0403020204020204" pitchFamily="34" charset="0"/>
                        </a:rPr>
                        <a:t>a1, m4, m5, </a:t>
                      </a:r>
                      <a:br>
                        <a:rPr lang="pt-BR" b="1" dirty="0">
                          <a:solidFill>
                            <a:schemeClr val="tx1"/>
                          </a:solidFill>
                          <a:latin typeface="+mn-lt"/>
                          <a:ea typeface="Amazon Ember Light" panose="020B0403020204020204" pitchFamily="34" charset="0"/>
                          <a:cs typeface="Amazon Ember Light" panose="020B0403020204020204" pitchFamily="34" charset="0"/>
                        </a:rPr>
                      </a:br>
                      <a:r>
                        <a:rPr lang="pt-BR" b="1" dirty="0">
                          <a:solidFill>
                            <a:schemeClr val="tx1"/>
                          </a:solidFill>
                          <a:latin typeface="+mn-lt"/>
                          <a:ea typeface="Amazon Ember Light" panose="020B0403020204020204" pitchFamily="34" charset="0"/>
                          <a:cs typeface="Amazon Ember Light" panose="020B0403020204020204" pitchFamily="34" charset="0"/>
                        </a:rPr>
                        <a:t>t2, t3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r>
                        <a:rPr lang="pt-BR" sz="1800" b="1" kern="1200">
                          <a:solidFill>
                            <a:schemeClr val="accent3">
                              <a:lumMod val="75000"/>
                            </a:schemeClr>
                          </a:solidFill>
                          <a:latin typeface="+mn-lt"/>
                          <a:ea typeface="Amazon Ember Light" panose="020B0403020204020204" pitchFamily="34" charset="0"/>
                          <a:cs typeface="Amazon Ember Light" panose="020B0403020204020204" pitchFamily="34" charset="0"/>
                        </a:rPr>
                        <a:t>c4, c5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r>
                        <a:rPr lang="pt-BR" sz="1800" b="1" kern="1200" dirty="0">
                          <a:solidFill>
                            <a:schemeClr val="accent6"/>
                          </a:solidFill>
                          <a:latin typeface="+mn-lt"/>
                          <a:ea typeface="Amazon Ember Light" panose="020B0403020204020204" pitchFamily="34" charset="0"/>
                          <a:cs typeface="Amazon Ember Light" panose="020B0403020204020204" pitchFamily="34" charset="0"/>
                        </a:rPr>
                        <a:t>r4, r5, </a:t>
                      </a:r>
                      <a:br>
                        <a:rPr lang="pt-BR" sz="1800" b="1" kern="1200" dirty="0">
                          <a:solidFill>
                            <a:schemeClr val="accent6"/>
                          </a:solidFill>
                          <a:latin typeface="+mn-lt"/>
                          <a:ea typeface="Amazon Ember Light" panose="020B0403020204020204" pitchFamily="34" charset="0"/>
                          <a:cs typeface="Amazon Ember Light" panose="020B0403020204020204" pitchFamily="34" charset="0"/>
                        </a:rPr>
                      </a:br>
                      <a:r>
                        <a:rPr lang="pt-BR" sz="1800" b="1" kern="1200" dirty="0">
                          <a:solidFill>
                            <a:schemeClr val="accent6"/>
                          </a:solidFill>
                          <a:latin typeface="+mn-lt"/>
                          <a:ea typeface="Amazon Ember Light" panose="020B0403020204020204" pitchFamily="34" charset="0"/>
                          <a:cs typeface="Amazon Ember Light" panose="020B0403020204020204" pitchFamily="34" charset="0"/>
                        </a:rPr>
                        <a:t>x1, z1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r>
                        <a:rPr lang="pt-BR" sz="1800" b="1" kern="1200" dirty="0">
                          <a:solidFill>
                            <a:schemeClr val="accent4">
                              <a:lumMod val="75000"/>
                            </a:schemeClr>
                          </a:solidFill>
                          <a:latin typeface="+mn-lt"/>
                          <a:ea typeface="Amazon Ember Light" panose="020B0403020204020204" pitchFamily="34" charset="0"/>
                          <a:cs typeface="Amazon Ember Light" panose="020B0403020204020204" pitchFamily="34" charset="0"/>
                        </a:rPr>
                        <a:t>f1, g3, g4, </a:t>
                      </a:r>
                      <a:br>
                        <a:rPr lang="pt-BR" sz="1800" b="1" kern="1200" dirty="0">
                          <a:solidFill>
                            <a:schemeClr val="accent4">
                              <a:lumMod val="75000"/>
                            </a:schemeClr>
                          </a:solidFill>
                          <a:latin typeface="+mn-lt"/>
                          <a:ea typeface="Amazon Ember Light" panose="020B0403020204020204" pitchFamily="34" charset="0"/>
                          <a:cs typeface="Amazon Ember Light" panose="020B0403020204020204" pitchFamily="34" charset="0"/>
                        </a:rPr>
                      </a:br>
                      <a:r>
                        <a:rPr lang="pt-BR" sz="1800" b="1" kern="1200" dirty="0">
                          <a:solidFill>
                            <a:schemeClr val="accent4">
                              <a:lumMod val="75000"/>
                            </a:schemeClr>
                          </a:solidFill>
                          <a:latin typeface="+mn-lt"/>
                          <a:ea typeface="Amazon Ember Light" panose="020B0403020204020204" pitchFamily="34" charset="0"/>
                          <a:cs typeface="Amazon Ember Light" panose="020B0403020204020204" pitchFamily="34" charset="0"/>
                        </a:rPr>
                        <a:t>p2, p3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r>
                        <a:rPr lang="pt-BR" sz="1800" b="1" kern="1200">
                          <a:solidFill>
                            <a:schemeClr val="accent5"/>
                          </a:solidFill>
                          <a:latin typeface="+mn-lt"/>
                          <a:ea typeface="Amazon Ember Light" panose="020B0403020204020204" pitchFamily="34" charset="0"/>
                          <a:cs typeface="Amazon Ember Light" panose="020B0403020204020204" pitchFamily="34" charset="0"/>
                        </a:rPr>
                        <a:t>d2, h1, i3</a:t>
                      </a:r>
                    </a:p>
                  </a:txBody>
                  <a:tcPr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22675248"/>
                  </a:ext>
                </a:extLst>
              </a:tr>
              <a:tr h="1106229">
                <a:tc>
                  <a:txBody>
                    <a:bodyPr/>
                    <a:lstStyle/>
                    <a:p>
                      <a:pPr rtl="0"/>
                      <a:r>
                        <a:rPr lang="pt-BR" b="1">
                          <a:solidFill>
                            <a:schemeClr val="bg1"/>
                          </a:solidFill>
                          <a:latin typeface="+mn-lt"/>
                          <a:ea typeface="Amazon Ember Light" panose="020B0403020204020204" pitchFamily="34" charset="0"/>
                          <a:cs typeface="Amazon Ember Light" panose="020B0403020204020204" pitchFamily="34" charset="0"/>
                        </a:rPr>
                        <a:t>Caso de uso</a:t>
                      </a:r>
                    </a:p>
                  </a:txBody>
                  <a:tcPr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rtl="0"/>
                      <a:r>
                        <a:rPr lang="pt-BR" b="1">
                          <a:solidFill>
                            <a:schemeClr val="tx1"/>
                          </a:solidFill>
                          <a:latin typeface="+mn-lt"/>
                          <a:ea typeface="Amazon Ember Light" panose="020B0403020204020204" pitchFamily="34" charset="0"/>
                          <a:cs typeface="Amazon Ember Light" panose="020B0403020204020204" pitchFamily="34" charset="0"/>
                        </a:rPr>
                        <a:t>Amplo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r>
                        <a:rPr lang="pt-BR" sz="1800" b="1" kern="1200">
                          <a:solidFill>
                            <a:schemeClr val="accent3">
                              <a:lumMod val="75000"/>
                            </a:schemeClr>
                          </a:solidFill>
                          <a:latin typeface="+mn-lt"/>
                          <a:ea typeface="Amazon Ember Light" panose="020B0403020204020204" pitchFamily="34" charset="0"/>
                          <a:cs typeface="Amazon Ember Light" panose="020B0403020204020204" pitchFamily="34" charset="0"/>
                        </a:rPr>
                        <a:t>Alta performance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r>
                        <a:rPr lang="pt-BR" sz="1800" b="1" kern="1200">
                          <a:solidFill>
                            <a:schemeClr val="accent6"/>
                          </a:solidFill>
                          <a:latin typeface="+mn-lt"/>
                          <a:ea typeface="Amazon Ember Light" panose="020B0403020204020204" pitchFamily="34" charset="0"/>
                          <a:cs typeface="Amazon Ember Light" panose="020B0403020204020204" pitchFamily="34" charset="0"/>
                        </a:rPr>
                        <a:t>Bancos de dados na memória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r>
                        <a:rPr lang="pt-BR" sz="1800" b="1" kern="1200">
                          <a:solidFill>
                            <a:schemeClr val="accent4">
                              <a:lumMod val="75000"/>
                            </a:schemeClr>
                          </a:solidFill>
                          <a:latin typeface="+mn-lt"/>
                          <a:ea typeface="Amazon Ember Light" panose="020B0403020204020204" pitchFamily="34" charset="0"/>
                          <a:cs typeface="Amazon Ember Light" panose="020B0403020204020204" pitchFamily="34" charset="0"/>
                        </a:rPr>
                        <a:t>Machine learning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a:r>
                        <a:rPr lang="pt-BR" sz="1800" b="1" kern="1200">
                          <a:solidFill>
                            <a:schemeClr val="accent5"/>
                          </a:solidFill>
                          <a:latin typeface="+mn-lt"/>
                          <a:ea typeface="Amazon Ember Light" panose="020B0403020204020204" pitchFamily="34" charset="0"/>
                          <a:cs typeface="Amazon Ember Light" panose="020B0403020204020204" pitchFamily="34" charset="0"/>
                        </a:rPr>
                        <a:t>Sistemas de arquivos distribuídos</a:t>
                      </a:r>
                    </a:p>
                  </a:txBody>
                  <a:tcPr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33801933"/>
                  </a:ext>
                </a:extLst>
              </a:tr>
            </a:tbl>
          </a:graphicData>
        </a:graphic>
      </p:graphicFrame>
      <p:pic>
        <p:nvPicPr>
          <p:cNvPr id="3" name="Picture 2">
            <a:extLs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788" y="1770706"/>
            <a:ext cx="788684" cy="784929"/>
          </a:xfrm>
          <a:prstGeom prst="rect">
            <a:avLst/>
          </a:prstGeom>
        </p:spPr>
      </p:pic>
      <p:pic>
        <p:nvPicPr>
          <p:cNvPr id="4" name="Picture 3">
            <a:extLst>
              <a:ext uri="{C183D7F6-B498-43B3-948B-1728B52AA6E4}">
                <adec:decorative xmlns:adec="http://schemas.microsoft.com/office/drawing/2017/decorative" val="1"/>
              </a:ext>
            </a:extLst>
          </p:cNvPr>
          <p:cNvPicPr>
            <a:picLocks noChangeAspect="1"/>
          </p:cNvPicPr>
          <p:nvPr/>
        </p:nvPicPr>
        <p:blipFill>
          <a:blip r:embed="rId5">
            <a:duotone>
              <a:schemeClr val="accent3">
                <a:shade val="45000"/>
                <a:satMod val="135000"/>
              </a:schemeClr>
              <a:prstClr val="white"/>
            </a:duotone>
          </a:blip>
          <a:stretch>
            <a:fillRect/>
          </a:stretch>
        </p:blipFill>
        <p:spPr>
          <a:xfrm>
            <a:off x="4900318" y="1829915"/>
            <a:ext cx="676866" cy="666511"/>
          </a:xfrm>
          <a:prstGeom prst="rect">
            <a:avLst/>
          </a:prstGeom>
        </p:spPr>
      </p:pic>
      <p:pic>
        <p:nvPicPr>
          <p:cNvPr id="6" name="Picture 5">
            <a:extLst>
              <a:ext uri="{C183D7F6-B498-43B3-948B-1728B52AA6E4}">
                <adec:decorative xmlns:adec="http://schemas.microsoft.com/office/drawing/2017/decorative" val="1"/>
              </a:ext>
            </a:extLst>
          </p:cNvPr>
          <p:cNvPicPr>
            <a:picLocks noChangeAspect="1"/>
          </p:cNvPicPr>
          <p:nvPr/>
        </p:nvPicPr>
        <p:blipFill>
          <a:blip r:embed="rId6">
            <a:duotone>
              <a:schemeClr val="accent6">
                <a:shade val="45000"/>
                <a:satMod val="135000"/>
              </a:schemeClr>
              <a:prstClr val="white"/>
            </a:duotone>
          </a:blip>
          <a:stretch>
            <a:fillRect/>
          </a:stretch>
        </p:blipFill>
        <p:spPr>
          <a:xfrm rot="1800000">
            <a:off x="6615916" y="2011899"/>
            <a:ext cx="914400" cy="302542"/>
          </a:xfrm>
          <a:prstGeom prst="rect">
            <a:avLst/>
          </a:prstGeom>
        </p:spPr>
      </p:pic>
      <p:pic>
        <p:nvPicPr>
          <p:cNvPr id="8" name="Picture 7">
            <a:extLst>
              <a:ext uri="{C183D7F6-B498-43B3-948B-1728B52AA6E4}">
                <adec:decorative xmlns:adec="http://schemas.microsoft.com/office/drawing/2017/decorative" val="1"/>
              </a:ext>
            </a:extLst>
          </p:cNvPr>
          <p:cNvPicPr>
            <a:picLocks noChangeAspect="1"/>
          </p:cNvPicPr>
          <p:nvPr/>
        </p:nvPicPr>
        <p:blipFill>
          <a:blip r:embed="rId7">
            <a:duotone>
              <a:schemeClr val="accent4">
                <a:shade val="45000"/>
                <a:satMod val="135000"/>
              </a:schemeClr>
              <a:prstClr val="white"/>
            </a:duotone>
            <a:extLst>
              <a:ext uri="{BEBA8EAE-BF5A-486C-A8C5-ECC9F3942E4B}">
                <a14:imgProps xmlns:a14="http://schemas.microsoft.com/office/drawing/2010/main">
                  <a14:imgLayer r:embed="rId8">
                    <a14:imgEffect>
                      <a14:saturation sat="400000"/>
                    </a14:imgEffect>
                  </a14:imgLayer>
                </a14:imgProps>
              </a:ext>
              <a:ext uri="{28A0092B-C50C-407E-A947-70E740481C1C}">
                <a14:useLocalDpi xmlns:a14="http://schemas.microsoft.com/office/drawing/2010/main" val="0"/>
              </a:ext>
            </a:extLst>
          </a:blip>
          <a:stretch>
            <a:fillRect/>
          </a:stretch>
        </p:blipFill>
        <p:spPr>
          <a:xfrm>
            <a:off x="8525560" y="1826900"/>
            <a:ext cx="646612" cy="672541"/>
          </a:xfrm>
          <a:prstGeom prst="rect">
            <a:avLst/>
          </a:prstGeom>
        </p:spPr>
      </p:pic>
      <p:sp>
        <p:nvSpPr>
          <p:cNvPr id="9" name="Flowchart: Magnetic Disk 8">
            <a:extLst>
              <a:ext uri="{C183D7F6-B498-43B3-948B-1728B52AA6E4}">
                <adec:decorative xmlns:adec="http://schemas.microsoft.com/office/drawing/2017/decorative" val="1"/>
              </a:ext>
            </a:extLst>
          </p:cNvPr>
          <p:cNvSpPr/>
          <p:nvPr/>
        </p:nvSpPr>
        <p:spPr bwMode="auto">
          <a:xfrm>
            <a:off x="10392472" y="1941641"/>
            <a:ext cx="583762" cy="502990"/>
          </a:xfrm>
          <a:prstGeom prst="flowChartMagneticDisk">
            <a:avLst/>
          </a:prstGeom>
          <a:solidFill>
            <a:schemeClr val="bg1"/>
          </a:solidFill>
          <a:ln w="28575">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rtl="0"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Footer Placeholder 4">
            <a:extLst>
              <a:ext uri="{C183D7F6-B498-43B3-948B-1728B52AA6E4}">
                <adec:decorative xmlns:adec="http://schemas.microsoft.com/office/drawing/2017/decorative" val="1"/>
              </a:ext>
            </a:extLst>
          </p:cNvPr>
          <p:cNvSpPr>
            <a:spLocks noGrp="1"/>
          </p:cNvSpPr>
          <p:nvPr>
            <p:ph type="ftr" sz="quarter" idx="3"/>
          </p:nvPr>
        </p:nvSpPr>
        <p:spPr>
          <a:xfrm>
            <a:off x="419100" y="6356350"/>
            <a:ext cx="4962369"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10" name="Slide Number Placeholder 9">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16</a:t>
            </a:fld>
            <a:endParaRPr lang="en-US" dirty="0"/>
          </a:p>
        </p:txBody>
      </p:sp>
      <p:sp>
        <p:nvSpPr>
          <p:cNvPr id="13" name="Content Placeholder 8">
            <a:extLst>
              <a:ext uri="{FF2B5EF4-FFF2-40B4-BE49-F238E27FC236}">
                <a16:creationId xmlns:a16="http://schemas.microsoft.com/office/drawing/2014/main" id="{099FBB38-D28E-764D-B572-7DD4C8DEA481}"/>
              </a:ext>
              <a:ext uri="{C183D7F6-B498-43B3-948B-1728B52AA6E4}">
                <adec:decorative xmlns:adec="http://schemas.microsoft.com/office/drawing/2017/decorative" val="1"/>
              </a:ext>
            </a:extLst>
          </p:cNvPr>
          <p:cNvSpPr txBox="1">
            <a:spLocks/>
          </p:cNvSpPr>
          <p:nvPr/>
        </p:nvSpPr>
        <p:spPr>
          <a:xfrm>
            <a:off x="216922" y="1549865"/>
            <a:ext cx="2605672" cy="613305"/>
          </a:xfrm>
          <a:prstGeom prst="rect">
            <a:avLst/>
          </a:prstGeom>
          <a:solidFill>
            <a:schemeClr val="bg1">
              <a:lumMod val="95000"/>
            </a:schemeClr>
          </a:solidFill>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a:solidFill>
                  <a:schemeClr val="accent5"/>
                </a:solidFill>
              </a:rPr>
              <a:t>Detalhes do tipo de instância</a:t>
            </a:r>
            <a:endParaRPr lang="en-US" sz="1800" dirty="0"/>
          </a:p>
        </p:txBody>
      </p:sp>
    </p:spTree>
    <p:custDataLst>
      <p:tags r:id="rId1"/>
    </p:custDataLst>
    <p:extLst>
      <p:ext uri="{BB962C8B-B14F-4D97-AF65-F5344CB8AC3E}">
        <p14:creationId xmlns:p14="http://schemas.microsoft.com/office/powerpoint/2010/main" val="33324268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86C32-A663-C14D-B3FB-2ECC7C5A18D0}"/>
              </a:ext>
            </a:extLst>
          </p:cNvPr>
          <p:cNvSpPr>
            <a:spLocks noGrp="1"/>
          </p:cNvSpPr>
          <p:nvPr>
            <p:ph type="title"/>
          </p:nvPr>
        </p:nvSpPr>
        <p:spPr/>
        <p:txBody>
          <a:bodyPr rtlCol="0"/>
          <a:lstStyle/>
          <a:p>
            <a:pPr rtl="0"/>
            <a:r>
              <a:rPr lang="pt-BR"/>
              <a:t>Tipos de instância: recursos de rede</a:t>
            </a:r>
          </a:p>
        </p:txBody>
      </p:sp>
      <p:sp>
        <p:nvSpPr>
          <p:cNvPr id="5" name="Content Placeholder 4">
            <a:extLst>
              <a:ext uri="{FF2B5EF4-FFF2-40B4-BE49-F238E27FC236}">
                <a16:creationId xmlns:a16="http://schemas.microsoft.com/office/drawing/2014/main" id="{1534AA6B-5585-0846-BA9B-453EBFB931D5}"/>
              </a:ext>
            </a:extLst>
          </p:cNvPr>
          <p:cNvSpPr>
            <a:spLocks noGrp="1"/>
          </p:cNvSpPr>
          <p:nvPr>
            <p:ph idx="1"/>
          </p:nvPr>
        </p:nvSpPr>
        <p:spPr>
          <a:xfrm>
            <a:off x="419100" y="1528175"/>
            <a:ext cx="11353800" cy="4648788"/>
          </a:xfrm>
        </p:spPr>
        <p:txBody>
          <a:bodyPr rtlCol="0"/>
          <a:lstStyle/>
          <a:p>
            <a:pPr rtl="0"/>
            <a:r>
              <a:rPr lang="pt-BR" sz="2400" dirty="0"/>
              <a:t>A largura de banda de rede (</a:t>
            </a:r>
            <a:r>
              <a:rPr lang="pt-BR" sz="2400" dirty="0" err="1"/>
              <a:t>Gbps</a:t>
            </a:r>
            <a:r>
              <a:rPr lang="pt-BR" sz="2400" dirty="0"/>
              <a:t>) varia de acordo com o tipo de instância.</a:t>
            </a:r>
          </a:p>
          <a:p>
            <a:pPr lvl="1" rtl="0"/>
            <a:r>
              <a:rPr lang="pt-BR" sz="2000" dirty="0"/>
              <a:t>Consulte </a:t>
            </a:r>
            <a:r>
              <a:rPr lang="pt-BR" sz="2000" dirty="0">
                <a:hlinkClick r:id="rId4"/>
              </a:rPr>
              <a:t>Tipos de instância do </a:t>
            </a:r>
            <a:r>
              <a:rPr lang="pt-BR" sz="2000" dirty="0" err="1">
                <a:hlinkClick r:id="rId4"/>
              </a:rPr>
              <a:t>Amazon</a:t>
            </a:r>
            <a:r>
              <a:rPr lang="pt-BR" sz="2000" dirty="0">
                <a:hlinkClick r:id="rId4"/>
              </a:rPr>
              <a:t> EC2 </a:t>
            </a:r>
            <a:r>
              <a:rPr lang="pt-BR" sz="2000" dirty="0"/>
              <a:t>para comparar.</a:t>
            </a:r>
          </a:p>
          <a:p>
            <a:pPr rtl="0"/>
            <a:r>
              <a:rPr lang="pt-BR" sz="2400" dirty="0"/>
              <a:t>Para maximizar a performance de redes e largura de banda do seu tipo </a:t>
            </a:r>
            <a:br>
              <a:rPr lang="pt-BR" sz="2400" dirty="0"/>
            </a:br>
            <a:r>
              <a:rPr lang="pt-BR" sz="2400" dirty="0"/>
              <a:t>de instância:</a:t>
            </a:r>
          </a:p>
          <a:p>
            <a:pPr lvl="1" rtl="0"/>
            <a:r>
              <a:rPr lang="pt-BR" sz="2000" dirty="0"/>
              <a:t>Se você tiver instâncias interdependentes, execute-as em um </a:t>
            </a:r>
            <a:r>
              <a:rPr lang="pt-BR" sz="2000" b="1" dirty="0" err="1">
                <a:solidFill>
                  <a:schemeClr val="accent5"/>
                </a:solidFill>
              </a:rPr>
              <a:t>placement</a:t>
            </a:r>
            <a:r>
              <a:rPr lang="pt-BR" sz="2000" b="1" dirty="0">
                <a:solidFill>
                  <a:schemeClr val="accent5"/>
                </a:solidFill>
              </a:rPr>
              <a:t> </a:t>
            </a:r>
            <a:r>
              <a:rPr lang="pt-BR" sz="2000" b="1" dirty="0" err="1">
                <a:solidFill>
                  <a:schemeClr val="accent5"/>
                </a:solidFill>
              </a:rPr>
              <a:t>group</a:t>
            </a:r>
            <a:r>
              <a:rPr lang="pt-BR" sz="2000" b="1" dirty="0">
                <a:solidFill>
                  <a:schemeClr val="accent5"/>
                </a:solidFill>
              </a:rPr>
              <a:t> de cluster</a:t>
            </a:r>
            <a:r>
              <a:rPr lang="pt-BR" sz="2000" dirty="0"/>
              <a:t>.</a:t>
            </a:r>
          </a:p>
          <a:p>
            <a:pPr lvl="1" rtl="0"/>
            <a:r>
              <a:rPr lang="pt-BR" sz="2000" dirty="0"/>
              <a:t>Habilite a rede avançada. </a:t>
            </a:r>
          </a:p>
          <a:p>
            <a:pPr rtl="0"/>
            <a:r>
              <a:rPr lang="pt-BR" sz="2400" dirty="0"/>
              <a:t>Os tipos de rede avançada são compatíveis com a maioria dos tipos de instância.</a:t>
            </a:r>
          </a:p>
          <a:p>
            <a:pPr lvl="1" rtl="0"/>
            <a:r>
              <a:rPr lang="pt-BR" sz="2000" dirty="0"/>
              <a:t>Consulte a documentação </a:t>
            </a:r>
            <a:r>
              <a:rPr lang="pt-BR" sz="2000" dirty="0">
                <a:hlinkClick r:id="rId5"/>
              </a:rPr>
              <a:t>Recursos de redes e armazenamento</a:t>
            </a:r>
            <a:r>
              <a:rPr lang="pt-BR" sz="2000" dirty="0"/>
              <a:t> para obter detalhes.</a:t>
            </a:r>
          </a:p>
          <a:p>
            <a:pPr rtl="0"/>
            <a:r>
              <a:rPr lang="pt-BR" sz="2400" dirty="0"/>
              <a:t>Tipos de rede avançada – </a:t>
            </a:r>
          </a:p>
          <a:p>
            <a:pPr lvl="1" rtl="0"/>
            <a:r>
              <a:rPr lang="pt-BR" sz="2000" b="1" dirty="0" err="1">
                <a:solidFill>
                  <a:schemeClr val="accent5"/>
                </a:solidFill>
              </a:rPr>
              <a:t>Elastic</a:t>
            </a:r>
            <a:r>
              <a:rPr lang="pt-BR" sz="2000" b="1" dirty="0">
                <a:solidFill>
                  <a:schemeClr val="accent5"/>
                </a:solidFill>
              </a:rPr>
              <a:t> Network </a:t>
            </a:r>
            <a:r>
              <a:rPr lang="pt-BR" sz="2000" b="1" dirty="0" err="1">
                <a:solidFill>
                  <a:schemeClr val="accent5"/>
                </a:solidFill>
              </a:rPr>
              <a:t>Adapter</a:t>
            </a:r>
            <a:r>
              <a:rPr lang="pt-BR" sz="2000" b="1" dirty="0">
                <a:solidFill>
                  <a:schemeClr val="accent5"/>
                </a:solidFill>
              </a:rPr>
              <a:t> (ENA): </a:t>
            </a:r>
            <a:r>
              <a:rPr lang="pt-BR" sz="2000" dirty="0"/>
              <a:t>oferece suporte a velocidades de rede de até 100 </a:t>
            </a:r>
            <a:r>
              <a:rPr lang="pt-BR" sz="2000" dirty="0" err="1"/>
              <a:t>Gbps</a:t>
            </a:r>
            <a:r>
              <a:rPr lang="pt-BR" sz="2000" dirty="0"/>
              <a:t>.</a:t>
            </a:r>
          </a:p>
          <a:p>
            <a:pPr lvl="1" rtl="0"/>
            <a:r>
              <a:rPr lang="pt-BR" sz="2000" b="1" dirty="0">
                <a:solidFill>
                  <a:schemeClr val="accent5"/>
                </a:solidFill>
              </a:rPr>
              <a:t>Interface Intel 82599 Virtual </a:t>
            </a:r>
            <a:r>
              <a:rPr lang="pt-BR" sz="2000" b="1" dirty="0" err="1">
                <a:solidFill>
                  <a:schemeClr val="accent5"/>
                </a:solidFill>
              </a:rPr>
              <a:t>Function</a:t>
            </a:r>
            <a:r>
              <a:rPr lang="pt-BR" sz="2000" b="1" dirty="0">
                <a:solidFill>
                  <a:schemeClr val="accent5"/>
                </a:solidFill>
              </a:rPr>
              <a:t>: </a:t>
            </a:r>
            <a:r>
              <a:rPr lang="pt-BR" sz="2000" dirty="0"/>
              <a:t>oferece suporte a velocidades de rede de até 10 </a:t>
            </a:r>
            <a:r>
              <a:rPr lang="pt-BR" sz="2000" dirty="0" err="1"/>
              <a:t>Gbps</a:t>
            </a:r>
            <a:r>
              <a:rPr lang="pt-BR" sz="2000" dirty="0"/>
              <a:t>.</a:t>
            </a:r>
          </a:p>
          <a:p>
            <a:pPr rtl="0"/>
            <a:endParaRPr lang="en-US" sz="2400" dirty="0"/>
          </a:p>
          <a:p>
            <a:pPr rtl="0"/>
            <a:endParaRPr lang="en-US" sz="2400" dirty="0"/>
          </a:p>
        </p:txBody>
      </p:sp>
      <p:sp>
        <p:nvSpPr>
          <p:cNvPr id="3" name="Slide Number Placeholder 2">
            <a:extLst>
              <a:ext uri="{FF2B5EF4-FFF2-40B4-BE49-F238E27FC236}">
                <a16:creationId xmlns:a16="http://schemas.microsoft.com/office/drawing/2014/main" id="{16415660-59B9-0B40-8EB4-FCFA4FAD4445}"/>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17</a:t>
            </a:fld>
            <a:endParaRPr lang="en-US" dirty="0"/>
          </a:p>
        </p:txBody>
      </p:sp>
      <p:sp>
        <p:nvSpPr>
          <p:cNvPr id="4" name="Footer Placeholder 3">
            <a:extLst>
              <a:ext uri="{FF2B5EF4-FFF2-40B4-BE49-F238E27FC236}">
                <a16:creationId xmlns:a16="http://schemas.microsoft.com/office/drawing/2014/main" id="{2713A40A-A475-024F-ADA5-0CA683350872}"/>
              </a:ext>
              <a:ext uri="{C183D7F6-B498-43B3-948B-1728B52AA6E4}">
                <adec:decorative xmlns:adec="http://schemas.microsoft.com/office/drawing/2017/decorative" val="1"/>
              </a:ext>
            </a:extLst>
          </p:cNvPr>
          <p:cNvSpPr>
            <a:spLocks noGrp="1"/>
          </p:cNvSpPr>
          <p:nvPr>
            <p:ph type="ftr" sz="quarter" idx="3"/>
          </p:nvPr>
        </p:nvSpPr>
        <p:spPr>
          <a:xfrm>
            <a:off x="419100" y="6356350"/>
            <a:ext cx="5771838"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15322848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42F421-A6EA-0E4B-8818-CBFE16940BF0}"/>
              </a:ext>
            </a:extLst>
          </p:cNvPr>
          <p:cNvSpPr>
            <a:spLocks noGrp="1"/>
          </p:cNvSpPr>
          <p:nvPr>
            <p:ph type="title"/>
          </p:nvPr>
        </p:nvSpPr>
        <p:spPr/>
        <p:txBody>
          <a:bodyPr rtlCol="0"/>
          <a:lstStyle/>
          <a:p>
            <a:pPr rtl="0"/>
            <a:r>
              <a:rPr lang="pt-BR" dirty="0"/>
              <a:t>3. Especificar configurações de rede</a:t>
            </a:r>
          </a:p>
        </p:txBody>
      </p:sp>
      <p:sp>
        <p:nvSpPr>
          <p:cNvPr id="4" name="Slide Number Placeholder 3">
            <a:extLst>
              <a:ext uri="{FF2B5EF4-FFF2-40B4-BE49-F238E27FC236}">
                <a16:creationId xmlns:a16="http://schemas.microsoft.com/office/drawing/2014/main" id="{3DC8025C-12DF-0744-A30A-E9DDA2FE8DE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18</a:t>
            </a:fld>
            <a:endParaRPr lang="en-US" dirty="0"/>
          </a:p>
        </p:txBody>
      </p:sp>
      <p:sp>
        <p:nvSpPr>
          <p:cNvPr id="10" name="Content Placeholder 9">
            <a:extLst>
              <a:ext uri="{FF2B5EF4-FFF2-40B4-BE49-F238E27FC236}">
                <a16:creationId xmlns:a16="http://schemas.microsoft.com/office/drawing/2014/main" id="{29FE78C7-DDB9-0344-97A0-68D195ABF113}"/>
              </a:ext>
            </a:extLst>
          </p:cNvPr>
          <p:cNvSpPr>
            <a:spLocks noGrp="1"/>
          </p:cNvSpPr>
          <p:nvPr>
            <p:ph idx="13"/>
          </p:nvPr>
        </p:nvSpPr>
        <p:spPr>
          <a:xfrm>
            <a:off x="3920769" y="1557799"/>
            <a:ext cx="7673843" cy="4470253"/>
          </a:xfrm>
        </p:spPr>
        <p:txBody>
          <a:bodyPr rtlCol="0"/>
          <a:lstStyle/>
          <a:p>
            <a:pPr rtl="0"/>
            <a:r>
              <a:rPr lang="pt-BR" sz="2000" dirty="0"/>
              <a:t>Onde a instância deve ser implantada? </a:t>
            </a:r>
          </a:p>
          <a:p>
            <a:pPr lvl="1" rtl="0"/>
            <a:r>
              <a:rPr lang="pt-BR" sz="1800" dirty="0"/>
              <a:t>Identificar a </a:t>
            </a:r>
            <a:r>
              <a:rPr lang="pt-BR" sz="1800" b="1" dirty="0">
                <a:solidFill>
                  <a:schemeClr val="accent5"/>
                </a:solidFill>
              </a:rPr>
              <a:t>VPC</a:t>
            </a:r>
            <a:r>
              <a:rPr lang="pt-BR" sz="1800" dirty="0"/>
              <a:t> e, opcionalmente, a </a:t>
            </a:r>
            <a:r>
              <a:rPr lang="pt-BR" sz="1800" b="1" dirty="0" err="1">
                <a:solidFill>
                  <a:schemeClr val="accent5"/>
                </a:solidFill>
              </a:rPr>
              <a:t>sub-rede</a:t>
            </a:r>
            <a:endParaRPr lang="en-US" sz="1600" b="1" dirty="0">
              <a:solidFill>
                <a:schemeClr val="accent5"/>
              </a:solidFill>
            </a:endParaRPr>
          </a:p>
          <a:p>
            <a:pPr rtl="0"/>
            <a:r>
              <a:rPr lang="pt-BR" sz="2000" dirty="0"/>
              <a:t>Um </a:t>
            </a:r>
            <a:r>
              <a:rPr lang="pt-BR" sz="2000" b="1" dirty="0">
                <a:solidFill>
                  <a:schemeClr val="accent5"/>
                </a:solidFill>
              </a:rPr>
              <a:t>endereço IP público</a:t>
            </a:r>
            <a:r>
              <a:rPr lang="pt-BR" sz="2000" dirty="0"/>
              <a:t> deve ser atribuído automaticamente?</a:t>
            </a:r>
          </a:p>
          <a:p>
            <a:pPr lvl="1" rtl="0"/>
            <a:r>
              <a:rPr lang="pt-BR" sz="1800" dirty="0"/>
              <a:t>Para torná-lo acessível à Internet</a:t>
            </a:r>
          </a:p>
        </p:txBody>
      </p:sp>
      <p:sp>
        <p:nvSpPr>
          <p:cNvPr id="2" name="Footer Placeholder 1">
            <a:extLst>
              <a:ext uri="{FF2B5EF4-FFF2-40B4-BE49-F238E27FC236}">
                <a16:creationId xmlns:a16="http://schemas.microsoft.com/office/drawing/2014/main" id="{727AEF71-4056-C047-BBC7-E231CF623D4C}"/>
              </a:ext>
              <a:ext uri="{C183D7F6-B498-43B3-948B-1728B52AA6E4}">
                <adec:decorative xmlns:adec="http://schemas.microsoft.com/office/drawing/2017/decorative" val="1"/>
              </a:ext>
            </a:extLst>
          </p:cNvPr>
          <p:cNvSpPr>
            <a:spLocks noGrp="1"/>
          </p:cNvSpPr>
          <p:nvPr>
            <p:ph type="ftr" sz="quarter" idx="3"/>
          </p:nvPr>
        </p:nvSpPr>
        <p:spPr>
          <a:xfrm>
            <a:off x="419100" y="6356350"/>
            <a:ext cx="4722526"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3" name="Group 2" descr="architectural diagram showing that an instance was deployed in a public subnet in a VPC in AZ1 in a particular region.">
            <a:extLst>
              <a:ext uri="{FF2B5EF4-FFF2-40B4-BE49-F238E27FC236}">
                <a16:creationId xmlns:a16="http://schemas.microsoft.com/office/drawing/2014/main" id="{9C812D3B-DC06-F44F-A55A-CFAE4B6472DA}"/>
              </a:ext>
            </a:extLst>
          </p:cNvPr>
          <p:cNvGrpSpPr/>
          <p:nvPr/>
        </p:nvGrpSpPr>
        <p:grpSpPr>
          <a:xfrm>
            <a:off x="3958882" y="3141712"/>
            <a:ext cx="6509465" cy="3321233"/>
            <a:chOff x="3958882" y="3141712"/>
            <a:chExt cx="6509466" cy="3321233"/>
          </a:xfrm>
        </p:grpSpPr>
        <p:grpSp>
          <p:nvGrpSpPr>
            <p:cNvPr id="28" name="Group 27">
              <a:extLst>
                <a:ext uri="{FF2B5EF4-FFF2-40B4-BE49-F238E27FC236}">
                  <a16:creationId xmlns:a16="http://schemas.microsoft.com/office/drawing/2014/main" id="{4E1E8520-ABE7-CE43-A9F1-F1F4F143427A}"/>
                </a:ext>
              </a:extLst>
            </p:cNvPr>
            <p:cNvGrpSpPr/>
            <p:nvPr/>
          </p:nvGrpSpPr>
          <p:grpSpPr>
            <a:xfrm>
              <a:off x="6071552" y="3141712"/>
              <a:ext cx="4396796" cy="3321233"/>
              <a:chOff x="1814433" y="1837766"/>
              <a:chExt cx="4396796" cy="3321233"/>
            </a:xfrm>
          </p:grpSpPr>
          <p:sp>
            <p:nvSpPr>
              <p:cNvPr id="29" name="Rectangle 28">
                <a:extLst>
                  <a:ext uri="{FF2B5EF4-FFF2-40B4-BE49-F238E27FC236}">
                    <a16:creationId xmlns:a16="http://schemas.microsoft.com/office/drawing/2014/main" id="{AAC9C977-A33F-DD40-88FA-3DCB66DC5CAE}"/>
                  </a:ext>
                </a:extLst>
              </p:cNvPr>
              <p:cNvSpPr/>
              <p:nvPr/>
            </p:nvSpPr>
            <p:spPr>
              <a:xfrm>
                <a:off x="2348313" y="2783673"/>
                <a:ext cx="3617589" cy="1955593"/>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200">
                    <a:ln w="0"/>
                    <a:solidFill>
                      <a:schemeClr val="accent5"/>
                    </a:solidFill>
                  </a:rPr>
                  <a:t>VPC</a:t>
                </a:r>
              </a:p>
            </p:txBody>
          </p:sp>
          <p:sp>
            <p:nvSpPr>
              <p:cNvPr id="30" name="Rectangle 29">
                <a:extLst>
                  <a:ext uri="{FF2B5EF4-FFF2-40B4-BE49-F238E27FC236}">
                    <a16:creationId xmlns:a16="http://schemas.microsoft.com/office/drawing/2014/main" id="{12A5AF53-D605-DD4B-8559-6F8F5EB39F66}"/>
                  </a:ext>
                </a:extLst>
              </p:cNvPr>
              <p:cNvSpPr/>
              <p:nvPr/>
            </p:nvSpPr>
            <p:spPr>
              <a:xfrm>
                <a:off x="1814433" y="1837766"/>
                <a:ext cx="4396796" cy="3321233"/>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200">
                    <a:solidFill>
                      <a:sysClr val="windowText" lastClr="000000"/>
                    </a:solidFill>
                  </a:rPr>
                  <a:t>Nuvem AWS</a:t>
                </a:r>
              </a:p>
            </p:txBody>
          </p:sp>
          <p:sp>
            <p:nvSpPr>
              <p:cNvPr id="31" name="Rectangle 30">
                <a:extLst>
                  <a:ext uri="{FF2B5EF4-FFF2-40B4-BE49-F238E27FC236}">
                    <a16:creationId xmlns:a16="http://schemas.microsoft.com/office/drawing/2014/main" id="{466D2EDB-63E9-DD41-97E3-EFFBF7198E7A}"/>
                  </a:ext>
                </a:extLst>
              </p:cNvPr>
              <p:cNvSpPr/>
              <p:nvPr/>
            </p:nvSpPr>
            <p:spPr>
              <a:xfrm>
                <a:off x="2663964" y="2461490"/>
                <a:ext cx="1602882" cy="2378138"/>
              </a:xfrm>
              <a:prstGeom prst="rect">
                <a:avLst/>
              </a:prstGeom>
              <a:noFill/>
              <a:ln w="127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r>
                  <a:rPr lang="pt-BR" sz="950" spc="-20" dirty="0">
                    <a:solidFill>
                      <a:schemeClr val="accent3"/>
                    </a:solidFill>
                  </a:rPr>
                  <a:t>Zona de disponibilidade 1</a:t>
                </a:r>
              </a:p>
            </p:txBody>
          </p:sp>
          <p:pic>
            <p:nvPicPr>
              <p:cNvPr id="32" name="Graphic 31">
                <a:extLst>
                  <a:ext uri="{FF2B5EF4-FFF2-40B4-BE49-F238E27FC236}">
                    <a16:creationId xmlns:a16="http://schemas.microsoft.com/office/drawing/2014/main" id="{71EA166C-D64F-1F4E-B3C2-3D748AEA48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14433" y="1837766"/>
                <a:ext cx="277535" cy="277535"/>
              </a:xfrm>
              <a:prstGeom prst="rect">
                <a:avLst/>
              </a:prstGeom>
            </p:spPr>
          </p:pic>
          <p:pic>
            <p:nvPicPr>
              <p:cNvPr id="33" name="Graphic 32">
                <a:extLst>
                  <a:ext uri="{FF2B5EF4-FFF2-40B4-BE49-F238E27FC236}">
                    <a16:creationId xmlns:a16="http://schemas.microsoft.com/office/drawing/2014/main" id="{0B1501F4-AD0B-4A40-8C97-AC1E2135C7C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48313" y="2783673"/>
                <a:ext cx="277535" cy="277535"/>
              </a:xfrm>
              <a:prstGeom prst="rect">
                <a:avLst/>
              </a:prstGeom>
            </p:spPr>
          </p:pic>
          <p:sp>
            <p:nvSpPr>
              <p:cNvPr id="34" name="Rectangle 33">
                <a:extLst>
                  <a:ext uri="{FF2B5EF4-FFF2-40B4-BE49-F238E27FC236}">
                    <a16:creationId xmlns:a16="http://schemas.microsoft.com/office/drawing/2014/main" id="{C57F04B8-7C55-1F4A-A9AC-73E93897EC7E}"/>
                  </a:ext>
                </a:extLst>
              </p:cNvPr>
              <p:cNvSpPr/>
              <p:nvPr/>
            </p:nvSpPr>
            <p:spPr>
              <a:xfrm>
                <a:off x="4384628" y="2461489"/>
                <a:ext cx="1485100" cy="2378139"/>
              </a:xfrm>
              <a:prstGeom prst="rect">
                <a:avLst/>
              </a:prstGeom>
              <a:noFill/>
              <a:ln w="127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r>
                  <a:rPr lang="pt-BR" sz="950" spc="-20" dirty="0">
                    <a:solidFill>
                      <a:schemeClr val="accent3"/>
                    </a:solidFill>
                  </a:rPr>
                  <a:t>Zona de disponibilidade 2</a:t>
                </a:r>
              </a:p>
            </p:txBody>
          </p:sp>
          <p:pic>
            <p:nvPicPr>
              <p:cNvPr id="35" name="Graphic 34">
                <a:extLst>
                  <a:ext uri="{FF2B5EF4-FFF2-40B4-BE49-F238E27FC236}">
                    <a16:creationId xmlns:a16="http://schemas.microsoft.com/office/drawing/2014/main" id="{94FC23A4-BF5D-C149-B612-3784B38E929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326820" y="3371310"/>
                <a:ext cx="394953" cy="394953"/>
              </a:xfrm>
              <a:prstGeom prst="rect">
                <a:avLst/>
              </a:prstGeom>
            </p:spPr>
          </p:pic>
          <p:sp>
            <p:nvSpPr>
              <p:cNvPr id="36" name="TextBox 35">
                <a:extLst>
                  <a:ext uri="{FF2B5EF4-FFF2-40B4-BE49-F238E27FC236}">
                    <a16:creationId xmlns:a16="http://schemas.microsoft.com/office/drawing/2014/main" id="{D2CD9111-3B04-8F40-8DE9-2DF14061E583}"/>
                  </a:ext>
                </a:extLst>
              </p:cNvPr>
              <p:cNvSpPr txBox="1"/>
              <p:nvPr/>
            </p:nvSpPr>
            <p:spPr>
              <a:xfrm>
                <a:off x="2781746" y="3790403"/>
                <a:ext cx="1485100" cy="276999"/>
              </a:xfrm>
              <a:prstGeom prst="rect">
                <a:avLst/>
              </a:prstGeom>
              <a:noFill/>
            </p:spPr>
            <p:txBody>
              <a:bodyPr wrap="square" rtlCol="0">
                <a:spAutoFit/>
              </a:bodyPr>
              <a:lstStyle/>
              <a:p>
                <a:pPr algn="ctr" rtl="0"/>
                <a:r>
                  <a:rPr lang="pt-BR" sz="1200">
                    <a:solidFill>
                      <a:srgbClr val="232F3E"/>
                    </a:solidFill>
                  </a:rPr>
                  <a:t>Instância</a:t>
                </a:r>
              </a:p>
            </p:txBody>
          </p:sp>
          <p:sp>
            <p:nvSpPr>
              <p:cNvPr id="37" name="Rectangle 36">
                <a:extLst>
                  <a:ext uri="{FF2B5EF4-FFF2-40B4-BE49-F238E27FC236}">
                    <a16:creationId xmlns:a16="http://schemas.microsoft.com/office/drawing/2014/main" id="{775DD1B9-F9C8-D240-924B-52CEDC746E3C}"/>
                  </a:ext>
                </a:extLst>
              </p:cNvPr>
              <p:cNvSpPr/>
              <p:nvPr/>
            </p:nvSpPr>
            <p:spPr>
              <a:xfrm>
                <a:off x="2748294" y="3109633"/>
                <a:ext cx="1406263" cy="942380"/>
              </a:xfrm>
              <a:prstGeom prst="rect">
                <a:avLst/>
              </a:prstGeom>
              <a:solidFill>
                <a:srgbClr val="1D8900">
                  <a:alpha val="9804"/>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algn="l" rtl="0"/>
                <a:r>
                  <a:rPr lang="pt-BR" sz="1000" dirty="0" err="1">
                    <a:solidFill>
                      <a:schemeClr val="accent5"/>
                    </a:solidFill>
                  </a:rPr>
                  <a:t>Sub-rede</a:t>
                </a:r>
                <a:r>
                  <a:rPr lang="pt-BR" sz="1000" dirty="0">
                    <a:solidFill>
                      <a:schemeClr val="accent5"/>
                    </a:solidFill>
                  </a:rPr>
                  <a:t> pública</a:t>
                </a:r>
                <a:endParaRPr lang="pt-BR" sz="1100" dirty="0">
                  <a:solidFill>
                    <a:schemeClr val="accent5"/>
                  </a:solidFill>
                </a:endParaRPr>
              </a:p>
            </p:txBody>
          </p:sp>
          <p:sp>
            <p:nvSpPr>
              <p:cNvPr id="38" name="Rectangle 37">
                <a:extLst>
                  <a:ext uri="{FF2B5EF4-FFF2-40B4-BE49-F238E27FC236}">
                    <a16:creationId xmlns:a16="http://schemas.microsoft.com/office/drawing/2014/main" id="{197B3237-777F-154C-9545-6BB566D10E62}"/>
                  </a:ext>
                </a:extLst>
              </p:cNvPr>
              <p:cNvSpPr/>
              <p:nvPr/>
            </p:nvSpPr>
            <p:spPr>
              <a:xfrm>
                <a:off x="2768305" y="4088447"/>
                <a:ext cx="1406263" cy="561106"/>
              </a:xfrm>
              <a:prstGeom prst="rect">
                <a:avLst/>
              </a:prstGeom>
              <a:solidFill>
                <a:srgbClr val="007CBC">
                  <a:alpha val="9804"/>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algn="l" rtl="0"/>
                <a:r>
                  <a:rPr lang="pt-BR" sz="1200">
                    <a:solidFill>
                      <a:schemeClr val="accent3"/>
                    </a:solidFill>
                  </a:rPr>
                  <a:t>Sub-rede privada</a:t>
                </a:r>
              </a:p>
            </p:txBody>
          </p:sp>
          <p:pic>
            <p:nvPicPr>
              <p:cNvPr id="39" name="Graphic 38">
                <a:extLst>
                  <a:ext uri="{FF2B5EF4-FFF2-40B4-BE49-F238E27FC236}">
                    <a16:creationId xmlns:a16="http://schemas.microsoft.com/office/drawing/2014/main" id="{6A4DA338-5DEC-A549-87E6-C3008455FC6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768305" y="3107275"/>
                <a:ext cx="274320" cy="274320"/>
              </a:xfrm>
              <a:prstGeom prst="rect">
                <a:avLst/>
              </a:prstGeom>
            </p:spPr>
          </p:pic>
          <p:pic>
            <p:nvPicPr>
              <p:cNvPr id="40" name="Graphic 39">
                <a:extLst>
                  <a:ext uri="{FF2B5EF4-FFF2-40B4-BE49-F238E27FC236}">
                    <a16:creationId xmlns:a16="http://schemas.microsoft.com/office/drawing/2014/main" id="{CF4839DE-0636-E041-83E5-4F7A80284ED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768305" y="4114005"/>
                <a:ext cx="274320" cy="274320"/>
              </a:xfrm>
              <a:prstGeom prst="rect">
                <a:avLst/>
              </a:prstGeom>
            </p:spPr>
          </p:pic>
          <p:sp>
            <p:nvSpPr>
              <p:cNvPr id="41" name="Rectangle 40">
                <a:extLst>
                  <a:ext uri="{FF2B5EF4-FFF2-40B4-BE49-F238E27FC236}">
                    <a16:creationId xmlns:a16="http://schemas.microsoft.com/office/drawing/2014/main" id="{5B6DAFA9-25CE-0243-930F-732ADEB24A44}"/>
                  </a:ext>
                </a:extLst>
              </p:cNvPr>
              <p:cNvSpPr/>
              <p:nvPr/>
            </p:nvSpPr>
            <p:spPr>
              <a:xfrm>
                <a:off x="2091969" y="2152185"/>
                <a:ext cx="4004031" cy="2843561"/>
              </a:xfrm>
              <a:prstGeom prst="rect">
                <a:avLst/>
              </a:prstGeom>
              <a:noFill/>
              <a:ln w="12700">
                <a:solidFill>
                  <a:schemeClr val="accent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200">
                    <a:solidFill>
                      <a:schemeClr val="accent3"/>
                    </a:solidFill>
                  </a:rPr>
                  <a:t>Região</a:t>
                </a:r>
              </a:p>
            </p:txBody>
          </p:sp>
          <p:pic>
            <p:nvPicPr>
              <p:cNvPr id="42" name="Graphic 41">
                <a:extLst>
                  <a:ext uri="{FF2B5EF4-FFF2-40B4-BE49-F238E27FC236}">
                    <a16:creationId xmlns:a16="http://schemas.microsoft.com/office/drawing/2014/main" id="{0E115595-8F5D-4F43-B9D4-5A7BC1A34DA9}"/>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091968" y="2152185"/>
                <a:ext cx="274320" cy="274320"/>
              </a:xfrm>
              <a:prstGeom prst="rect">
                <a:avLst/>
              </a:prstGeom>
            </p:spPr>
          </p:pic>
        </p:grpSp>
        <p:cxnSp>
          <p:nvCxnSpPr>
            <p:cNvPr id="5" name="Straight Arrow Connector 4">
              <a:extLst>
                <a:ext uri="{FF2B5EF4-FFF2-40B4-BE49-F238E27FC236}">
                  <a16:creationId xmlns:a16="http://schemas.microsoft.com/office/drawing/2014/main" id="{279BB43B-3CF8-9B48-ACC6-E290F779AF30}"/>
                </a:ext>
              </a:extLst>
            </p:cNvPr>
            <p:cNvCxnSpPr>
              <a:cxnSpLocks/>
            </p:cNvCxnSpPr>
            <p:nvPr/>
          </p:nvCxnSpPr>
          <p:spPr>
            <a:xfrm>
              <a:off x="5694561" y="4898748"/>
              <a:ext cx="1844774"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6B70C7F-23C0-B74E-B16C-A0AF6DDB8DF5}"/>
                </a:ext>
              </a:extLst>
            </p:cNvPr>
            <p:cNvSpPr txBox="1"/>
            <p:nvPr/>
          </p:nvSpPr>
          <p:spPr>
            <a:xfrm>
              <a:off x="3958882" y="4483250"/>
              <a:ext cx="1665721" cy="830997"/>
            </a:xfrm>
            <a:prstGeom prst="rect">
              <a:avLst/>
            </a:prstGeom>
            <a:noFill/>
          </p:spPr>
          <p:txBody>
            <a:bodyPr wrap="square" rtlCol="0">
              <a:spAutoFit/>
            </a:bodyPr>
            <a:lstStyle/>
            <a:p>
              <a:pPr algn="r" rtl="0"/>
              <a:r>
                <a:rPr lang="pt-BR" sz="1600" i="1" dirty="0">
                  <a:solidFill>
                    <a:schemeClr val="accent6"/>
                  </a:solidFill>
                  <a:latin typeface="Amazon Ember Light" panose="020B0403020204020204" pitchFamily="34" charset="0"/>
                  <a:ea typeface="Amazon Ember Light" panose="020B0403020204020204" pitchFamily="34" charset="0"/>
                  <a:cs typeface="Amazon Ember Light" panose="020B0403020204020204" pitchFamily="34" charset="0"/>
                </a:rPr>
                <a:t>Exemplo</a:t>
              </a:r>
              <a:r>
                <a:rPr lang="pt-BR" sz="1600" i="1" dirty="0">
                  <a:latin typeface="Amazon Ember Light" panose="020B0403020204020204" pitchFamily="34" charset="0"/>
                  <a:ea typeface="Amazon Ember Light" panose="020B0403020204020204" pitchFamily="34" charset="0"/>
                  <a:cs typeface="Amazon Ember Light" panose="020B0403020204020204" pitchFamily="34" charset="0"/>
                </a:rPr>
                <a:t>: especifique para implantar a instância aqui</a:t>
              </a:r>
            </a:p>
          </p:txBody>
        </p:sp>
      </p:grpSp>
      <p:sp>
        <p:nvSpPr>
          <p:cNvPr id="43" name="Content Placeholder 8">
            <a:extLst>
              <a:ext uri="{FF2B5EF4-FFF2-40B4-BE49-F238E27FC236}">
                <a16:creationId xmlns:a16="http://schemas.microsoft.com/office/drawing/2014/main" id="{38A53F34-AFD8-5F4A-AA38-128CCCB9675F}"/>
              </a:ext>
              <a:ext uri="{C183D7F6-B498-43B3-948B-1728B52AA6E4}">
                <adec:decorative xmlns:adec="http://schemas.microsoft.com/office/drawing/2017/decorative" val="1"/>
              </a:ext>
            </a:extLst>
          </p:cNvPr>
          <p:cNvSpPr txBox="1">
            <a:spLocks/>
          </p:cNvSpPr>
          <p:nvPr/>
        </p:nvSpPr>
        <p:spPr>
          <a:xfrm>
            <a:off x="419100" y="1528176"/>
            <a:ext cx="3195970" cy="3663992"/>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dirty="0">
                <a:solidFill>
                  <a:schemeClr val="accent5"/>
                </a:solidFill>
              </a:rPr>
              <a:t>As escolhas feitas usando o </a:t>
            </a:r>
            <a:r>
              <a:rPr lang="pt-BR" sz="2000" b="1" dirty="0" err="1">
                <a:solidFill>
                  <a:schemeClr val="accent5"/>
                </a:solidFill>
              </a:rPr>
              <a:t>Launch</a:t>
            </a:r>
            <a:r>
              <a:rPr lang="pt-BR" sz="2000" b="1" dirty="0">
                <a:solidFill>
                  <a:schemeClr val="accent5"/>
                </a:solidFill>
              </a:rPr>
              <a:t> </a:t>
            </a:r>
            <a:r>
              <a:rPr lang="pt-BR" sz="2000" b="1" dirty="0" err="1">
                <a:solidFill>
                  <a:schemeClr val="accent5"/>
                </a:solidFill>
              </a:rPr>
              <a:t>Instance</a:t>
            </a:r>
            <a:r>
              <a:rPr lang="pt-BR" sz="2000" b="1" dirty="0">
                <a:solidFill>
                  <a:schemeClr val="accent5"/>
                </a:solidFill>
              </a:rPr>
              <a:t> </a:t>
            </a:r>
            <a:r>
              <a:rPr lang="pt-BR" sz="2000" b="1" dirty="0" err="1">
                <a:solidFill>
                  <a:schemeClr val="accent5"/>
                </a:solidFill>
              </a:rPr>
              <a:t>Wizard</a:t>
            </a:r>
            <a:r>
              <a:rPr lang="pt-BR" sz="2000" b="1" dirty="0">
                <a:solidFill>
                  <a:schemeClr val="accent5"/>
                </a:solidFill>
              </a:rPr>
              <a:t>:</a:t>
            </a:r>
            <a:br>
              <a:rPr lang="en-US" sz="2400" b="1" dirty="0">
                <a:solidFill>
                  <a:schemeClr val="accent5"/>
                </a:solidFill>
              </a:rPr>
            </a:br>
            <a:endParaRPr lang="en-US" sz="2000" dirty="0"/>
          </a:p>
          <a:p>
            <a:pPr marL="514350" indent="-514350" rtl="0">
              <a:lnSpc>
                <a:spcPct val="100000"/>
              </a:lnSpc>
              <a:spcBef>
                <a:spcPts val="400"/>
              </a:spcBef>
              <a:buFont typeface="+mj-lt"/>
              <a:buAutoNum type="arabicPeriod"/>
            </a:pPr>
            <a:r>
              <a:rPr lang="pt-BR" sz="1600" b="1" dirty="0"/>
              <a:t>AMI</a:t>
            </a:r>
          </a:p>
          <a:p>
            <a:pPr marL="514350" indent="-514350" rtl="0">
              <a:lnSpc>
                <a:spcPct val="100000"/>
              </a:lnSpc>
              <a:spcBef>
                <a:spcPts val="400"/>
              </a:spcBef>
              <a:buFont typeface="+mj-lt"/>
              <a:buAutoNum type="arabicPeriod"/>
            </a:pPr>
            <a:r>
              <a:rPr lang="pt-BR" sz="1600" b="1" dirty="0"/>
              <a:t>Tipo de instância</a:t>
            </a:r>
          </a:p>
          <a:p>
            <a:pPr marL="514350" indent="-514350" rtl="0">
              <a:lnSpc>
                <a:spcPct val="100000"/>
              </a:lnSpc>
              <a:spcBef>
                <a:spcPts val="400"/>
              </a:spcBef>
              <a:buFont typeface="+mj-lt"/>
              <a:buAutoNum type="arabicPeriod"/>
            </a:pPr>
            <a:r>
              <a:rPr lang="pt-BR" sz="1600" b="1" dirty="0">
                <a:solidFill>
                  <a:schemeClr val="accent6"/>
                </a:solidFill>
              </a:rPr>
              <a:t>Configurações de rede</a:t>
            </a:r>
          </a:p>
          <a:p>
            <a:pPr marL="514350" indent="-514350" rtl="0">
              <a:lnSpc>
                <a:spcPct val="100000"/>
              </a:lnSpc>
              <a:spcBef>
                <a:spcPts val="400"/>
              </a:spcBef>
              <a:buFont typeface="+mj-lt"/>
              <a:buAutoNum type="arabicPeriod"/>
            </a:pPr>
            <a:r>
              <a:rPr lang="pt-BR" sz="1600" b="1" dirty="0"/>
              <a:t>Função do IAM</a:t>
            </a:r>
          </a:p>
          <a:p>
            <a:pPr marL="514350" indent="-514350" rtl="0">
              <a:lnSpc>
                <a:spcPct val="100000"/>
              </a:lnSpc>
              <a:spcBef>
                <a:spcPts val="400"/>
              </a:spcBef>
              <a:buFont typeface="+mj-lt"/>
              <a:buAutoNum type="arabicPeriod"/>
            </a:pPr>
            <a:r>
              <a:rPr lang="pt-BR" sz="1600" b="1" dirty="0"/>
              <a:t>Dados de usuário</a:t>
            </a:r>
          </a:p>
          <a:p>
            <a:pPr marL="514350" indent="-514350" rtl="0">
              <a:lnSpc>
                <a:spcPct val="100000"/>
              </a:lnSpc>
              <a:spcBef>
                <a:spcPts val="400"/>
              </a:spcBef>
              <a:buFont typeface="+mj-lt"/>
              <a:buAutoNum type="arabicPeriod"/>
            </a:pPr>
            <a:r>
              <a:rPr lang="pt-BR" sz="1600" b="1" dirty="0"/>
              <a:t>Opções de armazenamento</a:t>
            </a:r>
          </a:p>
          <a:p>
            <a:pPr marL="514350" indent="-514350" rtl="0">
              <a:lnSpc>
                <a:spcPct val="100000"/>
              </a:lnSpc>
              <a:spcBef>
                <a:spcPts val="400"/>
              </a:spcBef>
              <a:buFont typeface="+mj-lt"/>
              <a:buAutoNum type="arabicPeriod"/>
            </a:pPr>
            <a:r>
              <a:rPr lang="pt-BR" sz="1600" b="1" dirty="0" err="1"/>
              <a:t>Tags</a:t>
            </a:r>
            <a:endParaRPr lang="pt-BR" sz="1600" b="1" dirty="0"/>
          </a:p>
          <a:p>
            <a:pPr marL="514350" indent="-514350" rtl="0">
              <a:lnSpc>
                <a:spcPct val="100000"/>
              </a:lnSpc>
              <a:spcBef>
                <a:spcPts val="400"/>
              </a:spcBef>
              <a:buFont typeface="+mj-lt"/>
              <a:buAutoNum type="arabicPeriod"/>
            </a:pPr>
            <a:r>
              <a:rPr lang="pt-BR" sz="1600" b="1" dirty="0"/>
              <a:t>Grupo de segurança</a:t>
            </a:r>
          </a:p>
          <a:p>
            <a:pPr marL="514350" indent="-514350" rtl="0">
              <a:lnSpc>
                <a:spcPct val="100000"/>
              </a:lnSpc>
              <a:spcBef>
                <a:spcPts val="400"/>
              </a:spcBef>
              <a:buFont typeface="+mj-lt"/>
              <a:buAutoNum type="arabicPeriod"/>
            </a:pPr>
            <a:r>
              <a:rPr lang="pt-BR" sz="1600" b="1" dirty="0"/>
              <a:t>Par de chaves</a:t>
            </a:r>
            <a:endParaRPr lang="en-US" sz="1800" b="1" dirty="0"/>
          </a:p>
        </p:txBody>
      </p:sp>
    </p:spTree>
    <p:custDataLst>
      <p:tags r:id="rId1"/>
    </p:custDataLst>
    <p:extLst>
      <p:ext uri="{BB962C8B-B14F-4D97-AF65-F5344CB8AC3E}">
        <p14:creationId xmlns:p14="http://schemas.microsoft.com/office/powerpoint/2010/main" val="36406694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42F421-A6EA-0E4B-8818-CBFE16940BF0}"/>
              </a:ext>
            </a:extLst>
          </p:cNvPr>
          <p:cNvSpPr>
            <a:spLocks noGrp="1"/>
          </p:cNvSpPr>
          <p:nvPr>
            <p:ph type="title"/>
          </p:nvPr>
        </p:nvSpPr>
        <p:spPr/>
        <p:txBody>
          <a:bodyPr rtlCol="0"/>
          <a:lstStyle/>
          <a:p>
            <a:pPr rtl="0"/>
            <a:r>
              <a:rPr lang="pt-BR"/>
              <a:t>4. Anexar função do IAM (opcional)</a:t>
            </a:r>
          </a:p>
        </p:txBody>
      </p:sp>
      <p:sp>
        <p:nvSpPr>
          <p:cNvPr id="4" name="Slide Number Placeholder 3">
            <a:extLst>
              <a:ext uri="{FF2B5EF4-FFF2-40B4-BE49-F238E27FC236}">
                <a16:creationId xmlns:a16="http://schemas.microsoft.com/office/drawing/2014/main" id="{3DC8025C-12DF-0744-A30A-E9DDA2FE8DE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19</a:t>
            </a:fld>
            <a:endParaRPr lang="en-US" dirty="0"/>
          </a:p>
        </p:txBody>
      </p:sp>
      <p:sp>
        <p:nvSpPr>
          <p:cNvPr id="10" name="Content Placeholder 9">
            <a:extLst>
              <a:ext uri="{FF2B5EF4-FFF2-40B4-BE49-F238E27FC236}">
                <a16:creationId xmlns:a16="http://schemas.microsoft.com/office/drawing/2014/main" id="{29FE78C7-DDB9-0344-97A0-68D195ABF113}"/>
              </a:ext>
            </a:extLst>
          </p:cNvPr>
          <p:cNvSpPr>
            <a:spLocks noGrp="1"/>
          </p:cNvSpPr>
          <p:nvPr>
            <p:ph idx="13"/>
          </p:nvPr>
        </p:nvSpPr>
        <p:spPr>
          <a:xfrm>
            <a:off x="3993706" y="1533082"/>
            <a:ext cx="7588694" cy="2894695"/>
          </a:xfrm>
        </p:spPr>
        <p:txBody>
          <a:bodyPr rtlCol="0"/>
          <a:lstStyle/>
          <a:p>
            <a:pPr rtl="0"/>
            <a:r>
              <a:rPr lang="pt-BR" sz="1800" dirty="0"/>
              <a:t>O software na instância do EC2 precisará interagir com outros serviços da AWS?</a:t>
            </a:r>
          </a:p>
          <a:p>
            <a:pPr lvl="1" rtl="0"/>
            <a:r>
              <a:rPr lang="pt-BR" sz="1800" dirty="0"/>
              <a:t>Em caso afirmativo, anexe uma </a:t>
            </a:r>
            <a:r>
              <a:rPr lang="pt-BR" sz="1800" b="1" dirty="0">
                <a:solidFill>
                  <a:schemeClr val="accent5"/>
                </a:solidFill>
              </a:rPr>
              <a:t>função do IAM </a:t>
            </a:r>
            <a:r>
              <a:rPr lang="pt-BR" sz="1800" dirty="0"/>
              <a:t>apropriada.</a:t>
            </a:r>
            <a:endParaRPr lang="en-US" sz="1400" dirty="0"/>
          </a:p>
          <a:p>
            <a:pPr rtl="0"/>
            <a:r>
              <a:rPr lang="pt-BR" sz="1800" dirty="0"/>
              <a:t>Uma função do AWS </a:t>
            </a:r>
            <a:r>
              <a:rPr lang="pt-BR" sz="1800" dirty="0" err="1"/>
              <a:t>Identity</a:t>
            </a:r>
            <a:r>
              <a:rPr lang="pt-BR" sz="1800" dirty="0"/>
              <a:t> </a:t>
            </a:r>
            <a:r>
              <a:rPr lang="pt-BR" sz="1800" dirty="0" err="1"/>
              <a:t>and</a:t>
            </a:r>
            <a:r>
              <a:rPr lang="pt-BR" sz="1800" dirty="0"/>
              <a:t> Access Management (IAM) anexada a uma instância do EC2 é mantida em um </a:t>
            </a:r>
            <a:r>
              <a:rPr lang="pt-BR" sz="1800" b="1" dirty="0">
                <a:solidFill>
                  <a:schemeClr val="accent5"/>
                </a:solidFill>
              </a:rPr>
              <a:t>perfil de instância</a:t>
            </a:r>
            <a:r>
              <a:rPr lang="pt-BR" sz="1800" dirty="0"/>
              <a:t>.</a:t>
            </a:r>
            <a:endParaRPr lang="en-US" sz="2400" dirty="0"/>
          </a:p>
          <a:p>
            <a:pPr rtl="0"/>
            <a:r>
              <a:rPr lang="pt-BR" sz="1800" dirty="0"/>
              <a:t>Você </a:t>
            </a:r>
            <a:r>
              <a:rPr lang="pt-BR" sz="1800" i="1" dirty="0"/>
              <a:t>não</a:t>
            </a:r>
            <a:r>
              <a:rPr lang="pt-BR" sz="1800" dirty="0"/>
              <a:t> está restrito a anexar uma função apenas na execução da instância.</a:t>
            </a:r>
          </a:p>
          <a:p>
            <a:pPr lvl="1" rtl="0"/>
            <a:r>
              <a:rPr lang="pt-BR" sz="1800" dirty="0"/>
              <a:t>Você também pode anexar uma função a uma instância que já existe.</a:t>
            </a:r>
          </a:p>
        </p:txBody>
      </p:sp>
      <p:sp>
        <p:nvSpPr>
          <p:cNvPr id="2" name="Footer Placeholder 1">
            <a:extLst>
              <a:ext uri="{FF2B5EF4-FFF2-40B4-BE49-F238E27FC236}">
                <a16:creationId xmlns:a16="http://schemas.microsoft.com/office/drawing/2014/main" id="{727AEF71-4056-C047-BBC7-E231CF623D4C}"/>
              </a:ext>
              <a:ext uri="{C183D7F6-B498-43B3-948B-1728B52AA6E4}">
                <adec:decorative xmlns:adec="http://schemas.microsoft.com/office/drawing/2017/decorative" val="1"/>
              </a:ext>
            </a:extLst>
          </p:cNvPr>
          <p:cNvSpPr>
            <a:spLocks noGrp="1"/>
          </p:cNvSpPr>
          <p:nvPr>
            <p:ph type="ftr" sz="quarter" idx="3"/>
          </p:nvPr>
        </p:nvSpPr>
        <p:spPr>
          <a:xfrm>
            <a:off x="419100" y="6356350"/>
            <a:ext cx="4527654"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27" name="Group 26" descr="diagram showing that a role granting S3 bucket access is attached to an instance and that as a result,an application on that instance can access an S3 bucket with objects in it.">
            <a:extLst>
              <a:ext uri="{FF2B5EF4-FFF2-40B4-BE49-F238E27FC236}">
                <a16:creationId xmlns:a16="http://schemas.microsoft.com/office/drawing/2014/main" id="{4FEB46E4-FB1F-1345-A983-91C05634C2DC}"/>
              </a:ext>
            </a:extLst>
          </p:cNvPr>
          <p:cNvGrpSpPr/>
          <p:nvPr/>
        </p:nvGrpSpPr>
        <p:grpSpPr>
          <a:xfrm>
            <a:off x="4082268" y="4381883"/>
            <a:ext cx="6200984" cy="1679999"/>
            <a:chOff x="4189373" y="1919546"/>
            <a:chExt cx="6200984" cy="1679999"/>
          </a:xfrm>
        </p:grpSpPr>
        <p:pic>
          <p:nvPicPr>
            <p:cNvPr id="14" name="Graphic 13">
              <a:extLst>
                <a:ext uri="{FF2B5EF4-FFF2-40B4-BE49-F238E27FC236}">
                  <a16:creationId xmlns:a16="http://schemas.microsoft.com/office/drawing/2014/main" id="{B423AD71-FDEE-D249-A7BC-6F2812E0EEB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60397" y="2228705"/>
              <a:ext cx="469900" cy="469900"/>
            </a:xfrm>
            <a:prstGeom prst="rect">
              <a:avLst/>
            </a:prstGeom>
          </p:spPr>
        </p:pic>
        <p:pic>
          <p:nvPicPr>
            <p:cNvPr id="15" name="Graphic 14">
              <a:extLst>
                <a:ext uri="{FF2B5EF4-FFF2-40B4-BE49-F238E27FC236}">
                  <a16:creationId xmlns:a16="http://schemas.microsoft.com/office/drawing/2014/main" id="{CE7FF3D1-9458-324D-A3B0-04052565E15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377101" y="2164472"/>
              <a:ext cx="606130" cy="606130"/>
            </a:xfrm>
            <a:prstGeom prst="rect">
              <a:avLst/>
            </a:prstGeom>
          </p:spPr>
        </p:pic>
        <p:sp>
          <p:nvSpPr>
            <p:cNvPr id="16" name="TextBox 15">
              <a:extLst>
                <a:ext uri="{FF2B5EF4-FFF2-40B4-BE49-F238E27FC236}">
                  <a16:creationId xmlns:a16="http://schemas.microsoft.com/office/drawing/2014/main" id="{CBFB5091-DCC2-604E-9867-127093E114BF}"/>
                </a:ext>
              </a:extLst>
            </p:cNvPr>
            <p:cNvSpPr txBox="1"/>
            <p:nvPr/>
          </p:nvSpPr>
          <p:spPr>
            <a:xfrm>
              <a:off x="6902315" y="2800777"/>
              <a:ext cx="1513305" cy="338554"/>
            </a:xfrm>
            <a:prstGeom prst="rect">
              <a:avLst/>
            </a:prstGeom>
            <a:noFill/>
          </p:spPr>
          <p:txBody>
            <a:bodyPr wrap="square" rtlCol="0">
              <a:spAutoFit/>
            </a:bodyPr>
            <a:lstStyle/>
            <a:p>
              <a:pPr algn="ctr" rtl="0"/>
              <a:r>
                <a:rPr lang="pt-BR" sz="1600"/>
                <a:t>Instância</a:t>
              </a:r>
            </a:p>
          </p:txBody>
        </p:sp>
        <p:sp>
          <p:nvSpPr>
            <p:cNvPr id="17" name="TextBox 16">
              <a:extLst>
                <a:ext uri="{FF2B5EF4-FFF2-40B4-BE49-F238E27FC236}">
                  <a16:creationId xmlns:a16="http://schemas.microsoft.com/office/drawing/2014/main" id="{509C5BA9-960B-7443-A8B9-05E218CF09D0}"/>
                </a:ext>
              </a:extLst>
            </p:cNvPr>
            <p:cNvSpPr txBox="1"/>
            <p:nvPr/>
          </p:nvSpPr>
          <p:spPr>
            <a:xfrm>
              <a:off x="4189373" y="2645438"/>
              <a:ext cx="2765647" cy="954107"/>
            </a:xfrm>
            <a:prstGeom prst="rect">
              <a:avLst/>
            </a:prstGeom>
            <a:noFill/>
          </p:spPr>
          <p:txBody>
            <a:bodyPr wrap="square" rtlCol="0">
              <a:spAutoFit/>
            </a:bodyPr>
            <a:lstStyle/>
            <a:p>
              <a:pPr algn="ctr" rtl="0"/>
              <a:r>
                <a:rPr lang="pt-BR" sz="1400" dirty="0"/>
                <a:t>Função que concede permissões de acesso ao </a:t>
              </a:r>
              <a:r>
                <a:rPr lang="pt-BR" sz="1400" dirty="0" err="1"/>
                <a:t>bucket</a:t>
              </a:r>
              <a:r>
                <a:rPr lang="pt-BR" sz="1400" dirty="0"/>
                <a:t> do </a:t>
              </a:r>
              <a:r>
                <a:rPr lang="pt-BR" sz="1400" dirty="0" err="1"/>
                <a:t>Amazon</a:t>
              </a:r>
              <a:br>
                <a:rPr lang="pt-BR" sz="1400" dirty="0"/>
              </a:br>
              <a:r>
                <a:rPr lang="pt-BR" sz="1400" dirty="0"/>
                <a:t> </a:t>
              </a:r>
              <a:r>
                <a:rPr lang="pt-BR" sz="1400" dirty="0" err="1"/>
                <a:t>Simple</a:t>
              </a:r>
              <a:r>
                <a:rPr lang="pt-BR" sz="1400" dirty="0"/>
                <a:t> </a:t>
              </a:r>
              <a:r>
                <a:rPr lang="pt-BR" sz="1400" dirty="0" err="1"/>
                <a:t>Storage</a:t>
              </a:r>
              <a:r>
                <a:rPr lang="pt-BR" sz="1400" dirty="0"/>
                <a:t> Service </a:t>
              </a:r>
              <a:br>
                <a:rPr lang="pt-BR" sz="1400" dirty="0"/>
              </a:br>
              <a:r>
                <a:rPr lang="pt-BR" sz="1400" dirty="0"/>
                <a:t>(</a:t>
              </a:r>
              <a:r>
                <a:rPr lang="pt-BR" sz="1400" dirty="0" err="1"/>
                <a:t>Amazon</a:t>
              </a:r>
              <a:r>
                <a:rPr lang="pt-BR" sz="1400" dirty="0"/>
                <a:t> S3)</a:t>
              </a:r>
            </a:p>
          </p:txBody>
        </p:sp>
        <p:sp>
          <p:nvSpPr>
            <p:cNvPr id="19" name="TextBox 18">
              <a:extLst>
                <a:ext uri="{FF2B5EF4-FFF2-40B4-BE49-F238E27FC236}">
                  <a16:creationId xmlns:a16="http://schemas.microsoft.com/office/drawing/2014/main" id="{527766CA-DB76-C94F-9D41-0D81EE24EC6C}"/>
                </a:ext>
              </a:extLst>
            </p:cNvPr>
            <p:cNvSpPr txBox="1"/>
            <p:nvPr/>
          </p:nvSpPr>
          <p:spPr>
            <a:xfrm>
              <a:off x="5920292" y="2145400"/>
              <a:ext cx="1357643" cy="338554"/>
            </a:xfrm>
            <a:prstGeom prst="rect">
              <a:avLst/>
            </a:prstGeom>
            <a:noFill/>
          </p:spPr>
          <p:txBody>
            <a:bodyPr wrap="square" rtlCol="0">
              <a:spAutoFit/>
            </a:bodyPr>
            <a:lstStyle/>
            <a:p>
              <a:pPr algn="ctr" rtl="0"/>
              <a:r>
                <a:rPr lang="pt-BR" sz="1600"/>
                <a:t>anexado a</a:t>
              </a:r>
            </a:p>
          </p:txBody>
        </p:sp>
        <p:pic>
          <p:nvPicPr>
            <p:cNvPr id="20" name="Graphic 19">
              <a:extLst>
                <a:ext uri="{FF2B5EF4-FFF2-40B4-BE49-F238E27FC236}">
                  <a16:creationId xmlns:a16="http://schemas.microsoft.com/office/drawing/2014/main" id="{F60A4D16-82B4-8944-A27F-6DC46AF3973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409581" y="2183069"/>
              <a:ext cx="469900" cy="469900"/>
            </a:xfrm>
            <a:prstGeom prst="rect">
              <a:avLst/>
            </a:prstGeom>
          </p:spPr>
        </p:pic>
        <p:sp>
          <p:nvSpPr>
            <p:cNvPr id="21" name="TextBox 20">
              <a:extLst>
                <a:ext uri="{FF2B5EF4-FFF2-40B4-BE49-F238E27FC236}">
                  <a16:creationId xmlns:a16="http://schemas.microsoft.com/office/drawing/2014/main" id="{51672240-44FD-D543-B0E6-891EF38A67D9}"/>
                </a:ext>
              </a:extLst>
            </p:cNvPr>
            <p:cNvSpPr txBox="1"/>
            <p:nvPr/>
          </p:nvSpPr>
          <p:spPr>
            <a:xfrm>
              <a:off x="8901290" y="2692886"/>
              <a:ext cx="1489067" cy="584775"/>
            </a:xfrm>
            <a:prstGeom prst="rect">
              <a:avLst/>
            </a:prstGeom>
            <a:noFill/>
          </p:spPr>
          <p:txBody>
            <a:bodyPr wrap="square" rtlCol="0">
              <a:spAutoFit/>
            </a:bodyPr>
            <a:lstStyle/>
            <a:p>
              <a:pPr algn="ctr" rtl="0"/>
              <a:r>
                <a:rPr lang="pt-BR" sz="1600" dirty="0" err="1"/>
                <a:t>Bucket</a:t>
              </a:r>
              <a:r>
                <a:rPr lang="pt-BR" sz="1600" dirty="0"/>
                <a:t> do S3 com objetos</a:t>
              </a:r>
            </a:p>
          </p:txBody>
        </p:sp>
        <p:sp>
          <p:nvSpPr>
            <p:cNvPr id="22" name="TextBox 21">
              <a:extLst>
                <a:ext uri="{FF2B5EF4-FFF2-40B4-BE49-F238E27FC236}">
                  <a16:creationId xmlns:a16="http://schemas.microsoft.com/office/drawing/2014/main" id="{794260F2-50AC-1840-B4EF-B73C5C7A3246}"/>
                </a:ext>
              </a:extLst>
            </p:cNvPr>
            <p:cNvSpPr txBox="1"/>
            <p:nvPr/>
          </p:nvSpPr>
          <p:spPr>
            <a:xfrm>
              <a:off x="7913506" y="1919546"/>
              <a:ext cx="1571025" cy="830997"/>
            </a:xfrm>
            <a:prstGeom prst="rect">
              <a:avLst/>
            </a:prstGeom>
            <a:noFill/>
          </p:spPr>
          <p:txBody>
            <a:bodyPr wrap="square" rtlCol="0">
              <a:spAutoFit/>
            </a:bodyPr>
            <a:lstStyle/>
            <a:p>
              <a:pPr algn="ctr" rtl="0"/>
              <a:r>
                <a:rPr lang="pt-BR" sz="1600" dirty="0"/>
                <a:t>O aplicativo na instância pode acessar</a:t>
              </a:r>
            </a:p>
          </p:txBody>
        </p:sp>
        <p:cxnSp>
          <p:nvCxnSpPr>
            <p:cNvPr id="23" name="Straight Arrow Connector 22">
              <a:extLst>
                <a:ext uri="{FF2B5EF4-FFF2-40B4-BE49-F238E27FC236}">
                  <a16:creationId xmlns:a16="http://schemas.microsoft.com/office/drawing/2014/main" id="{9E2401F5-961D-1646-9327-9BE58A1E0D48}"/>
                </a:ext>
              </a:extLst>
            </p:cNvPr>
            <p:cNvCxnSpPr/>
            <p:nvPr/>
          </p:nvCxnSpPr>
          <p:spPr>
            <a:xfrm>
              <a:off x="8065666" y="2457344"/>
              <a:ext cx="1343915" cy="42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469F9BD-7004-E14A-A887-6EF2EFAF4DD7}"/>
                </a:ext>
              </a:extLst>
            </p:cNvPr>
            <p:cNvCxnSpPr/>
            <p:nvPr/>
          </p:nvCxnSpPr>
          <p:spPr>
            <a:xfrm>
              <a:off x="6019391" y="2463655"/>
              <a:ext cx="1343915" cy="42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8" name="TextBox 27">
            <a:extLst>
              <a:ext uri="{FF2B5EF4-FFF2-40B4-BE49-F238E27FC236}">
                <a16:creationId xmlns:a16="http://schemas.microsoft.com/office/drawing/2014/main" id="{477951E5-B6D5-5D43-9ED8-0EE53C136CFB}"/>
              </a:ext>
            </a:extLst>
          </p:cNvPr>
          <p:cNvSpPr txBox="1"/>
          <p:nvPr/>
        </p:nvSpPr>
        <p:spPr>
          <a:xfrm>
            <a:off x="3985971" y="4278218"/>
            <a:ext cx="1096775" cy="369332"/>
          </a:xfrm>
          <a:prstGeom prst="rect">
            <a:avLst/>
          </a:prstGeom>
          <a:noFill/>
        </p:spPr>
        <p:txBody>
          <a:bodyPr wrap="none" rtlCol="0">
            <a:spAutoFit/>
          </a:bodyPr>
          <a:lstStyle/>
          <a:p>
            <a:pPr rtl="0"/>
            <a:r>
              <a:rPr lang="pt-BR" dirty="0">
                <a:solidFill>
                  <a:schemeClr val="accent6"/>
                </a:solidFill>
                <a:latin typeface="Amazon Ember Light" panose="020B0403020204020204" pitchFamily="34" charset="0"/>
                <a:ea typeface="Amazon Ember Light" panose="020B0403020204020204" pitchFamily="34" charset="0"/>
                <a:cs typeface="Amazon Ember Light" panose="020B0403020204020204" pitchFamily="34" charset="0"/>
              </a:rPr>
              <a:t>Exemplo:</a:t>
            </a:r>
          </a:p>
        </p:txBody>
      </p:sp>
      <p:sp>
        <p:nvSpPr>
          <p:cNvPr id="29" name="Content Placeholder 8">
            <a:extLst>
              <a:ext uri="{FF2B5EF4-FFF2-40B4-BE49-F238E27FC236}">
                <a16:creationId xmlns:a16="http://schemas.microsoft.com/office/drawing/2014/main" id="{26D72DF9-E758-9A46-87CE-99ABF4279B56}"/>
              </a:ext>
              <a:ext uri="{C183D7F6-B498-43B3-948B-1728B52AA6E4}">
                <adec:decorative xmlns:adec="http://schemas.microsoft.com/office/drawing/2017/decorative" val="1"/>
              </a:ext>
            </a:extLst>
          </p:cNvPr>
          <p:cNvSpPr txBox="1">
            <a:spLocks/>
          </p:cNvSpPr>
          <p:nvPr/>
        </p:nvSpPr>
        <p:spPr>
          <a:xfrm>
            <a:off x="419100" y="1528176"/>
            <a:ext cx="3195970" cy="3663992"/>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a:solidFill>
                  <a:schemeClr val="accent5"/>
                </a:solidFill>
              </a:rPr>
              <a:t>As escolhas feitas usando o Launch Instance Wizard:</a:t>
            </a:r>
            <a:br>
              <a:rPr lang="en-US" sz="2400" b="1" dirty="0">
                <a:solidFill>
                  <a:schemeClr val="accent5"/>
                </a:solidFill>
              </a:rPr>
            </a:br>
            <a:endParaRPr lang="en-US" sz="2000" dirty="0"/>
          </a:p>
          <a:p>
            <a:pPr marL="514350" indent="-514350" rtl="0">
              <a:lnSpc>
                <a:spcPct val="100000"/>
              </a:lnSpc>
              <a:spcBef>
                <a:spcPts val="400"/>
              </a:spcBef>
              <a:buFont typeface="+mj-lt"/>
              <a:buAutoNum type="arabicPeriod"/>
            </a:pPr>
            <a:r>
              <a:rPr lang="pt-BR" sz="1600" b="1"/>
              <a:t>AMI</a:t>
            </a:r>
          </a:p>
          <a:p>
            <a:pPr marL="514350" indent="-514350" rtl="0">
              <a:lnSpc>
                <a:spcPct val="100000"/>
              </a:lnSpc>
              <a:spcBef>
                <a:spcPts val="400"/>
              </a:spcBef>
              <a:buFont typeface="+mj-lt"/>
              <a:buAutoNum type="arabicPeriod"/>
            </a:pPr>
            <a:r>
              <a:rPr lang="pt-BR" sz="1600" b="1"/>
              <a:t>Tipo de instância</a:t>
            </a:r>
          </a:p>
          <a:p>
            <a:pPr marL="514350" indent="-514350" rtl="0">
              <a:lnSpc>
                <a:spcPct val="100000"/>
              </a:lnSpc>
              <a:spcBef>
                <a:spcPts val="400"/>
              </a:spcBef>
              <a:buFont typeface="+mj-lt"/>
              <a:buAutoNum type="arabicPeriod"/>
            </a:pPr>
            <a:r>
              <a:rPr lang="pt-BR" sz="1600" b="1"/>
              <a:t>Configurações de rede</a:t>
            </a:r>
          </a:p>
          <a:p>
            <a:pPr marL="514350" indent="-514350" rtl="0">
              <a:lnSpc>
                <a:spcPct val="100000"/>
              </a:lnSpc>
              <a:spcBef>
                <a:spcPts val="400"/>
              </a:spcBef>
              <a:buFont typeface="+mj-lt"/>
              <a:buAutoNum type="arabicPeriod"/>
            </a:pPr>
            <a:r>
              <a:rPr lang="pt-BR" sz="1600" b="1">
                <a:solidFill>
                  <a:schemeClr val="accent6"/>
                </a:solidFill>
              </a:rPr>
              <a:t>Função do IAM</a:t>
            </a:r>
          </a:p>
          <a:p>
            <a:pPr marL="514350" indent="-514350" rtl="0">
              <a:lnSpc>
                <a:spcPct val="100000"/>
              </a:lnSpc>
              <a:spcBef>
                <a:spcPts val="400"/>
              </a:spcBef>
              <a:buFont typeface="+mj-lt"/>
              <a:buAutoNum type="arabicPeriod"/>
            </a:pPr>
            <a:r>
              <a:rPr lang="pt-BR" sz="1600" b="1"/>
              <a:t>Dados de usuário</a:t>
            </a:r>
          </a:p>
          <a:p>
            <a:pPr marL="514350" indent="-514350" rtl="0">
              <a:lnSpc>
                <a:spcPct val="100000"/>
              </a:lnSpc>
              <a:spcBef>
                <a:spcPts val="400"/>
              </a:spcBef>
              <a:buFont typeface="+mj-lt"/>
              <a:buAutoNum type="arabicPeriod"/>
            </a:pPr>
            <a:r>
              <a:rPr lang="pt-BR" sz="1600" b="1"/>
              <a:t>Opções de armazenamento</a:t>
            </a:r>
          </a:p>
          <a:p>
            <a:pPr marL="514350" indent="-514350" rtl="0">
              <a:lnSpc>
                <a:spcPct val="100000"/>
              </a:lnSpc>
              <a:spcBef>
                <a:spcPts val="400"/>
              </a:spcBef>
              <a:buFont typeface="+mj-lt"/>
              <a:buAutoNum type="arabicPeriod"/>
            </a:pPr>
            <a:r>
              <a:rPr lang="pt-BR" sz="1600" b="1"/>
              <a:t>Tags</a:t>
            </a:r>
          </a:p>
          <a:p>
            <a:pPr marL="514350" indent="-514350" rtl="0">
              <a:lnSpc>
                <a:spcPct val="100000"/>
              </a:lnSpc>
              <a:spcBef>
                <a:spcPts val="400"/>
              </a:spcBef>
              <a:buFont typeface="+mj-lt"/>
              <a:buAutoNum type="arabicPeriod"/>
            </a:pPr>
            <a:r>
              <a:rPr lang="pt-BR" sz="1600" b="1"/>
              <a:t>Grupo de segurança</a:t>
            </a:r>
          </a:p>
          <a:p>
            <a:pPr marL="514350" indent="-514350" rtl="0">
              <a:lnSpc>
                <a:spcPct val="100000"/>
              </a:lnSpc>
              <a:spcBef>
                <a:spcPts val="400"/>
              </a:spcBef>
              <a:buFont typeface="+mj-lt"/>
              <a:buAutoNum type="arabicPeriod"/>
            </a:pPr>
            <a:r>
              <a:rPr lang="pt-BR" sz="1600" b="1"/>
              <a:t>Par de chaves</a:t>
            </a:r>
            <a:endParaRPr lang="en-US" sz="1800" b="1" dirty="0"/>
          </a:p>
        </p:txBody>
      </p:sp>
    </p:spTree>
    <p:custDataLst>
      <p:tags r:id="rId1"/>
    </p:custDataLst>
    <p:extLst>
      <p:ext uri="{BB962C8B-B14F-4D97-AF65-F5344CB8AC3E}">
        <p14:creationId xmlns:p14="http://schemas.microsoft.com/office/powerpoint/2010/main" val="3916470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latin typeface="+mj-lt"/>
              </a:rPr>
              <a:t>Visão geral do módulo</a:t>
            </a:r>
          </a:p>
        </p:txBody>
      </p:sp>
      <p:sp>
        <p:nvSpPr>
          <p:cNvPr id="5" name="Content Placeholder 4"/>
          <p:cNvSpPr>
            <a:spLocks noGrp="1"/>
          </p:cNvSpPr>
          <p:nvPr>
            <p:ph idx="1"/>
          </p:nvPr>
        </p:nvSpPr>
        <p:spPr/>
        <p:txBody>
          <a:bodyPr rtlCol="0"/>
          <a:lstStyle/>
          <a:p>
            <a:pPr marL="0" indent="0" rtl="0">
              <a:buNone/>
            </a:pPr>
            <a:r>
              <a:rPr lang="pt-BR" b="1">
                <a:latin typeface="+mn-lt"/>
              </a:rPr>
              <a:t>Tópicos</a:t>
            </a:r>
          </a:p>
          <a:p>
            <a:pPr rtl="0"/>
            <a:r>
              <a:rPr lang="pt-BR" sz="2000">
                <a:latin typeface="+mn-lt"/>
              </a:rPr>
              <a:t>Visão geral dos serviços de computação</a:t>
            </a:r>
          </a:p>
          <a:p>
            <a:pPr rtl="0"/>
            <a:r>
              <a:rPr lang="pt-BR" sz="2000">
                <a:latin typeface="+mn-lt"/>
              </a:rPr>
              <a:t>Amazon EC2</a:t>
            </a:r>
          </a:p>
          <a:p>
            <a:pPr rtl="0"/>
            <a:r>
              <a:rPr lang="pt-BR" sz="2000">
                <a:latin typeface="+mn-lt"/>
              </a:rPr>
              <a:t>Otimização de custos do Amazon EC2</a:t>
            </a:r>
          </a:p>
          <a:p>
            <a:pPr rtl="0"/>
            <a:r>
              <a:rPr lang="pt-BR" sz="2000">
                <a:latin typeface="+mn-lt"/>
              </a:rPr>
              <a:t>Serviços de contêiner</a:t>
            </a:r>
          </a:p>
          <a:p>
            <a:pPr rtl="0"/>
            <a:r>
              <a:rPr lang="pt-BR" sz="2000">
                <a:latin typeface="+mn-lt"/>
              </a:rPr>
              <a:t>Introdução ao AWS Lambda</a:t>
            </a:r>
          </a:p>
          <a:p>
            <a:pPr rtl="0"/>
            <a:r>
              <a:rPr lang="pt-BR" sz="2000">
                <a:latin typeface="+mn-lt"/>
              </a:rPr>
              <a:t>Introdução ao AWS Elastic Beanstalk</a:t>
            </a:r>
          </a:p>
          <a:p>
            <a:pPr marL="0" indent="0" rtl="0">
              <a:buNone/>
            </a:pPr>
            <a:endParaRPr lang="en-US" dirty="0">
              <a:latin typeface="+mn-lt"/>
            </a:endParaRPr>
          </a:p>
          <a:p>
            <a:pPr rtl="0"/>
            <a:endParaRPr lang="en-US" dirty="0">
              <a:latin typeface="+mn-lt"/>
            </a:endParaRPr>
          </a:p>
          <a:p>
            <a:pPr rtl="0"/>
            <a:endParaRPr lang="en-US" dirty="0">
              <a:latin typeface="+mn-lt"/>
            </a:endParaRPr>
          </a:p>
          <a:p>
            <a:pPr rtl="0"/>
            <a:endParaRPr lang="en-US" dirty="0">
              <a:latin typeface="+mn-lt"/>
            </a:endParaRPr>
          </a:p>
          <a:p>
            <a:pPr rtl="0"/>
            <a:endParaRPr lang="en-US" dirty="0">
              <a:latin typeface="+mn-lt"/>
            </a:endParaRPr>
          </a:p>
          <a:p>
            <a:pPr rtl="0"/>
            <a:endParaRPr lang="en-US" dirty="0">
              <a:latin typeface="+mn-lt"/>
            </a:endParaRPr>
          </a:p>
        </p:txBody>
      </p:sp>
      <p:sp>
        <p:nvSpPr>
          <p:cNvPr id="6" name="Content Placeholder 5">
            <a:extLst>
              <a:ext uri="{FF2B5EF4-FFF2-40B4-BE49-F238E27FC236}">
                <a16:creationId xmlns:a16="http://schemas.microsoft.com/office/drawing/2014/main" id="{79AB60CE-670C-974B-8C37-C3795121745F}"/>
              </a:ext>
            </a:extLst>
          </p:cNvPr>
          <p:cNvSpPr>
            <a:spLocks noGrp="1"/>
          </p:cNvSpPr>
          <p:nvPr>
            <p:ph idx="13"/>
          </p:nvPr>
        </p:nvSpPr>
        <p:spPr/>
        <p:txBody>
          <a:bodyPr rtlCol="0"/>
          <a:lstStyle/>
          <a:p>
            <a:pPr marL="0" indent="0" rtl="0">
              <a:buNone/>
            </a:pPr>
            <a:r>
              <a:rPr lang="pt-BR" b="1" dirty="0">
                <a:latin typeface="+mn-lt"/>
              </a:rPr>
              <a:t>Atividades</a:t>
            </a:r>
          </a:p>
          <a:p>
            <a:pPr rtl="0"/>
            <a:r>
              <a:rPr lang="pt-BR" sz="2000" dirty="0" err="1">
                <a:latin typeface="+mn-lt"/>
              </a:rPr>
              <a:t>Amazon</a:t>
            </a:r>
            <a:r>
              <a:rPr lang="pt-BR" sz="2000" dirty="0">
                <a:latin typeface="+mn-lt"/>
              </a:rPr>
              <a:t> EC2 versus serviço gerenciado</a:t>
            </a:r>
          </a:p>
          <a:p>
            <a:pPr rtl="0"/>
            <a:r>
              <a:rPr lang="pt-BR" sz="2000" dirty="0"/>
              <a:t>Experimento prático com o AWS Lambda</a:t>
            </a:r>
          </a:p>
          <a:p>
            <a:pPr rtl="0"/>
            <a:r>
              <a:rPr lang="pt-BR" sz="2000" dirty="0">
                <a:latin typeface="+mn-lt"/>
              </a:rPr>
              <a:t>Experimento prático com o </a:t>
            </a:r>
            <a:br>
              <a:rPr lang="pt-BR" sz="2000" dirty="0">
                <a:latin typeface="+mn-lt"/>
              </a:rPr>
            </a:br>
            <a:r>
              <a:rPr lang="pt-BR" sz="2000" dirty="0">
                <a:latin typeface="+mn-lt"/>
              </a:rPr>
              <a:t>AWS </a:t>
            </a:r>
            <a:r>
              <a:rPr lang="pt-BR" sz="2000" dirty="0" err="1">
                <a:latin typeface="+mn-lt"/>
              </a:rPr>
              <a:t>Elastic</a:t>
            </a:r>
            <a:r>
              <a:rPr lang="pt-BR" sz="2000" dirty="0">
                <a:latin typeface="+mn-lt"/>
              </a:rPr>
              <a:t> </a:t>
            </a:r>
            <a:r>
              <a:rPr lang="pt-BR" sz="2000" dirty="0" err="1">
                <a:latin typeface="+mn-lt"/>
              </a:rPr>
              <a:t>Beanstalk</a:t>
            </a:r>
            <a:endParaRPr lang="pt-BR" sz="2000" dirty="0">
              <a:latin typeface="+mn-lt"/>
            </a:endParaRPr>
          </a:p>
          <a:p>
            <a:pPr rtl="0"/>
            <a:endParaRPr lang="en-US" sz="300" dirty="0">
              <a:latin typeface="+mn-lt"/>
            </a:endParaRPr>
          </a:p>
          <a:p>
            <a:pPr marL="0" indent="0" rtl="0">
              <a:buNone/>
            </a:pPr>
            <a:r>
              <a:rPr lang="pt-BR" b="1" dirty="0"/>
              <a:t>Demonstração</a:t>
            </a:r>
            <a:endParaRPr lang="en-US" sz="3600" b="1" dirty="0"/>
          </a:p>
          <a:p>
            <a:pPr rtl="0"/>
            <a:r>
              <a:rPr lang="pt-BR" sz="2000" dirty="0"/>
              <a:t>Demonstração gravada do </a:t>
            </a:r>
            <a:r>
              <a:rPr lang="pt-BR" sz="2000" dirty="0" err="1"/>
              <a:t>Amazon</a:t>
            </a:r>
            <a:r>
              <a:rPr lang="pt-BR" sz="2000" dirty="0"/>
              <a:t> EC2</a:t>
            </a:r>
          </a:p>
          <a:p>
            <a:pPr rtl="0"/>
            <a:endParaRPr lang="en-US" sz="300" dirty="0"/>
          </a:p>
          <a:p>
            <a:pPr marL="0" indent="0" rtl="0">
              <a:buNone/>
            </a:pPr>
            <a:r>
              <a:rPr lang="pt-BR" b="1" dirty="0">
                <a:latin typeface="+mn-lt"/>
              </a:rPr>
              <a:t>Laboratório</a:t>
            </a:r>
          </a:p>
          <a:p>
            <a:pPr rtl="0"/>
            <a:r>
              <a:rPr lang="pt-BR" sz="2000" dirty="0"/>
              <a:t>Introdução ao </a:t>
            </a:r>
            <a:r>
              <a:rPr lang="pt-BR" sz="2000" dirty="0" err="1"/>
              <a:t>Amazon</a:t>
            </a:r>
            <a:r>
              <a:rPr lang="pt-BR" sz="2000" dirty="0"/>
              <a:t> EC2</a:t>
            </a:r>
          </a:p>
          <a:p>
            <a:pPr rtl="0"/>
            <a:endParaRPr lang="en-US" dirty="0">
              <a:latin typeface="+mn-lt"/>
            </a:endParaRPr>
          </a:p>
        </p:txBody>
      </p:sp>
      <p:grpSp>
        <p:nvGrpSpPr>
          <p:cNvPr id="7" name="Group 6" descr="knowledge check">
            <a:extLst>
              <a:ext uri="{FF2B5EF4-FFF2-40B4-BE49-F238E27FC236}">
                <a16:creationId xmlns:a16="http://schemas.microsoft.com/office/drawing/2014/main" id="{5A386CF2-48DE-3E4F-B27A-6F6B12236D70}"/>
              </a:ext>
            </a:extLst>
          </p:cNvPr>
          <p:cNvGrpSpPr/>
          <p:nvPr/>
        </p:nvGrpSpPr>
        <p:grpSpPr>
          <a:xfrm>
            <a:off x="6268346" y="5787481"/>
            <a:ext cx="2832953" cy="532323"/>
            <a:chOff x="4188879" y="4810544"/>
            <a:chExt cx="2832953" cy="532323"/>
          </a:xfrm>
        </p:grpSpPr>
        <p:sp>
          <p:nvSpPr>
            <p:cNvPr id="8" name="TextBox 7">
              <a:extLst>
                <a:ext uri="{FF2B5EF4-FFF2-40B4-BE49-F238E27FC236}">
                  <a16:creationId xmlns:a16="http://schemas.microsoft.com/office/drawing/2014/main" id="{94F8C5C3-D9C4-4E4C-8D0B-BD50A1C962C5}"/>
                </a:ext>
              </a:extLst>
            </p:cNvPr>
            <p:cNvSpPr txBox="1"/>
            <p:nvPr/>
          </p:nvSpPr>
          <p:spPr>
            <a:xfrm>
              <a:off x="4721202" y="4892040"/>
              <a:ext cx="2300630" cy="400110"/>
            </a:xfrm>
            <a:prstGeom prst="rect">
              <a:avLst/>
            </a:prstGeom>
            <a:noFill/>
          </p:spPr>
          <p:txBody>
            <a:bodyPr wrap="none" rtlCol="0">
              <a:spAutoFit/>
            </a:bodyPr>
            <a:lstStyle/>
            <a:p>
              <a:pPr rtl="0"/>
              <a:r>
                <a:rPr lang="pt-BR" sz="2000" b="1">
                  <a:latin typeface="Amazon Ember" panose="020B0603020204020204" pitchFamily="34" charset="0"/>
                  <a:ea typeface="Amazon Ember" panose="020B0603020204020204" pitchFamily="34" charset="0"/>
                  <a:cs typeface="Amazon Ember" panose="020B0603020204020204" pitchFamily="34" charset="0"/>
                </a:rPr>
                <a:t>Teste de conhecimento</a:t>
              </a:r>
            </a:p>
          </p:txBody>
        </p:sp>
        <p:pic>
          <p:nvPicPr>
            <p:cNvPr id="9" name="Picture 8">
              <a:extLst>
                <a:ext uri="{FF2B5EF4-FFF2-40B4-BE49-F238E27FC236}">
                  <a16:creationId xmlns:a16="http://schemas.microsoft.com/office/drawing/2014/main" id="{7C7503A9-F744-2745-8305-1056CF885D90}"/>
                </a:ext>
              </a:extLst>
            </p:cNvPr>
            <p:cNvPicPr>
              <a:picLocks noChangeAspect="1"/>
            </p:cNvPicPr>
            <p:nvPr/>
          </p:nvPicPr>
          <p:blipFill>
            <a:blip r:embed="rId4"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188879" y="4810544"/>
              <a:ext cx="532323" cy="532323"/>
            </a:xfrm>
            <a:prstGeom prst="rect">
              <a:avLst/>
            </a:prstGeom>
          </p:spPr>
        </p:pic>
      </p:grpSp>
      <p:sp>
        <p:nvSpPr>
          <p:cNvPr id="3" name="Footer Placeholder 2">
            <a:extLst>
              <a:ext uri="{FF2B5EF4-FFF2-40B4-BE49-F238E27FC236}">
                <a16:creationId xmlns:a16="http://schemas.microsoft.com/office/drawing/2014/main" id="{5BC9F520-52CE-EC45-9983-670F119868B5}"/>
              </a:ext>
              <a:ext uri="{C183D7F6-B498-43B3-948B-1728B52AA6E4}">
                <adec:decorative xmlns:adec="http://schemas.microsoft.com/office/drawing/2017/decorative" val="1"/>
              </a:ext>
            </a:extLst>
          </p:cNvPr>
          <p:cNvSpPr>
            <a:spLocks noGrp="1"/>
          </p:cNvSpPr>
          <p:nvPr>
            <p:ph type="ftr" sz="quarter" idx="3"/>
          </p:nvPr>
        </p:nvSpPr>
        <p:spPr>
          <a:xfrm>
            <a:off x="419100" y="6356350"/>
            <a:ext cx="5082290"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4" name="Slide Number Placeholder 3">
            <a:extLst>
              <a:ext uri="{FF2B5EF4-FFF2-40B4-BE49-F238E27FC236}">
                <a16:creationId xmlns:a16="http://schemas.microsoft.com/office/drawing/2014/main" id="{C17933E2-EE90-C246-AEFF-135CA8848EB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a:t>
            </a:fld>
            <a:endParaRPr lang="en-US" dirty="0"/>
          </a:p>
        </p:txBody>
      </p:sp>
    </p:spTree>
    <p:custDataLst>
      <p:tags r:id="rId1"/>
    </p:custDataLst>
    <p:extLst>
      <p:ext uri="{BB962C8B-B14F-4D97-AF65-F5344CB8AC3E}">
        <p14:creationId xmlns:p14="http://schemas.microsoft.com/office/powerpoint/2010/main" val="24187462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42F421-A6EA-0E4B-8818-CBFE16940BF0}"/>
              </a:ext>
            </a:extLst>
          </p:cNvPr>
          <p:cNvSpPr>
            <a:spLocks noGrp="1"/>
          </p:cNvSpPr>
          <p:nvPr>
            <p:ph type="title"/>
          </p:nvPr>
        </p:nvSpPr>
        <p:spPr/>
        <p:txBody>
          <a:bodyPr rtlCol="0"/>
          <a:lstStyle/>
          <a:p>
            <a:pPr rtl="0"/>
            <a:r>
              <a:rPr lang="pt-BR"/>
              <a:t>5. Script de dados do usuário (opcional)</a:t>
            </a:r>
          </a:p>
        </p:txBody>
      </p:sp>
      <p:sp>
        <p:nvSpPr>
          <p:cNvPr id="4" name="Slide Number Placeholder 3">
            <a:extLst>
              <a:ext uri="{FF2B5EF4-FFF2-40B4-BE49-F238E27FC236}">
                <a16:creationId xmlns:a16="http://schemas.microsoft.com/office/drawing/2014/main" id="{3DC8025C-12DF-0744-A30A-E9DDA2FE8DE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20</a:t>
            </a:fld>
            <a:endParaRPr lang="en-US" dirty="0"/>
          </a:p>
        </p:txBody>
      </p:sp>
      <p:sp>
        <p:nvSpPr>
          <p:cNvPr id="10" name="Content Placeholder 9">
            <a:extLst>
              <a:ext uri="{FF2B5EF4-FFF2-40B4-BE49-F238E27FC236}">
                <a16:creationId xmlns:a16="http://schemas.microsoft.com/office/drawing/2014/main" id="{29FE78C7-DDB9-0344-97A0-68D195ABF113}"/>
              </a:ext>
            </a:extLst>
          </p:cNvPr>
          <p:cNvSpPr>
            <a:spLocks noGrp="1"/>
          </p:cNvSpPr>
          <p:nvPr>
            <p:ph idx="13"/>
          </p:nvPr>
        </p:nvSpPr>
        <p:spPr>
          <a:xfrm>
            <a:off x="3931920" y="3849095"/>
            <a:ext cx="7510134" cy="2309661"/>
          </a:xfrm>
        </p:spPr>
        <p:txBody>
          <a:bodyPr rtlCol="0"/>
          <a:lstStyle/>
          <a:p>
            <a:pPr rtl="0"/>
            <a:r>
              <a:rPr lang="pt-BR" sz="2000"/>
              <a:t>Opcionalmente, especifique um script de dados do usuário na execução da instância </a:t>
            </a:r>
          </a:p>
          <a:p>
            <a:pPr rtl="0"/>
            <a:r>
              <a:rPr lang="pt-BR" sz="2000"/>
              <a:t>Use scripts de </a:t>
            </a:r>
            <a:r>
              <a:rPr lang="pt-BR" sz="2000" b="1">
                <a:solidFill>
                  <a:schemeClr val="accent5"/>
                </a:solidFill>
              </a:rPr>
              <a:t>dados do usuário </a:t>
            </a:r>
            <a:r>
              <a:rPr lang="pt-BR" sz="2000"/>
              <a:t>para</a:t>
            </a:r>
            <a:r>
              <a:rPr lang="pt-BR" sz="2000" b="1">
                <a:solidFill>
                  <a:schemeClr val="accent5"/>
                </a:solidFill>
              </a:rPr>
              <a:t> </a:t>
            </a:r>
            <a:r>
              <a:rPr lang="pt-BR" sz="2000"/>
              <a:t>personalizar o ambiente de tempo de execução de sua instância</a:t>
            </a:r>
          </a:p>
          <a:p>
            <a:pPr lvl="1" rtl="0"/>
            <a:r>
              <a:rPr lang="pt-BR" sz="1800">
                <a:solidFill>
                  <a:schemeClr val="accent6"/>
                </a:solidFill>
              </a:rPr>
              <a:t>O script é executado na primeira vez que a instância é iniciada</a:t>
            </a:r>
            <a:endParaRPr lang="en-US" sz="1600" dirty="0"/>
          </a:p>
          <a:p>
            <a:pPr rtl="0"/>
            <a:r>
              <a:rPr lang="pt-BR" sz="2000"/>
              <a:t>Pode ser usado estrategicamente</a:t>
            </a:r>
          </a:p>
          <a:p>
            <a:pPr lvl="1" rtl="0"/>
            <a:r>
              <a:rPr lang="pt-BR" sz="1800"/>
              <a:t>Por exemplo, reduza o número de AMIs personalizadas que você cria e mantém</a:t>
            </a:r>
          </a:p>
          <a:p>
            <a:pPr marL="457200" lvl="1" indent="0" rtl="0">
              <a:buNone/>
            </a:pPr>
            <a:endParaRPr lang="en-US" sz="1800" dirty="0"/>
          </a:p>
        </p:txBody>
      </p:sp>
      <p:sp>
        <p:nvSpPr>
          <p:cNvPr id="2" name="Footer Placeholder 1">
            <a:extLst>
              <a:ext uri="{FF2B5EF4-FFF2-40B4-BE49-F238E27FC236}">
                <a16:creationId xmlns:a16="http://schemas.microsoft.com/office/drawing/2014/main" id="{727AEF71-4056-C047-BBC7-E231CF623D4C}"/>
              </a:ext>
              <a:ext uri="{C183D7F6-B498-43B3-948B-1728B52AA6E4}">
                <adec:decorative xmlns:adec="http://schemas.microsoft.com/office/drawing/2017/decorative" val="1"/>
              </a:ext>
            </a:extLst>
          </p:cNvPr>
          <p:cNvSpPr>
            <a:spLocks noGrp="1"/>
          </p:cNvSpPr>
          <p:nvPr>
            <p:ph type="ftr" sz="quarter" idx="3"/>
          </p:nvPr>
        </p:nvSpPr>
        <p:spPr>
          <a:xfrm>
            <a:off x="419100" y="6356350"/>
            <a:ext cx="4797477"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28" name="Group 27" descr="daigram showing an AMI on the left, with an arrow point to a running instance. The arrow shows a user data script on top of it with three lines of code (code discussed in the notes below this slide).">
            <a:extLst>
              <a:ext uri="{FF2B5EF4-FFF2-40B4-BE49-F238E27FC236}">
                <a16:creationId xmlns:a16="http://schemas.microsoft.com/office/drawing/2014/main" id="{83924710-65D2-8D4D-A75F-CFB2A561836F}"/>
              </a:ext>
            </a:extLst>
          </p:cNvPr>
          <p:cNvGrpSpPr/>
          <p:nvPr/>
        </p:nvGrpSpPr>
        <p:grpSpPr>
          <a:xfrm>
            <a:off x="4487357" y="1368239"/>
            <a:ext cx="6159051" cy="2413952"/>
            <a:chOff x="4487357" y="1443189"/>
            <a:chExt cx="6159051" cy="2413952"/>
          </a:xfrm>
        </p:grpSpPr>
        <p:cxnSp>
          <p:nvCxnSpPr>
            <p:cNvPr id="5" name="Straight Arrow Connector 4">
              <a:extLst>
                <a:ext uri="{FF2B5EF4-FFF2-40B4-BE49-F238E27FC236}">
                  <a16:creationId xmlns:a16="http://schemas.microsoft.com/office/drawing/2014/main" id="{7CFA2A0A-6DAB-3D48-96C0-18EA633610B6}"/>
                </a:ext>
              </a:extLst>
            </p:cNvPr>
            <p:cNvCxnSpPr>
              <a:cxnSpLocks/>
            </p:cNvCxnSpPr>
            <p:nvPr/>
          </p:nvCxnSpPr>
          <p:spPr>
            <a:xfrm flipV="1">
              <a:off x="5646970" y="2393518"/>
              <a:ext cx="3660924" cy="3583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736C2FA-C4DB-5844-B150-219C79B96997}"/>
                </a:ext>
              </a:extLst>
            </p:cNvPr>
            <p:cNvSpPr txBox="1"/>
            <p:nvPr/>
          </p:nvSpPr>
          <p:spPr>
            <a:xfrm>
              <a:off x="4487357" y="2892927"/>
              <a:ext cx="1391500" cy="400110"/>
            </a:xfrm>
            <a:prstGeom prst="rect">
              <a:avLst/>
            </a:prstGeom>
            <a:noFill/>
          </p:spPr>
          <p:txBody>
            <a:bodyPr wrap="square" rtlCol="0">
              <a:spAutoFit/>
            </a:bodyPr>
            <a:lstStyle/>
            <a:p>
              <a:pPr algn="ctr" rtl="0"/>
              <a:r>
                <a:rPr lang="pt-BR" sz="2000" dirty="0">
                  <a:latin typeface="Amazon Ember" panose="020B0603020204020204" pitchFamily="34" charset="0"/>
                  <a:ea typeface="Amazon Ember" panose="020B0603020204020204" pitchFamily="34" charset="0"/>
                  <a:cs typeface="Amazon Ember" panose="020B0603020204020204" pitchFamily="34" charset="0"/>
                </a:rPr>
                <a:t>AMI</a:t>
              </a:r>
            </a:p>
          </p:txBody>
        </p:sp>
        <p:sp>
          <p:nvSpPr>
            <p:cNvPr id="24" name="TextBox 23">
              <a:extLst>
                <a:ext uri="{FF2B5EF4-FFF2-40B4-BE49-F238E27FC236}">
                  <a16:creationId xmlns:a16="http://schemas.microsoft.com/office/drawing/2014/main" id="{D56F5C00-4102-DA47-81E6-825B32C6ACA1}"/>
                </a:ext>
              </a:extLst>
            </p:cNvPr>
            <p:cNvSpPr txBox="1"/>
            <p:nvPr/>
          </p:nvSpPr>
          <p:spPr>
            <a:xfrm>
              <a:off x="8914201" y="2841478"/>
              <a:ext cx="1732207" cy="1015663"/>
            </a:xfrm>
            <a:prstGeom prst="rect">
              <a:avLst/>
            </a:prstGeom>
            <a:noFill/>
          </p:spPr>
          <p:txBody>
            <a:bodyPr wrap="square" rtlCol="0">
              <a:spAutoFit/>
            </a:bodyPr>
            <a:lstStyle/>
            <a:p>
              <a:pPr algn="ctr" rtl="0"/>
              <a:r>
                <a:rPr lang="pt-BR" sz="2000" dirty="0">
                  <a:latin typeface="Amazon Ember" panose="020B0603020204020204" pitchFamily="34" charset="0"/>
                  <a:ea typeface="Amazon Ember" panose="020B0603020204020204" pitchFamily="34" charset="0"/>
                  <a:cs typeface="Amazon Ember" panose="020B0603020204020204" pitchFamily="34" charset="0"/>
                </a:rPr>
                <a:t>Em execução </a:t>
              </a:r>
              <a:br>
                <a:rPr lang="en-US" sz="2000" dirty="0">
                  <a:latin typeface="Amazon Ember" panose="020B0603020204020204" pitchFamily="34" charset="0"/>
                  <a:ea typeface="Amazon Ember" panose="020B0603020204020204" pitchFamily="34" charset="0"/>
                  <a:cs typeface="Amazon Ember" panose="020B0603020204020204" pitchFamily="34" charset="0"/>
                </a:rPr>
              </a:br>
              <a:r>
                <a:rPr lang="pt-BR" sz="2000" dirty="0">
                  <a:latin typeface="Amazon Ember" panose="020B0603020204020204" pitchFamily="34" charset="0"/>
                  <a:ea typeface="Amazon Ember" panose="020B0603020204020204" pitchFamily="34" charset="0"/>
                  <a:cs typeface="Amazon Ember" panose="020B0603020204020204" pitchFamily="34" charset="0"/>
                </a:rPr>
                <a:t>Instância </a:t>
              </a:r>
              <a:br>
                <a:rPr lang="pt-BR" sz="2000" dirty="0">
                  <a:latin typeface="Amazon Ember" panose="020B0603020204020204" pitchFamily="34" charset="0"/>
                  <a:ea typeface="Amazon Ember" panose="020B0603020204020204" pitchFamily="34" charset="0"/>
                  <a:cs typeface="Amazon Ember" panose="020B0603020204020204" pitchFamily="34" charset="0"/>
                </a:rPr>
              </a:br>
              <a:r>
                <a:rPr lang="pt-BR" sz="2000" dirty="0">
                  <a:latin typeface="Amazon Ember" panose="020B0603020204020204" pitchFamily="34" charset="0"/>
                  <a:ea typeface="Amazon Ember" panose="020B0603020204020204" pitchFamily="34" charset="0"/>
                  <a:cs typeface="Amazon Ember" panose="020B0603020204020204" pitchFamily="34" charset="0"/>
                </a:rPr>
                <a:t>do EC2</a:t>
              </a:r>
            </a:p>
          </p:txBody>
        </p:sp>
        <p:sp>
          <p:nvSpPr>
            <p:cNvPr id="20" name="Rectangle 19">
              <a:extLst>
                <a:ext uri="{FF2B5EF4-FFF2-40B4-BE49-F238E27FC236}">
                  <a16:creationId xmlns:a16="http://schemas.microsoft.com/office/drawing/2014/main" id="{DA350BEB-22F6-6C4A-AC8E-8A2160DF44E9}"/>
                </a:ext>
              </a:extLst>
            </p:cNvPr>
            <p:cNvSpPr/>
            <p:nvPr/>
          </p:nvSpPr>
          <p:spPr>
            <a:xfrm>
              <a:off x="5948320" y="1855014"/>
              <a:ext cx="2920568" cy="1402165"/>
            </a:xfrm>
            <a:prstGeom prst="rect">
              <a:avLst/>
            </a:prstGeom>
            <a:solidFill>
              <a:schemeClr val="bg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2000" dirty="0"/>
            </a:p>
          </p:txBody>
        </p:sp>
        <p:sp>
          <p:nvSpPr>
            <p:cNvPr id="21" name="TextBox 20">
              <a:extLst>
                <a:ext uri="{FF2B5EF4-FFF2-40B4-BE49-F238E27FC236}">
                  <a16:creationId xmlns:a16="http://schemas.microsoft.com/office/drawing/2014/main" id="{65DEB42B-78C8-5A40-B224-42AF44F844F5}"/>
                </a:ext>
              </a:extLst>
            </p:cNvPr>
            <p:cNvSpPr txBox="1"/>
            <p:nvPr/>
          </p:nvSpPr>
          <p:spPr>
            <a:xfrm>
              <a:off x="5948320" y="1443189"/>
              <a:ext cx="2920568" cy="400110"/>
            </a:xfrm>
            <a:prstGeom prst="rect">
              <a:avLst/>
            </a:prstGeom>
            <a:noFill/>
          </p:spPr>
          <p:txBody>
            <a:bodyPr wrap="square" rtlCol="0">
              <a:spAutoFit/>
            </a:bodyPr>
            <a:lstStyle/>
            <a:p>
              <a:pPr algn="ctr" rtl="0"/>
              <a:r>
                <a:rPr lang="pt-BR" sz="2000" dirty="0">
                  <a:latin typeface="Amazon Ember" panose="020B0603020204020204" pitchFamily="34" charset="0"/>
                  <a:ea typeface="Amazon Ember" panose="020B0603020204020204" pitchFamily="34" charset="0"/>
                  <a:cs typeface="Amazon Ember" panose="020B0603020204020204" pitchFamily="34" charset="0"/>
                </a:rPr>
                <a:t>Dados de usuário</a:t>
              </a:r>
            </a:p>
          </p:txBody>
        </p:sp>
        <p:sp>
          <p:nvSpPr>
            <p:cNvPr id="22" name="Rectangle 21">
              <a:extLst>
                <a:ext uri="{FF2B5EF4-FFF2-40B4-BE49-F238E27FC236}">
                  <a16:creationId xmlns:a16="http://schemas.microsoft.com/office/drawing/2014/main" id="{02DACCA5-FEE5-9D4C-A485-D17CBCA823E0}"/>
                </a:ext>
              </a:extLst>
            </p:cNvPr>
            <p:cNvSpPr/>
            <p:nvPr/>
          </p:nvSpPr>
          <p:spPr>
            <a:xfrm>
              <a:off x="6127833" y="1913362"/>
              <a:ext cx="2600309" cy="1159933"/>
            </a:xfrm>
            <a:prstGeom prst="rect">
              <a:avLst/>
            </a:prstGeom>
          </p:spPr>
          <p:txBody>
            <a:bodyPr wrap="square" rtlCol="0">
              <a:spAutoFit/>
            </a:bodyPr>
            <a:lstStyle/>
            <a:p>
              <a:pPr rtl="0">
                <a:lnSpc>
                  <a:spcPct val="150000"/>
                </a:lnSpc>
              </a:pPr>
              <a:r>
                <a:rPr lang="pt-BR" sz="1600" dirty="0">
                  <a:latin typeface="Courier New" panose="02070309020205020404" pitchFamily="49" charset="0"/>
                  <a:cs typeface="Courier New" panose="02070309020205020404" pitchFamily="49" charset="0"/>
                </a:rPr>
                <a:t>#!/bin/</a:t>
              </a:r>
              <a:r>
                <a:rPr lang="pt-BR" sz="1600" dirty="0" err="1">
                  <a:latin typeface="Courier New" panose="02070309020205020404" pitchFamily="49" charset="0"/>
                  <a:cs typeface="Courier New" panose="02070309020205020404" pitchFamily="49" charset="0"/>
                </a:rPr>
                <a:t>bash</a:t>
              </a:r>
              <a:endParaRPr lang="pt-BR" sz="1600" dirty="0">
                <a:latin typeface="Courier New" panose="02070309020205020404" pitchFamily="49" charset="0"/>
                <a:cs typeface="Courier New" panose="02070309020205020404" pitchFamily="49" charset="0"/>
              </a:endParaRPr>
            </a:p>
            <a:p>
              <a:pPr rtl="0">
                <a:lnSpc>
                  <a:spcPct val="150000"/>
                </a:lnSpc>
              </a:pPr>
              <a:r>
                <a:rPr lang="pt-BR" sz="1600" dirty="0" err="1">
                  <a:latin typeface="Courier New" panose="02070309020205020404" pitchFamily="49" charset="0"/>
                  <a:cs typeface="Courier New" panose="02070309020205020404" pitchFamily="49" charset="0"/>
                </a:rPr>
                <a:t>yum</a:t>
              </a: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update</a:t>
              </a:r>
              <a:r>
                <a:rPr lang="pt-BR" sz="1600" dirty="0">
                  <a:latin typeface="Courier New" panose="02070309020205020404" pitchFamily="49" charset="0"/>
                  <a:cs typeface="Courier New" panose="02070309020205020404" pitchFamily="49" charset="0"/>
                </a:rPr>
                <a:t> -y</a:t>
              </a:r>
            </a:p>
            <a:p>
              <a:pPr rtl="0">
                <a:lnSpc>
                  <a:spcPct val="150000"/>
                </a:lnSpc>
              </a:pPr>
              <a:r>
                <a:rPr lang="pt-BR" sz="1600" dirty="0" err="1">
                  <a:latin typeface="Courier New" panose="02070309020205020404" pitchFamily="49" charset="0"/>
                  <a:cs typeface="Courier New" panose="02070309020205020404" pitchFamily="49" charset="0"/>
                </a:rPr>
                <a:t>yum</a:t>
              </a: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install</a:t>
              </a:r>
              <a:r>
                <a:rPr lang="pt-BR" sz="1600" dirty="0">
                  <a:latin typeface="Courier New" panose="02070309020205020404" pitchFamily="49" charset="0"/>
                  <a:cs typeface="Courier New" panose="02070309020205020404" pitchFamily="49" charset="0"/>
                </a:rPr>
                <a:t> -y </a:t>
              </a:r>
              <a:r>
                <a:rPr lang="pt-BR" sz="1600" dirty="0" err="1">
                  <a:latin typeface="Courier New" panose="02070309020205020404" pitchFamily="49" charset="0"/>
                  <a:cs typeface="Courier New" panose="02070309020205020404" pitchFamily="49" charset="0"/>
                </a:rPr>
                <a:t>wget</a:t>
              </a:r>
              <a:endParaRPr lang="pt-BR" sz="1600" dirty="0">
                <a:latin typeface="Courier New" panose="02070309020205020404" pitchFamily="49" charset="0"/>
                <a:cs typeface="Courier New" panose="02070309020205020404" pitchFamily="49" charset="0"/>
              </a:endParaRPr>
            </a:p>
          </p:txBody>
        </p:sp>
        <p:pic>
          <p:nvPicPr>
            <p:cNvPr id="25" name="Graphic 24">
              <a:extLst>
                <a:ext uri="{FF2B5EF4-FFF2-40B4-BE49-F238E27FC236}">
                  <a16:creationId xmlns:a16="http://schemas.microsoft.com/office/drawing/2014/main" id="{F6F4CFBE-6043-774D-A7FD-97F357C81A5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804732" y="2008229"/>
              <a:ext cx="842238" cy="842238"/>
            </a:xfrm>
            <a:prstGeom prst="rect">
              <a:avLst/>
            </a:prstGeom>
          </p:spPr>
        </p:pic>
        <p:pic>
          <p:nvPicPr>
            <p:cNvPr id="26" name="Graphic 25">
              <a:extLst>
                <a:ext uri="{FF2B5EF4-FFF2-40B4-BE49-F238E27FC236}">
                  <a16:creationId xmlns:a16="http://schemas.microsoft.com/office/drawing/2014/main" id="{67A70AD0-1CED-F749-8727-5BC28B2B2C2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307894" y="1967853"/>
              <a:ext cx="851329" cy="851329"/>
            </a:xfrm>
            <a:prstGeom prst="rect">
              <a:avLst/>
            </a:prstGeom>
          </p:spPr>
        </p:pic>
      </p:grpSp>
      <p:sp>
        <p:nvSpPr>
          <p:cNvPr id="29" name="Content Placeholder 8">
            <a:extLst>
              <a:ext uri="{FF2B5EF4-FFF2-40B4-BE49-F238E27FC236}">
                <a16:creationId xmlns:a16="http://schemas.microsoft.com/office/drawing/2014/main" id="{A9A63986-A567-A74D-96CD-227FBA564A9E}"/>
              </a:ext>
              <a:ext uri="{C183D7F6-B498-43B3-948B-1728B52AA6E4}">
                <adec:decorative xmlns:adec="http://schemas.microsoft.com/office/drawing/2017/decorative" val="1"/>
              </a:ext>
            </a:extLst>
          </p:cNvPr>
          <p:cNvSpPr txBox="1">
            <a:spLocks/>
          </p:cNvSpPr>
          <p:nvPr/>
        </p:nvSpPr>
        <p:spPr>
          <a:xfrm>
            <a:off x="419100" y="1528176"/>
            <a:ext cx="3195970" cy="3663992"/>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a:solidFill>
                  <a:schemeClr val="accent5"/>
                </a:solidFill>
              </a:rPr>
              <a:t>As escolhas feitas usando o Launch Instance Wizard:</a:t>
            </a:r>
            <a:br>
              <a:rPr lang="en-US" sz="2400" b="1" dirty="0">
                <a:solidFill>
                  <a:schemeClr val="accent5"/>
                </a:solidFill>
              </a:rPr>
            </a:br>
            <a:endParaRPr lang="en-US" sz="2000" dirty="0"/>
          </a:p>
          <a:p>
            <a:pPr marL="514350" indent="-514350" rtl="0">
              <a:lnSpc>
                <a:spcPct val="100000"/>
              </a:lnSpc>
              <a:spcBef>
                <a:spcPts val="400"/>
              </a:spcBef>
              <a:buFont typeface="+mj-lt"/>
              <a:buAutoNum type="arabicPeriod"/>
            </a:pPr>
            <a:r>
              <a:rPr lang="pt-BR" sz="1600" b="1"/>
              <a:t>AMI</a:t>
            </a:r>
          </a:p>
          <a:p>
            <a:pPr marL="514350" indent="-514350" rtl="0">
              <a:lnSpc>
                <a:spcPct val="100000"/>
              </a:lnSpc>
              <a:spcBef>
                <a:spcPts val="400"/>
              </a:spcBef>
              <a:buFont typeface="+mj-lt"/>
              <a:buAutoNum type="arabicPeriod"/>
            </a:pPr>
            <a:r>
              <a:rPr lang="pt-BR" sz="1600" b="1"/>
              <a:t>Tipo de instância</a:t>
            </a:r>
          </a:p>
          <a:p>
            <a:pPr marL="514350" indent="-514350" rtl="0">
              <a:lnSpc>
                <a:spcPct val="100000"/>
              </a:lnSpc>
              <a:spcBef>
                <a:spcPts val="400"/>
              </a:spcBef>
              <a:buFont typeface="+mj-lt"/>
              <a:buAutoNum type="arabicPeriod"/>
            </a:pPr>
            <a:r>
              <a:rPr lang="pt-BR" sz="1600" b="1"/>
              <a:t>Configurações de rede</a:t>
            </a:r>
          </a:p>
          <a:p>
            <a:pPr marL="514350" indent="-514350" rtl="0">
              <a:lnSpc>
                <a:spcPct val="100000"/>
              </a:lnSpc>
              <a:spcBef>
                <a:spcPts val="400"/>
              </a:spcBef>
              <a:buFont typeface="+mj-lt"/>
              <a:buAutoNum type="arabicPeriod"/>
            </a:pPr>
            <a:r>
              <a:rPr lang="pt-BR" sz="1600" b="1"/>
              <a:t>Função do IAM</a:t>
            </a:r>
          </a:p>
          <a:p>
            <a:pPr marL="514350" indent="-514350" rtl="0">
              <a:lnSpc>
                <a:spcPct val="100000"/>
              </a:lnSpc>
              <a:spcBef>
                <a:spcPts val="400"/>
              </a:spcBef>
              <a:buFont typeface="+mj-lt"/>
              <a:buAutoNum type="arabicPeriod"/>
            </a:pPr>
            <a:r>
              <a:rPr lang="pt-BR" sz="1600" b="1">
                <a:solidFill>
                  <a:schemeClr val="accent6"/>
                </a:solidFill>
              </a:rPr>
              <a:t>Dados de usuário</a:t>
            </a:r>
          </a:p>
          <a:p>
            <a:pPr marL="514350" indent="-514350" rtl="0">
              <a:lnSpc>
                <a:spcPct val="100000"/>
              </a:lnSpc>
              <a:spcBef>
                <a:spcPts val="400"/>
              </a:spcBef>
              <a:buFont typeface="+mj-lt"/>
              <a:buAutoNum type="arabicPeriod"/>
            </a:pPr>
            <a:r>
              <a:rPr lang="pt-BR" sz="1600" b="1"/>
              <a:t>Opções de armazenamento</a:t>
            </a:r>
          </a:p>
          <a:p>
            <a:pPr marL="514350" indent="-514350" rtl="0">
              <a:lnSpc>
                <a:spcPct val="100000"/>
              </a:lnSpc>
              <a:spcBef>
                <a:spcPts val="400"/>
              </a:spcBef>
              <a:buFont typeface="+mj-lt"/>
              <a:buAutoNum type="arabicPeriod"/>
            </a:pPr>
            <a:r>
              <a:rPr lang="pt-BR" sz="1600" b="1"/>
              <a:t>Tags</a:t>
            </a:r>
          </a:p>
          <a:p>
            <a:pPr marL="514350" indent="-514350" rtl="0">
              <a:lnSpc>
                <a:spcPct val="100000"/>
              </a:lnSpc>
              <a:spcBef>
                <a:spcPts val="400"/>
              </a:spcBef>
              <a:buFont typeface="+mj-lt"/>
              <a:buAutoNum type="arabicPeriod"/>
            </a:pPr>
            <a:r>
              <a:rPr lang="pt-BR" sz="1600" b="1"/>
              <a:t>Grupo de segurança</a:t>
            </a:r>
          </a:p>
          <a:p>
            <a:pPr marL="514350" indent="-514350" rtl="0">
              <a:lnSpc>
                <a:spcPct val="100000"/>
              </a:lnSpc>
              <a:spcBef>
                <a:spcPts val="400"/>
              </a:spcBef>
              <a:buFont typeface="+mj-lt"/>
              <a:buAutoNum type="arabicPeriod"/>
            </a:pPr>
            <a:r>
              <a:rPr lang="pt-BR" sz="1600" b="1"/>
              <a:t>Par de chaves</a:t>
            </a:r>
            <a:endParaRPr lang="en-US" sz="1800" b="1" dirty="0"/>
          </a:p>
        </p:txBody>
      </p:sp>
    </p:spTree>
    <p:custDataLst>
      <p:tags r:id="rId1"/>
    </p:custDataLst>
    <p:extLst>
      <p:ext uri="{BB962C8B-B14F-4D97-AF65-F5344CB8AC3E}">
        <p14:creationId xmlns:p14="http://schemas.microsoft.com/office/powerpoint/2010/main" val="2428646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42F421-A6EA-0E4B-8818-CBFE16940BF0}"/>
              </a:ext>
            </a:extLst>
          </p:cNvPr>
          <p:cNvSpPr>
            <a:spLocks noGrp="1"/>
          </p:cNvSpPr>
          <p:nvPr>
            <p:ph type="title"/>
          </p:nvPr>
        </p:nvSpPr>
        <p:spPr/>
        <p:txBody>
          <a:bodyPr rtlCol="0"/>
          <a:lstStyle/>
          <a:p>
            <a:pPr rtl="0"/>
            <a:r>
              <a:rPr lang="pt-BR" dirty="0"/>
              <a:t>6. Especificar armazenamento</a:t>
            </a:r>
          </a:p>
        </p:txBody>
      </p:sp>
      <p:sp>
        <p:nvSpPr>
          <p:cNvPr id="4" name="Slide Number Placeholder 3">
            <a:extLst>
              <a:ext uri="{FF2B5EF4-FFF2-40B4-BE49-F238E27FC236}">
                <a16:creationId xmlns:a16="http://schemas.microsoft.com/office/drawing/2014/main" id="{3DC8025C-12DF-0744-A30A-E9DDA2FE8DE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21</a:t>
            </a:fld>
            <a:endParaRPr lang="en-US" dirty="0"/>
          </a:p>
        </p:txBody>
      </p:sp>
      <p:sp>
        <p:nvSpPr>
          <p:cNvPr id="10" name="Content Placeholder 9">
            <a:extLst>
              <a:ext uri="{FF2B5EF4-FFF2-40B4-BE49-F238E27FC236}">
                <a16:creationId xmlns:a16="http://schemas.microsoft.com/office/drawing/2014/main" id="{29FE78C7-DDB9-0344-97A0-68D195ABF113}"/>
              </a:ext>
            </a:extLst>
          </p:cNvPr>
          <p:cNvSpPr>
            <a:spLocks noGrp="1"/>
          </p:cNvSpPr>
          <p:nvPr>
            <p:ph idx="13"/>
          </p:nvPr>
        </p:nvSpPr>
        <p:spPr>
          <a:xfrm>
            <a:off x="3931920" y="1524228"/>
            <a:ext cx="6767748" cy="4648788"/>
          </a:xfrm>
        </p:spPr>
        <p:txBody>
          <a:bodyPr rtlCol="0"/>
          <a:lstStyle/>
          <a:p>
            <a:pPr marL="287338" indent="-268288" rtl="0"/>
            <a:r>
              <a:rPr lang="pt-BR" sz="2400" dirty="0"/>
              <a:t>Configurar o </a:t>
            </a:r>
            <a:r>
              <a:rPr lang="pt-BR" sz="2400" dirty="0">
                <a:solidFill>
                  <a:schemeClr val="accent6"/>
                </a:solidFill>
              </a:rPr>
              <a:t>volume raiz</a:t>
            </a:r>
          </a:p>
          <a:p>
            <a:pPr marL="744538" lvl="1" indent="-268288" rtl="0"/>
            <a:r>
              <a:rPr lang="pt-BR" sz="2000" dirty="0"/>
              <a:t>Onde o sistema operacional convidado está instalado</a:t>
            </a:r>
          </a:p>
          <a:p>
            <a:pPr marL="287338" indent="-268288" rtl="0"/>
            <a:r>
              <a:rPr lang="pt-BR" sz="2400" dirty="0"/>
              <a:t>Anexar </a:t>
            </a:r>
            <a:r>
              <a:rPr lang="pt-BR" sz="2400" dirty="0">
                <a:solidFill>
                  <a:schemeClr val="accent6"/>
                </a:solidFill>
              </a:rPr>
              <a:t>volumes de armazenamento adicionais</a:t>
            </a:r>
            <a:r>
              <a:rPr lang="pt-BR" sz="2400" dirty="0"/>
              <a:t> (opcional)</a:t>
            </a:r>
          </a:p>
          <a:p>
            <a:pPr marL="744538" lvl="1" indent="-268288" rtl="0"/>
            <a:r>
              <a:rPr lang="pt-BR" sz="2000" dirty="0"/>
              <a:t>A AMI já pode incluir mais de um volume</a:t>
            </a:r>
          </a:p>
          <a:p>
            <a:pPr marL="287338" indent="-268288" rtl="0"/>
            <a:r>
              <a:rPr lang="pt-BR" sz="2400" dirty="0"/>
              <a:t>Para cada volume, especifique:</a:t>
            </a:r>
          </a:p>
          <a:p>
            <a:pPr marL="744538" lvl="1" indent="-268288" rtl="0"/>
            <a:r>
              <a:rPr lang="pt-BR" sz="2000" dirty="0"/>
              <a:t>O </a:t>
            </a:r>
            <a:r>
              <a:rPr lang="pt-BR" sz="2000" b="1" dirty="0">
                <a:solidFill>
                  <a:schemeClr val="accent5"/>
                </a:solidFill>
              </a:rPr>
              <a:t>tamanho</a:t>
            </a:r>
            <a:r>
              <a:rPr lang="pt-BR" sz="2000" dirty="0"/>
              <a:t> do disco (em GB)</a:t>
            </a:r>
          </a:p>
          <a:p>
            <a:pPr marL="744538" lvl="1" indent="-268288" rtl="0"/>
            <a:r>
              <a:rPr lang="pt-BR" sz="2000" dirty="0"/>
              <a:t>O </a:t>
            </a:r>
            <a:r>
              <a:rPr lang="pt-BR" sz="2000" b="1" dirty="0">
                <a:solidFill>
                  <a:schemeClr val="accent5"/>
                </a:solidFill>
              </a:rPr>
              <a:t>tipo de volume</a:t>
            </a:r>
          </a:p>
          <a:p>
            <a:pPr marL="1201738" lvl="2" indent="-268288" rtl="0"/>
            <a:r>
              <a:rPr lang="pt-BR" sz="1800" dirty="0"/>
              <a:t>Diferentes tipos de unidades de estado sólido (</a:t>
            </a:r>
            <a:r>
              <a:rPr lang="pt-BR" sz="1800" dirty="0" err="1"/>
              <a:t>SSDs</a:t>
            </a:r>
            <a:r>
              <a:rPr lang="pt-BR" sz="1800" dirty="0"/>
              <a:t>) e unidades de disco rígido (</a:t>
            </a:r>
            <a:r>
              <a:rPr lang="pt-BR" sz="1800" dirty="0" err="1"/>
              <a:t>HDDs</a:t>
            </a:r>
            <a:r>
              <a:rPr lang="pt-BR" sz="1800" dirty="0"/>
              <a:t>) estão disponíveis</a:t>
            </a:r>
          </a:p>
          <a:p>
            <a:pPr marL="744538" lvl="1" indent="-268288" rtl="0"/>
            <a:r>
              <a:rPr lang="pt-BR" sz="2000" dirty="0"/>
              <a:t>Se o volume for excluído quando a instância for encerrada</a:t>
            </a:r>
          </a:p>
          <a:p>
            <a:pPr marL="744538" lvl="1" indent="-268288" rtl="0"/>
            <a:r>
              <a:rPr lang="pt-BR" sz="2000" dirty="0"/>
              <a:t>Se a </a:t>
            </a:r>
            <a:r>
              <a:rPr lang="pt-BR" sz="2000" b="1" dirty="0">
                <a:solidFill>
                  <a:schemeClr val="accent5"/>
                </a:solidFill>
              </a:rPr>
              <a:t>criptografia</a:t>
            </a:r>
            <a:r>
              <a:rPr lang="pt-BR" sz="2000" dirty="0"/>
              <a:t> precisar ser usada</a:t>
            </a:r>
          </a:p>
        </p:txBody>
      </p:sp>
      <p:sp>
        <p:nvSpPr>
          <p:cNvPr id="2" name="Footer Placeholder 1">
            <a:extLst>
              <a:ext uri="{FF2B5EF4-FFF2-40B4-BE49-F238E27FC236}">
                <a16:creationId xmlns:a16="http://schemas.microsoft.com/office/drawing/2014/main" id="{727AEF71-4056-C047-BBC7-E231CF623D4C}"/>
              </a:ext>
              <a:ext uri="{C183D7F6-B498-43B3-948B-1728B52AA6E4}">
                <adec:decorative xmlns:adec="http://schemas.microsoft.com/office/drawing/2017/decorative" val="1"/>
              </a:ext>
            </a:extLst>
          </p:cNvPr>
          <p:cNvSpPr>
            <a:spLocks noGrp="1"/>
          </p:cNvSpPr>
          <p:nvPr>
            <p:ph type="ftr" sz="quarter" idx="3"/>
          </p:nvPr>
        </p:nvSpPr>
        <p:spPr>
          <a:xfrm>
            <a:off x="419100" y="6356350"/>
            <a:ext cx="4557634" cy="365125"/>
          </a:xfrm>
        </p:spPr>
        <p:txBody>
          <a:bodyPr rtlCol="0"/>
          <a:lstStyle/>
          <a:p>
            <a:pPr rtl="0"/>
            <a:r>
              <a:rPr lang="pt-BR" dirty="0"/>
              <a:t>© 2019 </a:t>
            </a:r>
            <a:r>
              <a:rPr lang="pt-BR" dirty="0" err="1"/>
              <a:t>Amazon</a:t>
            </a:r>
            <a:r>
              <a:rPr lang="pt-BR" dirty="0"/>
              <a:t> Web Services, Inc. ou suas afiliadas. Todos os direitos reservados.</a:t>
            </a:r>
          </a:p>
        </p:txBody>
      </p:sp>
      <p:pic>
        <p:nvPicPr>
          <p:cNvPr id="16" name="Graphic 15">
            <a:extLst>
              <a:ext uri="{FF2B5EF4-FFF2-40B4-BE49-F238E27FC236}">
                <a16:creationId xmlns:a16="http://schemas.microsoft.com/office/drawing/2014/main" id="{37277187-0CBC-3647-A0AB-8E468DECC8D1}"/>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699668" y="1524228"/>
            <a:ext cx="914400" cy="914400"/>
          </a:xfrm>
          <a:prstGeom prst="rect">
            <a:avLst/>
          </a:prstGeom>
        </p:spPr>
      </p:pic>
      <p:pic>
        <p:nvPicPr>
          <p:cNvPr id="17" name="Graphic 16">
            <a:extLst>
              <a:ext uri="{FF2B5EF4-FFF2-40B4-BE49-F238E27FC236}">
                <a16:creationId xmlns:a16="http://schemas.microsoft.com/office/drawing/2014/main" id="{FCE0DB5B-3CBC-FB4B-B0A8-3607409136A4}"/>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53348" y="2700248"/>
            <a:ext cx="807039" cy="807039"/>
          </a:xfrm>
          <a:prstGeom prst="rect">
            <a:avLst/>
          </a:prstGeom>
        </p:spPr>
      </p:pic>
      <p:sp>
        <p:nvSpPr>
          <p:cNvPr id="20" name="Content Placeholder 8">
            <a:extLst>
              <a:ext uri="{FF2B5EF4-FFF2-40B4-BE49-F238E27FC236}">
                <a16:creationId xmlns:a16="http://schemas.microsoft.com/office/drawing/2014/main" id="{52E825D5-0043-8F4A-B6CC-635D30D85B49}"/>
              </a:ext>
              <a:ext uri="{C183D7F6-B498-43B3-948B-1728B52AA6E4}">
                <adec:decorative xmlns:adec="http://schemas.microsoft.com/office/drawing/2017/decorative" val="1"/>
              </a:ext>
            </a:extLst>
          </p:cNvPr>
          <p:cNvSpPr txBox="1">
            <a:spLocks/>
          </p:cNvSpPr>
          <p:nvPr/>
        </p:nvSpPr>
        <p:spPr>
          <a:xfrm>
            <a:off x="419100" y="1528176"/>
            <a:ext cx="3195970" cy="3663992"/>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dirty="0">
                <a:solidFill>
                  <a:schemeClr val="accent5"/>
                </a:solidFill>
              </a:rPr>
              <a:t>As escolhas feitas usando o </a:t>
            </a:r>
            <a:r>
              <a:rPr lang="pt-BR" sz="2000" b="1" dirty="0" err="1">
                <a:solidFill>
                  <a:schemeClr val="accent5"/>
                </a:solidFill>
              </a:rPr>
              <a:t>Launch</a:t>
            </a:r>
            <a:r>
              <a:rPr lang="pt-BR" sz="2000" b="1" dirty="0">
                <a:solidFill>
                  <a:schemeClr val="accent5"/>
                </a:solidFill>
              </a:rPr>
              <a:t> </a:t>
            </a:r>
            <a:r>
              <a:rPr lang="pt-BR" sz="2000" b="1" dirty="0" err="1">
                <a:solidFill>
                  <a:schemeClr val="accent5"/>
                </a:solidFill>
              </a:rPr>
              <a:t>Instance</a:t>
            </a:r>
            <a:r>
              <a:rPr lang="pt-BR" sz="2000" b="1" dirty="0">
                <a:solidFill>
                  <a:schemeClr val="accent5"/>
                </a:solidFill>
              </a:rPr>
              <a:t> </a:t>
            </a:r>
            <a:r>
              <a:rPr lang="pt-BR" sz="2000" b="1" dirty="0" err="1">
                <a:solidFill>
                  <a:schemeClr val="accent5"/>
                </a:solidFill>
              </a:rPr>
              <a:t>Wizard</a:t>
            </a:r>
            <a:r>
              <a:rPr lang="pt-BR" sz="2000" b="1" dirty="0">
                <a:solidFill>
                  <a:schemeClr val="accent5"/>
                </a:solidFill>
              </a:rPr>
              <a:t>:</a:t>
            </a:r>
            <a:br>
              <a:rPr lang="en-US" sz="2400" b="1" dirty="0">
                <a:solidFill>
                  <a:schemeClr val="accent5"/>
                </a:solidFill>
              </a:rPr>
            </a:br>
            <a:endParaRPr lang="en-US" sz="2000" dirty="0"/>
          </a:p>
          <a:p>
            <a:pPr marL="514350" indent="-514350" rtl="0">
              <a:lnSpc>
                <a:spcPct val="100000"/>
              </a:lnSpc>
              <a:spcBef>
                <a:spcPts val="400"/>
              </a:spcBef>
              <a:buFont typeface="+mj-lt"/>
              <a:buAutoNum type="arabicPeriod"/>
            </a:pPr>
            <a:r>
              <a:rPr lang="pt-BR" sz="1600" b="1" dirty="0"/>
              <a:t>AMI</a:t>
            </a:r>
          </a:p>
          <a:p>
            <a:pPr marL="514350" indent="-514350" rtl="0">
              <a:lnSpc>
                <a:spcPct val="100000"/>
              </a:lnSpc>
              <a:spcBef>
                <a:spcPts val="400"/>
              </a:spcBef>
              <a:buFont typeface="+mj-lt"/>
              <a:buAutoNum type="arabicPeriod"/>
            </a:pPr>
            <a:r>
              <a:rPr lang="pt-BR" sz="1600" b="1" dirty="0"/>
              <a:t>Tipo de instância</a:t>
            </a:r>
          </a:p>
          <a:p>
            <a:pPr marL="514350" indent="-514350" rtl="0">
              <a:lnSpc>
                <a:spcPct val="100000"/>
              </a:lnSpc>
              <a:spcBef>
                <a:spcPts val="400"/>
              </a:spcBef>
              <a:buFont typeface="+mj-lt"/>
              <a:buAutoNum type="arabicPeriod"/>
            </a:pPr>
            <a:r>
              <a:rPr lang="pt-BR" sz="1600" b="1" dirty="0"/>
              <a:t>Configurações de rede</a:t>
            </a:r>
          </a:p>
          <a:p>
            <a:pPr marL="514350" indent="-514350" rtl="0">
              <a:lnSpc>
                <a:spcPct val="100000"/>
              </a:lnSpc>
              <a:spcBef>
                <a:spcPts val="400"/>
              </a:spcBef>
              <a:buFont typeface="+mj-lt"/>
              <a:buAutoNum type="arabicPeriod"/>
            </a:pPr>
            <a:r>
              <a:rPr lang="pt-BR" sz="1600" b="1" dirty="0"/>
              <a:t>Função do IAM</a:t>
            </a:r>
          </a:p>
          <a:p>
            <a:pPr marL="514350" indent="-514350" rtl="0">
              <a:lnSpc>
                <a:spcPct val="100000"/>
              </a:lnSpc>
              <a:spcBef>
                <a:spcPts val="400"/>
              </a:spcBef>
              <a:buFont typeface="+mj-lt"/>
              <a:buAutoNum type="arabicPeriod"/>
            </a:pPr>
            <a:r>
              <a:rPr lang="pt-BR" sz="1600" b="1" dirty="0"/>
              <a:t>Dados de usuário</a:t>
            </a:r>
          </a:p>
          <a:p>
            <a:pPr marL="514350" indent="-514350" rtl="0">
              <a:lnSpc>
                <a:spcPct val="100000"/>
              </a:lnSpc>
              <a:spcBef>
                <a:spcPts val="400"/>
              </a:spcBef>
              <a:buFont typeface="+mj-lt"/>
              <a:buAutoNum type="arabicPeriod"/>
            </a:pPr>
            <a:r>
              <a:rPr lang="pt-BR" sz="1600" b="1" dirty="0">
                <a:solidFill>
                  <a:schemeClr val="accent6"/>
                </a:solidFill>
              </a:rPr>
              <a:t>Opções de armazenamento</a:t>
            </a:r>
          </a:p>
          <a:p>
            <a:pPr marL="514350" indent="-514350" rtl="0">
              <a:lnSpc>
                <a:spcPct val="100000"/>
              </a:lnSpc>
              <a:spcBef>
                <a:spcPts val="400"/>
              </a:spcBef>
              <a:buFont typeface="+mj-lt"/>
              <a:buAutoNum type="arabicPeriod"/>
            </a:pPr>
            <a:r>
              <a:rPr lang="pt-BR" sz="1600" b="1" dirty="0" err="1"/>
              <a:t>Tags</a:t>
            </a:r>
            <a:endParaRPr lang="pt-BR" sz="1600" b="1" dirty="0"/>
          </a:p>
          <a:p>
            <a:pPr marL="514350" indent="-514350" rtl="0">
              <a:lnSpc>
                <a:spcPct val="100000"/>
              </a:lnSpc>
              <a:spcBef>
                <a:spcPts val="400"/>
              </a:spcBef>
              <a:buFont typeface="+mj-lt"/>
              <a:buAutoNum type="arabicPeriod"/>
            </a:pPr>
            <a:r>
              <a:rPr lang="pt-BR" sz="1600" b="1" dirty="0"/>
              <a:t>Grupo de segurança</a:t>
            </a:r>
          </a:p>
          <a:p>
            <a:pPr marL="514350" indent="-514350" rtl="0">
              <a:lnSpc>
                <a:spcPct val="100000"/>
              </a:lnSpc>
              <a:spcBef>
                <a:spcPts val="400"/>
              </a:spcBef>
              <a:buFont typeface="+mj-lt"/>
              <a:buAutoNum type="arabicPeriod"/>
            </a:pPr>
            <a:r>
              <a:rPr lang="pt-BR" sz="1600" b="1" dirty="0"/>
              <a:t>Par de chaves</a:t>
            </a:r>
            <a:endParaRPr lang="en-US" sz="1800" b="1" dirty="0"/>
          </a:p>
        </p:txBody>
      </p:sp>
    </p:spTree>
    <p:custDataLst>
      <p:tags r:id="rId1"/>
    </p:custDataLst>
    <p:extLst>
      <p:ext uri="{BB962C8B-B14F-4D97-AF65-F5344CB8AC3E}">
        <p14:creationId xmlns:p14="http://schemas.microsoft.com/office/powerpoint/2010/main" val="25498766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C90F2-CAB3-DC42-A9E1-3388BB0E2AFA}"/>
              </a:ext>
            </a:extLst>
          </p:cNvPr>
          <p:cNvSpPr>
            <a:spLocks noGrp="1"/>
          </p:cNvSpPr>
          <p:nvPr>
            <p:ph type="title"/>
          </p:nvPr>
        </p:nvSpPr>
        <p:spPr>
          <a:xfrm>
            <a:off x="419099" y="365125"/>
            <a:ext cx="9189595" cy="474119"/>
          </a:xfrm>
        </p:spPr>
        <p:txBody>
          <a:bodyPr rtlCol="0"/>
          <a:lstStyle/>
          <a:p>
            <a:pPr rtl="0"/>
            <a:r>
              <a:rPr lang="pt-BR" sz="3700" spc="-20" dirty="0"/>
              <a:t>Opções de armazenamento do </a:t>
            </a:r>
            <a:r>
              <a:rPr lang="pt-BR" sz="3700" spc="-20" dirty="0" err="1"/>
              <a:t>Amazon</a:t>
            </a:r>
            <a:r>
              <a:rPr lang="pt-BR" sz="3700" spc="-20" dirty="0"/>
              <a:t> EC2</a:t>
            </a:r>
          </a:p>
        </p:txBody>
      </p:sp>
      <p:sp>
        <p:nvSpPr>
          <p:cNvPr id="12" name="Content Placeholder 11">
            <a:extLst>
              <a:ext uri="{FF2B5EF4-FFF2-40B4-BE49-F238E27FC236}">
                <a16:creationId xmlns:a16="http://schemas.microsoft.com/office/drawing/2014/main" id="{E6B637D2-1856-B04F-89E5-B08E36BF3D36}"/>
              </a:ext>
            </a:extLst>
          </p:cNvPr>
          <p:cNvSpPr>
            <a:spLocks noGrp="1"/>
          </p:cNvSpPr>
          <p:nvPr>
            <p:ph idx="1"/>
          </p:nvPr>
        </p:nvSpPr>
        <p:spPr>
          <a:xfrm>
            <a:off x="419100" y="1528175"/>
            <a:ext cx="10838513" cy="4648788"/>
          </a:xfrm>
        </p:spPr>
        <p:txBody>
          <a:bodyPr rtlCol="0"/>
          <a:lstStyle/>
          <a:p>
            <a:pPr rtl="0"/>
            <a:r>
              <a:rPr lang="pt-BR" sz="2400" b="1" dirty="0" err="1">
                <a:solidFill>
                  <a:schemeClr val="accent5"/>
                </a:solidFill>
              </a:rPr>
              <a:t>Amazon</a:t>
            </a:r>
            <a:r>
              <a:rPr lang="pt-BR" sz="2400" b="1" dirty="0">
                <a:solidFill>
                  <a:schemeClr val="accent5"/>
                </a:solidFill>
              </a:rPr>
              <a:t> </a:t>
            </a:r>
            <a:r>
              <a:rPr lang="pt-BR" sz="2400" b="1" dirty="0" err="1">
                <a:solidFill>
                  <a:schemeClr val="accent5"/>
                </a:solidFill>
              </a:rPr>
              <a:t>Elastic</a:t>
            </a:r>
            <a:r>
              <a:rPr lang="pt-BR" sz="2400" b="1" dirty="0">
                <a:solidFill>
                  <a:schemeClr val="accent5"/>
                </a:solidFill>
              </a:rPr>
              <a:t> </a:t>
            </a:r>
            <a:r>
              <a:rPr lang="pt-BR" sz="2400" b="1" dirty="0" err="1">
                <a:solidFill>
                  <a:schemeClr val="accent5"/>
                </a:solidFill>
              </a:rPr>
              <a:t>Block</a:t>
            </a:r>
            <a:r>
              <a:rPr lang="pt-BR" sz="2400" b="1" dirty="0">
                <a:solidFill>
                  <a:schemeClr val="accent5"/>
                </a:solidFill>
              </a:rPr>
              <a:t> </a:t>
            </a:r>
            <a:r>
              <a:rPr lang="pt-BR" sz="2400" b="1" dirty="0" err="1">
                <a:solidFill>
                  <a:schemeClr val="accent5"/>
                </a:solidFill>
              </a:rPr>
              <a:t>Store</a:t>
            </a:r>
            <a:r>
              <a:rPr lang="pt-BR" sz="2400" b="1" dirty="0">
                <a:solidFill>
                  <a:schemeClr val="accent5"/>
                </a:solidFill>
              </a:rPr>
              <a:t> (</a:t>
            </a:r>
            <a:r>
              <a:rPr lang="pt-BR" sz="2400" b="1" dirty="0" err="1">
                <a:solidFill>
                  <a:schemeClr val="accent5"/>
                </a:solidFill>
              </a:rPr>
              <a:t>Amazon</a:t>
            </a:r>
            <a:r>
              <a:rPr lang="pt-BR" sz="2400" b="1" dirty="0">
                <a:solidFill>
                  <a:schemeClr val="accent5"/>
                </a:solidFill>
              </a:rPr>
              <a:t> EBS) – </a:t>
            </a:r>
          </a:p>
          <a:p>
            <a:pPr lvl="1" rtl="0"/>
            <a:r>
              <a:rPr lang="pt-BR" sz="2000" dirty="0"/>
              <a:t>Volumes de armazenamento em nível de bloco </a:t>
            </a:r>
            <a:r>
              <a:rPr lang="pt-BR" sz="2000" dirty="0">
                <a:solidFill>
                  <a:schemeClr val="accent6"/>
                </a:solidFill>
              </a:rPr>
              <a:t>duráveis</a:t>
            </a:r>
            <a:r>
              <a:rPr lang="pt-BR" sz="2000" dirty="0"/>
              <a:t>.</a:t>
            </a:r>
          </a:p>
          <a:p>
            <a:pPr lvl="1" rtl="0"/>
            <a:r>
              <a:rPr lang="pt-BR" sz="2000" dirty="0"/>
              <a:t>Você pode interromper a instância e iniciá-la novamente; os dados ainda estarão lá.</a:t>
            </a:r>
          </a:p>
          <a:p>
            <a:pPr rtl="0"/>
            <a:r>
              <a:rPr lang="pt-BR" sz="2400" b="1" dirty="0">
                <a:solidFill>
                  <a:schemeClr val="accent5"/>
                </a:solidFill>
              </a:rPr>
              <a:t>Armazenamento de instâncias do </a:t>
            </a:r>
            <a:r>
              <a:rPr lang="pt-BR" sz="2400" b="1" dirty="0" err="1">
                <a:solidFill>
                  <a:schemeClr val="accent5"/>
                </a:solidFill>
              </a:rPr>
              <a:t>Amazon</a:t>
            </a:r>
            <a:r>
              <a:rPr lang="pt-BR" sz="2400" b="1" dirty="0">
                <a:solidFill>
                  <a:schemeClr val="accent5"/>
                </a:solidFill>
              </a:rPr>
              <a:t> EC2 – </a:t>
            </a:r>
          </a:p>
          <a:p>
            <a:pPr lvl="1" rtl="0"/>
            <a:r>
              <a:rPr lang="pt-BR" sz="2000" dirty="0"/>
              <a:t>O armazenamento é fornecido em discos anexados ao computador host em que a instância do EC2 está em execução.</a:t>
            </a:r>
          </a:p>
          <a:p>
            <a:pPr lvl="1" rtl="0"/>
            <a:r>
              <a:rPr lang="pt-BR" sz="2000" dirty="0">
                <a:solidFill>
                  <a:schemeClr val="accent6"/>
                </a:solidFill>
              </a:rPr>
              <a:t>Se a instância for interrompida, os dados armazenados aqui serão excluídos.</a:t>
            </a:r>
          </a:p>
          <a:p>
            <a:pPr rtl="0"/>
            <a:r>
              <a:rPr lang="pt-BR" sz="2400" dirty="0"/>
              <a:t>Outras opções de armazenamento (não para o volume raiz) – </a:t>
            </a:r>
          </a:p>
          <a:p>
            <a:pPr lvl="1" rtl="0"/>
            <a:r>
              <a:rPr lang="pt-BR" sz="2000" dirty="0"/>
              <a:t>Monte um sistema de arquivos do </a:t>
            </a:r>
            <a:r>
              <a:rPr lang="pt-BR" sz="2000" b="1" dirty="0" err="1">
                <a:solidFill>
                  <a:schemeClr val="accent5"/>
                </a:solidFill>
              </a:rPr>
              <a:t>Amazon</a:t>
            </a:r>
            <a:r>
              <a:rPr lang="pt-BR" sz="2000" b="1" dirty="0">
                <a:solidFill>
                  <a:schemeClr val="accent5"/>
                </a:solidFill>
              </a:rPr>
              <a:t> </a:t>
            </a:r>
            <a:r>
              <a:rPr lang="pt-BR" sz="2000" b="1" dirty="0" err="1">
                <a:solidFill>
                  <a:schemeClr val="accent5"/>
                </a:solidFill>
              </a:rPr>
              <a:t>Elastic</a:t>
            </a:r>
            <a:r>
              <a:rPr lang="pt-BR" sz="2000" b="1" dirty="0">
                <a:solidFill>
                  <a:schemeClr val="accent5"/>
                </a:solidFill>
              </a:rPr>
              <a:t> File System (</a:t>
            </a:r>
            <a:r>
              <a:rPr lang="pt-BR" sz="2000" b="1" dirty="0" err="1">
                <a:solidFill>
                  <a:schemeClr val="accent5"/>
                </a:solidFill>
              </a:rPr>
              <a:t>Amazon</a:t>
            </a:r>
            <a:r>
              <a:rPr lang="pt-BR" sz="2000" b="1" dirty="0">
                <a:solidFill>
                  <a:schemeClr val="accent5"/>
                </a:solidFill>
              </a:rPr>
              <a:t> EFS)</a:t>
            </a:r>
            <a:r>
              <a:rPr lang="pt-BR" sz="2000" dirty="0"/>
              <a:t>.</a:t>
            </a:r>
          </a:p>
          <a:p>
            <a:pPr lvl="1" rtl="0"/>
            <a:r>
              <a:rPr lang="pt-BR" sz="2000" dirty="0"/>
              <a:t>Conecte-se ao </a:t>
            </a:r>
            <a:r>
              <a:rPr lang="pt-BR" sz="2000" b="1" dirty="0" err="1">
                <a:solidFill>
                  <a:schemeClr val="accent5"/>
                </a:solidFill>
              </a:rPr>
              <a:t>Amazon</a:t>
            </a:r>
            <a:r>
              <a:rPr lang="pt-BR" sz="2000" b="1" dirty="0">
                <a:solidFill>
                  <a:schemeClr val="accent5"/>
                </a:solidFill>
              </a:rPr>
              <a:t> </a:t>
            </a:r>
            <a:r>
              <a:rPr lang="pt-BR" sz="2000" b="1" dirty="0" err="1">
                <a:solidFill>
                  <a:schemeClr val="accent5"/>
                </a:solidFill>
              </a:rPr>
              <a:t>Simple</a:t>
            </a:r>
            <a:r>
              <a:rPr lang="pt-BR" sz="2000" b="1" dirty="0">
                <a:solidFill>
                  <a:schemeClr val="accent5"/>
                </a:solidFill>
              </a:rPr>
              <a:t> </a:t>
            </a:r>
            <a:r>
              <a:rPr lang="pt-BR" sz="2000" b="1" dirty="0" err="1">
                <a:solidFill>
                  <a:schemeClr val="accent5"/>
                </a:solidFill>
              </a:rPr>
              <a:t>Storage</a:t>
            </a:r>
            <a:r>
              <a:rPr lang="pt-BR" sz="2000" b="1" dirty="0">
                <a:solidFill>
                  <a:schemeClr val="accent5"/>
                </a:solidFill>
              </a:rPr>
              <a:t> Service (</a:t>
            </a:r>
            <a:r>
              <a:rPr lang="pt-BR" sz="2000" b="1" dirty="0" err="1">
                <a:solidFill>
                  <a:schemeClr val="accent5"/>
                </a:solidFill>
              </a:rPr>
              <a:t>Amazon</a:t>
            </a:r>
            <a:r>
              <a:rPr lang="pt-BR" sz="2000" b="1" dirty="0">
                <a:solidFill>
                  <a:schemeClr val="accent5"/>
                </a:solidFill>
              </a:rPr>
              <a:t> S3)</a:t>
            </a:r>
            <a:r>
              <a:rPr lang="pt-BR" sz="2000" dirty="0"/>
              <a:t>.</a:t>
            </a:r>
            <a:r>
              <a:rPr lang="pt-BR" sz="2000" b="1" dirty="0">
                <a:solidFill>
                  <a:schemeClr val="accent5"/>
                </a:solidFill>
              </a:rPr>
              <a:t> </a:t>
            </a:r>
          </a:p>
        </p:txBody>
      </p:sp>
      <p:sp>
        <p:nvSpPr>
          <p:cNvPr id="4" name="Slide Number Placeholder 3">
            <a:extLst>
              <a:ext uri="{FF2B5EF4-FFF2-40B4-BE49-F238E27FC236}">
                <a16:creationId xmlns:a16="http://schemas.microsoft.com/office/drawing/2014/main" id="{AF648993-4880-6148-880D-2AE1FFA1A639}"/>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22</a:t>
            </a:fld>
            <a:endParaRPr lang="en-US" dirty="0"/>
          </a:p>
        </p:txBody>
      </p:sp>
      <p:sp>
        <p:nvSpPr>
          <p:cNvPr id="6" name="Footer Placeholder 5">
            <a:extLst>
              <a:ext uri="{FF2B5EF4-FFF2-40B4-BE49-F238E27FC236}">
                <a16:creationId xmlns:a16="http://schemas.microsoft.com/office/drawing/2014/main" id="{F9353EEE-5C74-0047-94FB-08D4F1D2BBA2}"/>
              </a:ext>
              <a:ext uri="{C183D7F6-B498-43B3-948B-1728B52AA6E4}">
                <adec:decorative xmlns:adec="http://schemas.microsoft.com/office/drawing/2017/decorative" val="1"/>
              </a:ext>
            </a:extLst>
          </p:cNvPr>
          <p:cNvSpPr>
            <a:spLocks noGrp="1"/>
          </p:cNvSpPr>
          <p:nvPr>
            <p:ph type="ftr" sz="quarter" idx="3"/>
          </p:nvPr>
        </p:nvSpPr>
        <p:spPr>
          <a:xfrm>
            <a:off x="419100" y="6356350"/>
            <a:ext cx="5711877"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17163333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0C8C114-ECD1-8C41-9770-E099B38577DC}"/>
              </a:ext>
            </a:extLst>
          </p:cNvPr>
          <p:cNvSpPr>
            <a:spLocks noGrp="1"/>
          </p:cNvSpPr>
          <p:nvPr>
            <p:ph type="title"/>
          </p:nvPr>
        </p:nvSpPr>
        <p:spPr/>
        <p:txBody>
          <a:bodyPr rtlCol="0"/>
          <a:lstStyle/>
          <a:p>
            <a:pPr rtl="0"/>
            <a:r>
              <a:rPr lang="pt-BR"/>
              <a:t>Exemplo de opções de armazenamento</a:t>
            </a:r>
          </a:p>
        </p:txBody>
      </p:sp>
      <p:sp>
        <p:nvSpPr>
          <p:cNvPr id="50" name="Content Placeholder 49">
            <a:extLst>
              <a:ext uri="{FF2B5EF4-FFF2-40B4-BE49-F238E27FC236}">
                <a16:creationId xmlns:a16="http://schemas.microsoft.com/office/drawing/2014/main" id="{F48E2713-88E9-AA43-99F3-73BB63424EAE}"/>
              </a:ext>
            </a:extLst>
          </p:cNvPr>
          <p:cNvSpPr>
            <a:spLocks noGrp="1"/>
          </p:cNvSpPr>
          <p:nvPr>
            <p:ph idx="1"/>
          </p:nvPr>
        </p:nvSpPr>
        <p:spPr>
          <a:xfrm>
            <a:off x="419100" y="1528175"/>
            <a:ext cx="4257445" cy="4375084"/>
          </a:xfrm>
        </p:spPr>
        <p:txBody>
          <a:bodyPr rtlCol="0"/>
          <a:lstStyle/>
          <a:p>
            <a:pPr rtl="0"/>
            <a:r>
              <a:rPr lang="pt-BR" sz="2000" dirty="0"/>
              <a:t>Características da</a:t>
            </a:r>
            <a:r>
              <a:rPr lang="pt-BR" sz="2000" b="1" dirty="0">
                <a:solidFill>
                  <a:schemeClr val="accent5"/>
                </a:solidFill>
              </a:rPr>
              <a:t> instância 1</a:t>
            </a:r>
            <a:r>
              <a:rPr lang="pt-BR" sz="2000" dirty="0"/>
              <a:t> – </a:t>
            </a:r>
          </a:p>
          <a:p>
            <a:pPr lvl="1" rtl="0"/>
            <a:r>
              <a:rPr lang="pt-BR" sz="1600" dirty="0"/>
              <a:t>Ele tem um tipo de </a:t>
            </a:r>
            <a:r>
              <a:rPr lang="pt-BR" sz="1600" i="1" dirty="0"/>
              <a:t>volume raiz</a:t>
            </a:r>
            <a:r>
              <a:rPr lang="pt-BR" sz="1600" dirty="0"/>
              <a:t> do</a:t>
            </a:r>
            <a:r>
              <a:rPr lang="pt-BR" sz="1600" b="1" dirty="0"/>
              <a:t> </a:t>
            </a:r>
            <a:r>
              <a:rPr lang="pt-BR" sz="1600" b="1" dirty="0" err="1"/>
              <a:t>Amazon</a:t>
            </a:r>
            <a:r>
              <a:rPr lang="pt-BR" sz="1600" b="1" dirty="0"/>
              <a:t> EBS</a:t>
            </a:r>
            <a:r>
              <a:rPr lang="pt-BR" sz="1600" dirty="0"/>
              <a:t> para o sistema operacional.</a:t>
            </a:r>
          </a:p>
          <a:p>
            <a:pPr lvl="1" rtl="0"/>
            <a:r>
              <a:rPr lang="pt-BR" sz="1600" dirty="0">
                <a:solidFill>
                  <a:schemeClr val="accent6"/>
                </a:solidFill>
              </a:rPr>
              <a:t>O que acontecerá se a instância for interrompida e reiniciada?</a:t>
            </a:r>
          </a:p>
          <a:p>
            <a:pPr marL="457200" lvl="1" indent="0" rtl="0">
              <a:buNone/>
            </a:pPr>
            <a:endParaRPr lang="en-US" sz="700" dirty="0"/>
          </a:p>
          <a:p>
            <a:pPr rtl="0"/>
            <a:r>
              <a:rPr lang="pt-BR" sz="2000" dirty="0"/>
              <a:t>Características da </a:t>
            </a:r>
            <a:r>
              <a:rPr lang="pt-BR" sz="2000" b="1" dirty="0">
                <a:solidFill>
                  <a:schemeClr val="accent5"/>
                </a:solidFill>
              </a:rPr>
              <a:t>instância 2</a:t>
            </a:r>
            <a:r>
              <a:rPr lang="pt-BR" sz="2000" dirty="0"/>
              <a:t> – </a:t>
            </a:r>
          </a:p>
          <a:p>
            <a:pPr lvl="1" rtl="0"/>
            <a:r>
              <a:rPr lang="pt-BR" sz="1600" dirty="0"/>
              <a:t>Ele tem um tipo de </a:t>
            </a:r>
            <a:r>
              <a:rPr lang="pt-BR" sz="1600" i="1" dirty="0"/>
              <a:t>volume raiz</a:t>
            </a:r>
            <a:r>
              <a:rPr lang="pt-BR" sz="1600" dirty="0"/>
              <a:t> de </a:t>
            </a:r>
            <a:r>
              <a:rPr lang="pt-BR" sz="1600" b="1" dirty="0"/>
              <a:t>armazenamento de instâncias</a:t>
            </a:r>
            <a:r>
              <a:rPr lang="pt-BR" sz="1600" dirty="0"/>
              <a:t> para o sistema operacional.</a:t>
            </a:r>
          </a:p>
          <a:p>
            <a:pPr lvl="1" rtl="0"/>
            <a:r>
              <a:rPr lang="pt-BR" sz="1600" dirty="0">
                <a:solidFill>
                  <a:schemeClr val="accent6"/>
                </a:solidFill>
              </a:rPr>
              <a:t>O que acontecerá se a instância for interrompida (devido a um erro do usuário ou uma falha no sistema)?</a:t>
            </a:r>
          </a:p>
          <a:p>
            <a:pPr lvl="1" rtl="0"/>
            <a:endParaRPr lang="en-US" sz="1600" dirty="0">
              <a:solidFill>
                <a:schemeClr val="accent6"/>
              </a:solidFill>
            </a:endParaRPr>
          </a:p>
          <a:p>
            <a:pPr marL="457200" lvl="1" indent="0" rtl="0">
              <a:buNone/>
            </a:pPr>
            <a:endParaRPr lang="en-US" sz="1600" dirty="0">
              <a:solidFill>
                <a:schemeClr val="accent6"/>
              </a:solidFill>
            </a:endParaRPr>
          </a:p>
          <a:p>
            <a:pPr marL="457200" lvl="1" indent="0" rtl="0">
              <a:buNone/>
            </a:pPr>
            <a:endParaRPr lang="en-US" sz="1600" dirty="0">
              <a:solidFill>
                <a:schemeClr val="accent6"/>
              </a:solidFill>
            </a:endParaRPr>
          </a:p>
          <a:p>
            <a:pPr marL="457200" lvl="1" indent="0" rtl="0">
              <a:buNone/>
            </a:pPr>
            <a:endParaRPr lang="en-US" sz="1400" dirty="0">
              <a:solidFill>
                <a:schemeClr val="accent6"/>
              </a:solidFill>
            </a:endParaRPr>
          </a:p>
          <a:p>
            <a:pPr lvl="1" rtl="0"/>
            <a:endParaRPr lang="en-US" sz="1600" dirty="0"/>
          </a:p>
        </p:txBody>
      </p:sp>
      <p:sp>
        <p:nvSpPr>
          <p:cNvPr id="4" name="Slide Number Placeholder 3">
            <a:extLst>
              <a:ext uri="{FF2B5EF4-FFF2-40B4-BE49-F238E27FC236}">
                <a16:creationId xmlns:a16="http://schemas.microsoft.com/office/drawing/2014/main" id="{4D9885F5-4B4F-B347-B353-EF498C4B413F}"/>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23</a:t>
            </a:fld>
            <a:endParaRPr lang="en-US" dirty="0"/>
          </a:p>
        </p:txBody>
      </p:sp>
      <p:sp>
        <p:nvSpPr>
          <p:cNvPr id="6" name="Footer Placeholder 5">
            <a:extLst>
              <a:ext uri="{FF2B5EF4-FFF2-40B4-BE49-F238E27FC236}">
                <a16:creationId xmlns:a16="http://schemas.microsoft.com/office/drawing/2014/main" id="{441B4785-0A41-E046-9C55-D9C305AF1A93}"/>
              </a:ext>
              <a:ext uri="{C183D7F6-B498-43B3-948B-1728B52AA6E4}">
                <adec:decorative xmlns:adec="http://schemas.microsoft.com/office/drawing/2017/decorative" val="1"/>
              </a:ext>
            </a:extLst>
          </p:cNvPr>
          <p:cNvSpPr>
            <a:spLocks noGrp="1"/>
          </p:cNvSpPr>
          <p:nvPr>
            <p:ph type="ftr" sz="quarter" idx="3"/>
          </p:nvPr>
        </p:nvSpPr>
        <p:spPr>
          <a:xfrm>
            <a:off x="419100" y="6356350"/>
            <a:ext cx="4797477"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5" name="Group 4" descr="diagraming showing two EC2 instances and the storage types attached. Details of the diagram explained in notes below the slide."/>
          <p:cNvGrpSpPr/>
          <p:nvPr/>
        </p:nvGrpSpPr>
        <p:grpSpPr>
          <a:xfrm>
            <a:off x="4676069" y="1425628"/>
            <a:ext cx="7525679" cy="3913738"/>
            <a:chOff x="4646089" y="1030314"/>
            <a:chExt cx="7525679" cy="3913738"/>
          </a:xfrm>
        </p:grpSpPr>
        <p:pic>
          <p:nvPicPr>
            <p:cNvPr id="8" name="Graphic 7">
              <a:extLst>
                <a:ext uri="{FF2B5EF4-FFF2-40B4-BE49-F238E27FC236}">
                  <a16:creationId xmlns:a16="http://schemas.microsoft.com/office/drawing/2014/main" id="{9C348E62-6AEE-BE41-9116-AEE94C646DD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64953" y="2076183"/>
              <a:ext cx="672352" cy="672352"/>
            </a:xfrm>
            <a:prstGeom prst="rect">
              <a:avLst/>
            </a:prstGeom>
          </p:spPr>
        </p:pic>
        <p:sp>
          <p:nvSpPr>
            <p:cNvPr id="9" name="TextBox 8">
              <a:extLst>
                <a:ext uri="{FF2B5EF4-FFF2-40B4-BE49-F238E27FC236}">
                  <a16:creationId xmlns:a16="http://schemas.microsoft.com/office/drawing/2014/main" id="{17E402FB-9089-074A-B6F2-686A75A5D42F}"/>
                </a:ext>
              </a:extLst>
            </p:cNvPr>
            <p:cNvSpPr txBox="1"/>
            <p:nvPr/>
          </p:nvSpPr>
          <p:spPr>
            <a:xfrm>
              <a:off x="7930949" y="2739869"/>
              <a:ext cx="1513305" cy="338554"/>
            </a:xfrm>
            <a:prstGeom prst="rect">
              <a:avLst/>
            </a:prstGeom>
            <a:noFill/>
          </p:spPr>
          <p:txBody>
            <a:bodyPr wrap="square" rtlCol="0">
              <a:spAutoFit/>
            </a:bodyPr>
            <a:lstStyle/>
            <a:p>
              <a:pPr algn="ctr" rtl="0"/>
              <a:r>
                <a:rPr lang="pt-BR" sz="16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Instância 1</a:t>
              </a:r>
            </a:p>
          </p:txBody>
        </p:sp>
        <p:sp>
          <p:nvSpPr>
            <p:cNvPr id="10" name="Rectangle 9">
              <a:extLst>
                <a:ext uri="{FF2B5EF4-FFF2-40B4-BE49-F238E27FC236}">
                  <a16:creationId xmlns:a16="http://schemas.microsoft.com/office/drawing/2014/main" id="{15B286F4-BAF3-AA47-B9F1-DFDD896CA257}"/>
                </a:ext>
              </a:extLst>
            </p:cNvPr>
            <p:cNvSpPr/>
            <p:nvPr/>
          </p:nvSpPr>
          <p:spPr>
            <a:xfrm>
              <a:off x="8130432" y="1035422"/>
              <a:ext cx="3914397" cy="3908630"/>
            </a:xfrm>
            <a:prstGeom prst="rect">
              <a:avLst/>
            </a:prstGeom>
            <a:noFill/>
            <a:ln w="12700">
              <a:solidFill>
                <a:srgbClr val="5A6B8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a:solidFill>
                    <a:srgbClr val="5A6B86"/>
                  </a:solidFill>
                </a:rPr>
                <a:t>Computador host</a:t>
              </a:r>
              <a:endParaRPr lang="en-US" sz="1200" dirty="0">
                <a:solidFill>
                  <a:srgbClr val="5A6B86"/>
                </a:solidFill>
              </a:endParaRPr>
            </a:p>
          </p:txBody>
        </p:sp>
        <p:pic>
          <p:nvPicPr>
            <p:cNvPr id="11" name="Graphic 10">
              <a:extLst>
                <a:ext uri="{FF2B5EF4-FFF2-40B4-BE49-F238E27FC236}">
                  <a16:creationId xmlns:a16="http://schemas.microsoft.com/office/drawing/2014/main" id="{C8BE35CD-AFC5-EE40-9192-10B767F5EDA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130432" y="1030314"/>
              <a:ext cx="330200" cy="330200"/>
            </a:xfrm>
            <a:prstGeom prst="rect">
              <a:avLst/>
            </a:prstGeom>
          </p:spPr>
        </p:pic>
        <p:pic>
          <p:nvPicPr>
            <p:cNvPr id="12" name="Graphic 11">
              <a:extLst>
                <a:ext uri="{FF2B5EF4-FFF2-40B4-BE49-F238E27FC236}">
                  <a16:creationId xmlns:a16="http://schemas.microsoft.com/office/drawing/2014/main" id="{79E2D665-67E7-5F4C-8EEB-C38EFC715C0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847381" y="3607824"/>
              <a:ext cx="469900" cy="469900"/>
            </a:xfrm>
            <a:prstGeom prst="rect">
              <a:avLst/>
            </a:prstGeom>
          </p:spPr>
        </p:pic>
        <p:sp>
          <p:nvSpPr>
            <p:cNvPr id="13" name="TextBox 12">
              <a:extLst>
                <a:ext uri="{FF2B5EF4-FFF2-40B4-BE49-F238E27FC236}">
                  <a16:creationId xmlns:a16="http://schemas.microsoft.com/office/drawing/2014/main" id="{6CB884AC-F1C4-3444-9581-3F767E76AC58}"/>
                </a:ext>
              </a:extLst>
            </p:cNvPr>
            <p:cNvSpPr txBox="1"/>
            <p:nvPr/>
          </p:nvSpPr>
          <p:spPr>
            <a:xfrm>
              <a:off x="10370648" y="4090410"/>
              <a:ext cx="1513305" cy="584775"/>
            </a:xfrm>
            <a:prstGeom prst="rect">
              <a:avLst/>
            </a:prstGeom>
            <a:noFill/>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Volume efêmero 2</a:t>
              </a:r>
            </a:p>
          </p:txBody>
        </p:sp>
        <p:pic>
          <p:nvPicPr>
            <p:cNvPr id="14" name="Graphic 13">
              <a:extLst>
                <a:ext uri="{FF2B5EF4-FFF2-40B4-BE49-F238E27FC236}">
                  <a16:creationId xmlns:a16="http://schemas.microsoft.com/office/drawing/2014/main" id="{546D10E0-AA14-294B-8355-A32076F31C1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836665" y="2181259"/>
              <a:ext cx="469900" cy="469900"/>
            </a:xfrm>
            <a:prstGeom prst="rect">
              <a:avLst/>
            </a:prstGeom>
          </p:spPr>
        </p:pic>
        <p:sp>
          <p:nvSpPr>
            <p:cNvPr id="15" name="TextBox 14">
              <a:extLst>
                <a:ext uri="{FF2B5EF4-FFF2-40B4-BE49-F238E27FC236}">
                  <a16:creationId xmlns:a16="http://schemas.microsoft.com/office/drawing/2014/main" id="{1043D273-7A6E-B643-AAFE-3595E8448B03}"/>
                </a:ext>
              </a:extLst>
            </p:cNvPr>
            <p:cNvSpPr txBox="1"/>
            <p:nvPr/>
          </p:nvSpPr>
          <p:spPr>
            <a:xfrm>
              <a:off x="10337403" y="2664817"/>
              <a:ext cx="1513305" cy="584775"/>
            </a:xfrm>
            <a:prstGeom prst="rect">
              <a:avLst/>
            </a:prstGeom>
            <a:noFill/>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Efêmero</a:t>
              </a:r>
            </a:p>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volume 1</a:t>
              </a:r>
            </a:p>
          </p:txBody>
        </p:sp>
        <p:pic>
          <p:nvPicPr>
            <p:cNvPr id="17" name="Graphic 16">
              <a:extLst>
                <a:ext uri="{FF2B5EF4-FFF2-40B4-BE49-F238E27FC236}">
                  <a16:creationId xmlns:a16="http://schemas.microsoft.com/office/drawing/2014/main" id="{74037D1E-3047-9142-923A-DA6DDC03A3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64953" y="3509582"/>
              <a:ext cx="672352" cy="672352"/>
            </a:xfrm>
            <a:prstGeom prst="rect">
              <a:avLst/>
            </a:prstGeom>
          </p:spPr>
        </p:pic>
        <p:sp>
          <p:nvSpPr>
            <p:cNvPr id="18" name="TextBox 17">
              <a:extLst>
                <a:ext uri="{FF2B5EF4-FFF2-40B4-BE49-F238E27FC236}">
                  <a16:creationId xmlns:a16="http://schemas.microsoft.com/office/drawing/2014/main" id="{8DE82A41-344E-EA41-927D-295035A6E6EA}"/>
                </a:ext>
              </a:extLst>
            </p:cNvPr>
            <p:cNvSpPr txBox="1"/>
            <p:nvPr/>
          </p:nvSpPr>
          <p:spPr>
            <a:xfrm>
              <a:off x="7942289" y="4178950"/>
              <a:ext cx="1513305" cy="338554"/>
            </a:xfrm>
            <a:prstGeom prst="rect">
              <a:avLst/>
            </a:prstGeom>
            <a:noFill/>
          </p:spPr>
          <p:txBody>
            <a:bodyPr wrap="square" rtlCol="0">
              <a:spAutoFit/>
            </a:bodyPr>
            <a:lstStyle/>
            <a:p>
              <a:pPr algn="ctr" rtl="0"/>
              <a:r>
                <a:rPr lang="pt-BR" sz="16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Instância 2</a:t>
              </a:r>
            </a:p>
          </p:txBody>
        </p:sp>
        <p:sp>
          <p:nvSpPr>
            <p:cNvPr id="19" name="TextBox 18">
              <a:extLst>
                <a:ext uri="{FF2B5EF4-FFF2-40B4-BE49-F238E27FC236}">
                  <a16:creationId xmlns:a16="http://schemas.microsoft.com/office/drawing/2014/main" id="{2CFAB646-0BB6-D548-898C-B7157A295B8C}"/>
                </a:ext>
              </a:extLst>
            </p:cNvPr>
            <p:cNvSpPr txBox="1"/>
            <p:nvPr/>
          </p:nvSpPr>
          <p:spPr>
            <a:xfrm>
              <a:off x="4749012" y="1181559"/>
              <a:ext cx="1985781" cy="830997"/>
            </a:xfrm>
            <a:prstGeom prst="rect">
              <a:avLst/>
            </a:prstGeom>
            <a:noFill/>
          </p:spPr>
          <p:txBody>
            <a:bodyPr wrap="square" rtlCol="0">
              <a:spAutoFit/>
            </a:bodyPr>
            <a:lstStyle/>
            <a:p>
              <a:pPr algn="ctr" rtl="0"/>
              <a:r>
                <a:rPr lang="pt-BR" sz="1600" b="1">
                  <a:latin typeface="Amazon Ember Light" panose="020B0403020204020204" pitchFamily="34" charset="0"/>
                  <a:ea typeface="Amazon Ember Light" panose="020B0403020204020204" pitchFamily="34" charset="0"/>
                  <a:cs typeface="Amazon Ember Light" panose="020B0403020204020204" pitchFamily="34" charset="0"/>
                </a:rPr>
                <a:t>Amazon Elastic Block Store (Amazon EBS)</a:t>
              </a:r>
            </a:p>
          </p:txBody>
        </p:sp>
        <p:pic>
          <p:nvPicPr>
            <p:cNvPr id="20" name="Graphic 19">
              <a:extLst>
                <a:ext uri="{FF2B5EF4-FFF2-40B4-BE49-F238E27FC236}">
                  <a16:creationId xmlns:a16="http://schemas.microsoft.com/office/drawing/2014/main" id="{8EACB74C-5697-CF46-BF8B-3C41D71B9DE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646089" y="1168400"/>
              <a:ext cx="351800" cy="351800"/>
            </a:xfrm>
            <a:prstGeom prst="rect">
              <a:avLst/>
            </a:prstGeom>
          </p:spPr>
        </p:pic>
        <p:sp>
          <p:nvSpPr>
            <p:cNvPr id="21" name="TextBox 20">
              <a:extLst>
                <a:ext uri="{FF2B5EF4-FFF2-40B4-BE49-F238E27FC236}">
                  <a16:creationId xmlns:a16="http://schemas.microsoft.com/office/drawing/2014/main" id="{0EC1FC32-B8EB-A144-8FBE-66CF7F238C6B}"/>
                </a:ext>
              </a:extLst>
            </p:cNvPr>
            <p:cNvSpPr txBox="1"/>
            <p:nvPr/>
          </p:nvSpPr>
          <p:spPr>
            <a:xfrm>
              <a:off x="4667052" y="2713631"/>
              <a:ext cx="1964817" cy="338554"/>
            </a:xfrm>
            <a:prstGeom prst="rect">
              <a:avLst/>
            </a:prstGeom>
            <a:noFill/>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Volume de 20 GB</a:t>
              </a:r>
            </a:p>
          </p:txBody>
        </p:sp>
        <p:pic>
          <p:nvPicPr>
            <p:cNvPr id="22" name="Graphic 21">
              <a:extLst>
                <a:ext uri="{FF2B5EF4-FFF2-40B4-BE49-F238E27FC236}">
                  <a16:creationId xmlns:a16="http://schemas.microsoft.com/office/drawing/2014/main" id="{58157669-6C01-7741-AED5-109AB04335C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376279" y="2113872"/>
              <a:ext cx="584775" cy="584775"/>
            </a:xfrm>
            <a:prstGeom prst="rect">
              <a:avLst/>
            </a:prstGeom>
          </p:spPr>
        </p:pic>
        <p:sp>
          <p:nvSpPr>
            <p:cNvPr id="23" name="Rectangle 22">
              <a:extLst>
                <a:ext uri="{FF2B5EF4-FFF2-40B4-BE49-F238E27FC236}">
                  <a16:creationId xmlns:a16="http://schemas.microsoft.com/office/drawing/2014/main" id="{FF459F6B-E826-F740-904A-DCD2C1AAF024}"/>
                </a:ext>
              </a:extLst>
            </p:cNvPr>
            <p:cNvSpPr/>
            <p:nvPr/>
          </p:nvSpPr>
          <p:spPr>
            <a:xfrm>
              <a:off x="4646089" y="1168400"/>
              <a:ext cx="1985781" cy="2993640"/>
            </a:xfrm>
            <a:prstGeom prst="rect">
              <a:avLst/>
            </a:prstGeom>
            <a:noFill/>
            <a:ln w="12700">
              <a:solidFill>
                <a:srgbClr val="5A6B86"/>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endParaRPr lang="en-US" sz="1200" dirty="0">
                <a:solidFill>
                  <a:srgbClr val="5A6B86"/>
                </a:solidFill>
              </a:endParaRPr>
            </a:p>
          </p:txBody>
        </p:sp>
        <p:cxnSp>
          <p:nvCxnSpPr>
            <p:cNvPr id="25" name="Straight Arrow Connector 24">
              <a:extLst>
                <a:ext uri="{FF2B5EF4-FFF2-40B4-BE49-F238E27FC236}">
                  <a16:creationId xmlns:a16="http://schemas.microsoft.com/office/drawing/2014/main" id="{861C5961-50EF-4B47-A82F-BD137E38DE95}"/>
                </a:ext>
              </a:extLst>
            </p:cNvPr>
            <p:cNvCxnSpPr>
              <a:cxnSpLocks/>
              <a:stCxn id="22" idx="3"/>
              <a:endCxn id="8" idx="1"/>
            </p:cNvCxnSpPr>
            <p:nvPr/>
          </p:nvCxnSpPr>
          <p:spPr>
            <a:xfrm>
              <a:off x="5961054" y="2406260"/>
              <a:ext cx="2403899" cy="60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635862D-EAED-6343-9121-CB1EE687AC36}"/>
                </a:ext>
              </a:extLst>
            </p:cNvPr>
            <p:cNvSpPr txBox="1"/>
            <p:nvPr/>
          </p:nvSpPr>
          <p:spPr>
            <a:xfrm>
              <a:off x="6696539" y="2146424"/>
              <a:ext cx="1407758" cy="523220"/>
            </a:xfrm>
            <a:prstGeom prst="rect">
              <a:avLst/>
            </a:prstGeom>
            <a:noFill/>
          </p:spPr>
          <p:txBody>
            <a:bodyPr wrap="none" rtlCol="0">
              <a:spAutoFit/>
            </a:bodyPr>
            <a:lstStyle/>
            <a:p>
              <a:pPr algn="ct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Anexado como </a:t>
              </a:r>
            </a:p>
            <a:p>
              <a:pPr algn="ctr"/>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Volume </a:t>
              </a:r>
              <a:r>
                <a:rPr lang="pt-BR" sz="1400" b="1" dirty="0">
                  <a:latin typeface="Amazon Ember Light" panose="020B0403020204020204" pitchFamily="34" charset="0"/>
                  <a:ea typeface="Amazon Ember Light" panose="020B0403020204020204" pitchFamily="34" charset="0"/>
                  <a:cs typeface="Amazon Ember Light" panose="020B0403020204020204" pitchFamily="34" charset="0"/>
                </a:rPr>
                <a:t>raiz</a:t>
              </a:r>
            </a:p>
          </p:txBody>
        </p:sp>
        <p:sp>
          <p:nvSpPr>
            <p:cNvPr id="27" name="TextBox 26">
              <a:extLst>
                <a:ext uri="{FF2B5EF4-FFF2-40B4-BE49-F238E27FC236}">
                  <a16:creationId xmlns:a16="http://schemas.microsoft.com/office/drawing/2014/main" id="{238D33CC-CE48-5447-844E-07565D418E86}"/>
                </a:ext>
              </a:extLst>
            </p:cNvPr>
            <p:cNvSpPr txBox="1"/>
            <p:nvPr/>
          </p:nvSpPr>
          <p:spPr>
            <a:xfrm>
              <a:off x="4667052" y="3792716"/>
              <a:ext cx="1964818" cy="338554"/>
            </a:xfrm>
            <a:prstGeom prst="rect">
              <a:avLst/>
            </a:prstGeom>
            <a:noFill/>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Volume de 500 GB</a:t>
              </a:r>
            </a:p>
          </p:txBody>
        </p:sp>
        <p:pic>
          <p:nvPicPr>
            <p:cNvPr id="28" name="Graphic 27">
              <a:extLst>
                <a:ext uri="{FF2B5EF4-FFF2-40B4-BE49-F238E27FC236}">
                  <a16:creationId xmlns:a16="http://schemas.microsoft.com/office/drawing/2014/main" id="{D233EE6A-D042-5942-8657-C5DBC12D23EE}"/>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376278" y="3207940"/>
              <a:ext cx="584775" cy="584775"/>
            </a:xfrm>
            <a:prstGeom prst="rect">
              <a:avLst/>
            </a:prstGeom>
          </p:spPr>
        </p:pic>
        <p:cxnSp>
          <p:nvCxnSpPr>
            <p:cNvPr id="29" name="Straight Arrow Connector 28">
              <a:extLst>
                <a:ext uri="{FF2B5EF4-FFF2-40B4-BE49-F238E27FC236}">
                  <a16:creationId xmlns:a16="http://schemas.microsoft.com/office/drawing/2014/main" id="{CB1A6BFB-D990-244F-8CBB-6C5C03B0625F}"/>
                </a:ext>
              </a:extLst>
            </p:cNvPr>
            <p:cNvCxnSpPr>
              <a:cxnSpLocks/>
              <a:stCxn id="28" idx="3"/>
            </p:cNvCxnSpPr>
            <p:nvPr/>
          </p:nvCxnSpPr>
          <p:spPr>
            <a:xfrm flipV="1">
              <a:off x="5961053" y="2566073"/>
              <a:ext cx="2383412" cy="9342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378740D-6539-844F-B3FB-C005B45E836B}"/>
                </a:ext>
              </a:extLst>
            </p:cNvPr>
            <p:cNvSpPr txBox="1"/>
            <p:nvPr/>
          </p:nvSpPr>
          <p:spPr>
            <a:xfrm>
              <a:off x="6663972" y="3162845"/>
              <a:ext cx="1478289" cy="738664"/>
            </a:xfrm>
            <a:prstGeom prst="rect">
              <a:avLst/>
            </a:prstGeom>
            <a:noFill/>
          </p:spPr>
          <p:txBody>
            <a:bodyPr wrap="none" rtlCol="0">
              <a:spAutoFit/>
            </a:bodyPr>
            <a:lstStyle/>
            <a:p>
              <a:pPr algn="ct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Anexado como </a:t>
              </a:r>
            </a:p>
            <a:p>
              <a:pPr algn="ctr"/>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Volume de </a:t>
              </a:r>
              <a:b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400" b="1" dirty="0">
                  <a:latin typeface="Amazon Ember Light" panose="020B0403020204020204" pitchFamily="34" charset="0"/>
                  <a:ea typeface="Amazon Ember Light" panose="020B0403020204020204" pitchFamily="34" charset="0"/>
                  <a:cs typeface="Amazon Ember Light" panose="020B0403020204020204" pitchFamily="34" charset="0"/>
                </a:rPr>
                <a:t>armazenamento</a:t>
              </a:r>
            </a:p>
          </p:txBody>
        </p:sp>
        <p:sp>
          <p:nvSpPr>
            <p:cNvPr id="33" name="TextBox 32">
              <a:extLst>
                <a:ext uri="{FF2B5EF4-FFF2-40B4-BE49-F238E27FC236}">
                  <a16:creationId xmlns:a16="http://schemas.microsoft.com/office/drawing/2014/main" id="{09FDE44F-761F-5844-92DD-60E47128B101}"/>
                </a:ext>
              </a:extLst>
            </p:cNvPr>
            <p:cNvSpPr txBox="1"/>
            <p:nvPr/>
          </p:nvSpPr>
          <p:spPr>
            <a:xfrm>
              <a:off x="9060929" y="3592254"/>
              <a:ext cx="1407758" cy="523220"/>
            </a:xfrm>
            <a:prstGeom prst="rect">
              <a:avLst/>
            </a:prstGeom>
            <a:noFill/>
          </p:spPr>
          <p:txBody>
            <a:bodyPr wrap="none" rtlCol="0">
              <a:spAutoFit/>
            </a:bodyPr>
            <a:lstStyle/>
            <a:p>
              <a:pPr algn="ct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Anexado como </a:t>
              </a:r>
            </a:p>
            <a:p>
              <a:pPr algn="ctr"/>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Volume </a:t>
              </a:r>
              <a:r>
                <a:rPr lang="pt-BR" sz="1400" b="1" dirty="0">
                  <a:latin typeface="Amazon Ember Light" panose="020B0403020204020204" pitchFamily="34" charset="0"/>
                  <a:ea typeface="Amazon Ember Light" panose="020B0403020204020204" pitchFamily="34" charset="0"/>
                  <a:cs typeface="Amazon Ember Light" panose="020B0403020204020204" pitchFamily="34" charset="0"/>
                </a:rPr>
                <a:t>raiz</a:t>
              </a:r>
            </a:p>
          </p:txBody>
        </p:sp>
        <p:cxnSp>
          <p:nvCxnSpPr>
            <p:cNvPr id="34" name="Straight Arrow Connector 33">
              <a:extLst>
                <a:ext uri="{FF2B5EF4-FFF2-40B4-BE49-F238E27FC236}">
                  <a16:creationId xmlns:a16="http://schemas.microsoft.com/office/drawing/2014/main" id="{80E36115-D681-AE4F-84AB-D3ADC64C2943}"/>
                </a:ext>
              </a:extLst>
            </p:cNvPr>
            <p:cNvCxnSpPr>
              <a:cxnSpLocks/>
              <a:stCxn id="14" idx="1"/>
              <a:endCxn id="8" idx="3"/>
            </p:cNvCxnSpPr>
            <p:nvPr/>
          </p:nvCxnSpPr>
          <p:spPr>
            <a:xfrm flipH="1" flipV="1">
              <a:off x="9037305" y="2412359"/>
              <a:ext cx="1799360" cy="38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4AC4C157-3C3C-1643-BC44-AB58EE1B84A4}"/>
                </a:ext>
              </a:extLst>
            </p:cNvPr>
            <p:cNvCxnSpPr>
              <a:cxnSpLocks/>
              <a:stCxn id="12" idx="1"/>
              <a:endCxn id="17" idx="3"/>
            </p:cNvCxnSpPr>
            <p:nvPr/>
          </p:nvCxnSpPr>
          <p:spPr>
            <a:xfrm flipH="1">
              <a:off x="9037305" y="3842774"/>
              <a:ext cx="1810076" cy="29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B1D2A11A-F7A9-0D4D-980B-231A71BAEFFB}"/>
                </a:ext>
              </a:extLst>
            </p:cNvPr>
            <p:cNvSpPr/>
            <p:nvPr/>
          </p:nvSpPr>
          <p:spPr>
            <a:xfrm>
              <a:off x="10406971" y="2046788"/>
              <a:ext cx="1398767" cy="2620697"/>
            </a:xfrm>
            <a:prstGeom prst="rect">
              <a:avLst/>
            </a:prstGeom>
            <a:noFill/>
            <a:ln w="12700">
              <a:solidFill>
                <a:srgbClr val="5A6B86"/>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endParaRPr lang="en-US" sz="1200" dirty="0">
                <a:solidFill>
                  <a:srgbClr val="5A6B86"/>
                </a:solidFill>
              </a:endParaRPr>
            </a:p>
          </p:txBody>
        </p:sp>
        <p:sp>
          <p:nvSpPr>
            <p:cNvPr id="41" name="TextBox 40">
              <a:extLst>
                <a:ext uri="{FF2B5EF4-FFF2-40B4-BE49-F238E27FC236}">
                  <a16:creationId xmlns:a16="http://schemas.microsoft.com/office/drawing/2014/main" id="{770CADC0-A8C4-E946-9558-E58D416FFF3C}"/>
                </a:ext>
              </a:extLst>
            </p:cNvPr>
            <p:cNvSpPr txBox="1"/>
            <p:nvPr/>
          </p:nvSpPr>
          <p:spPr>
            <a:xfrm>
              <a:off x="9971461" y="1458655"/>
              <a:ext cx="2200307" cy="584775"/>
            </a:xfrm>
            <a:prstGeom prst="rect">
              <a:avLst/>
            </a:prstGeom>
            <a:noFill/>
          </p:spPr>
          <p:txBody>
            <a:bodyPr wrap="square" rtlCol="0">
              <a:spAutoFit/>
            </a:bodyPr>
            <a:lstStyle/>
            <a:p>
              <a:pPr algn="ctr" rtl="0"/>
              <a:r>
                <a:rPr lang="pt-BR" sz="1600" b="1" dirty="0">
                  <a:latin typeface="Amazon Ember Light" panose="020B0403020204020204" pitchFamily="34" charset="0"/>
                  <a:ea typeface="Amazon Ember Light" panose="020B0403020204020204" pitchFamily="34" charset="0"/>
                  <a:cs typeface="Amazon Ember Light" panose="020B0403020204020204" pitchFamily="34" charset="0"/>
                </a:rPr>
                <a:t>Armazenamento</a:t>
              </a: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 </a:t>
              </a:r>
              <a:b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b="1" dirty="0">
                  <a:latin typeface="Amazon Ember Light" panose="020B0403020204020204" pitchFamily="34" charset="0"/>
                  <a:ea typeface="Amazon Ember Light" panose="020B0403020204020204" pitchFamily="34" charset="0"/>
                  <a:cs typeface="Amazon Ember Light" panose="020B0403020204020204" pitchFamily="34" charset="0"/>
                </a:rPr>
                <a:t>de instâncias</a:t>
              </a:r>
            </a:p>
          </p:txBody>
        </p:sp>
        <p:sp>
          <p:nvSpPr>
            <p:cNvPr id="49" name="TextBox 48">
              <a:extLst>
                <a:ext uri="{FF2B5EF4-FFF2-40B4-BE49-F238E27FC236}">
                  <a16:creationId xmlns:a16="http://schemas.microsoft.com/office/drawing/2014/main" id="{7D3CC9A0-B731-F548-BD54-E29CB085186E}"/>
                </a:ext>
              </a:extLst>
            </p:cNvPr>
            <p:cNvSpPr txBox="1"/>
            <p:nvPr/>
          </p:nvSpPr>
          <p:spPr>
            <a:xfrm>
              <a:off x="8975325" y="1937839"/>
              <a:ext cx="1478290" cy="738664"/>
            </a:xfrm>
            <a:prstGeom prst="rect">
              <a:avLst/>
            </a:prstGeom>
            <a:noFill/>
          </p:spPr>
          <p:txBody>
            <a:bodyPr wrap="none" rtlCol="0">
              <a:spAutoFit/>
            </a:bodyPr>
            <a:lstStyle/>
            <a:p>
              <a:pPr algn="ct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Anexado como </a:t>
              </a:r>
            </a:p>
            <a:p>
              <a:pPr algn="ctr"/>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Volume de </a:t>
              </a:r>
              <a:b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400" b="1" dirty="0">
                  <a:latin typeface="Amazon Ember Light" panose="020B0403020204020204" pitchFamily="34" charset="0"/>
                  <a:ea typeface="Amazon Ember Light" panose="020B0403020204020204" pitchFamily="34" charset="0"/>
                  <a:cs typeface="Amazon Ember Light" panose="020B0403020204020204" pitchFamily="34" charset="0"/>
                </a:rPr>
                <a:t>armazenamento</a:t>
              </a:r>
            </a:p>
          </p:txBody>
        </p:sp>
      </p:grpSp>
    </p:spTree>
    <p:custDataLst>
      <p:tags r:id="rId1"/>
    </p:custDataLst>
    <p:extLst>
      <p:ext uri="{BB962C8B-B14F-4D97-AF65-F5344CB8AC3E}">
        <p14:creationId xmlns:p14="http://schemas.microsoft.com/office/powerpoint/2010/main" val="3175445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42F421-A6EA-0E4B-8818-CBFE16940BF0}"/>
              </a:ext>
            </a:extLst>
          </p:cNvPr>
          <p:cNvSpPr>
            <a:spLocks noGrp="1"/>
          </p:cNvSpPr>
          <p:nvPr>
            <p:ph type="title"/>
          </p:nvPr>
        </p:nvSpPr>
        <p:spPr/>
        <p:txBody>
          <a:bodyPr rtlCol="0"/>
          <a:lstStyle/>
          <a:p>
            <a:pPr rtl="0"/>
            <a:r>
              <a:rPr lang="pt-BR"/>
              <a:t>7. Adicionar tags</a:t>
            </a:r>
          </a:p>
        </p:txBody>
      </p:sp>
      <p:sp>
        <p:nvSpPr>
          <p:cNvPr id="4" name="Slide Number Placeholder 3">
            <a:extLst>
              <a:ext uri="{FF2B5EF4-FFF2-40B4-BE49-F238E27FC236}">
                <a16:creationId xmlns:a16="http://schemas.microsoft.com/office/drawing/2014/main" id="{3DC8025C-12DF-0744-A30A-E9DDA2FE8DE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24</a:t>
            </a:fld>
            <a:endParaRPr lang="en-US" dirty="0"/>
          </a:p>
        </p:txBody>
      </p:sp>
      <p:sp>
        <p:nvSpPr>
          <p:cNvPr id="10" name="Content Placeholder 9">
            <a:extLst>
              <a:ext uri="{FF2B5EF4-FFF2-40B4-BE49-F238E27FC236}">
                <a16:creationId xmlns:a16="http://schemas.microsoft.com/office/drawing/2014/main" id="{29FE78C7-DDB9-0344-97A0-68D195ABF113}"/>
              </a:ext>
            </a:extLst>
          </p:cNvPr>
          <p:cNvSpPr>
            <a:spLocks noGrp="1"/>
          </p:cNvSpPr>
          <p:nvPr>
            <p:ph idx="13"/>
          </p:nvPr>
        </p:nvSpPr>
        <p:spPr>
          <a:xfrm>
            <a:off x="3931920" y="1524228"/>
            <a:ext cx="7670467" cy="4648788"/>
          </a:xfrm>
        </p:spPr>
        <p:txBody>
          <a:bodyPr rtlCol="0"/>
          <a:lstStyle/>
          <a:p>
            <a:pPr marL="287338" indent="-268288" rtl="0"/>
            <a:r>
              <a:rPr lang="pt-BR" sz="2400" dirty="0"/>
              <a:t>Uma </a:t>
            </a:r>
            <a:r>
              <a:rPr lang="pt-BR" sz="2400" dirty="0" err="1">
                <a:solidFill>
                  <a:schemeClr val="accent6"/>
                </a:solidFill>
              </a:rPr>
              <a:t>tag</a:t>
            </a:r>
            <a:r>
              <a:rPr lang="pt-BR" sz="2400" dirty="0"/>
              <a:t> é um rótulo que você atribui a um recurso da AWS. </a:t>
            </a:r>
          </a:p>
          <a:p>
            <a:pPr marL="744538" lvl="1" indent="-268288" rtl="0"/>
            <a:r>
              <a:rPr lang="pt-BR" sz="2000" dirty="0"/>
              <a:t>Consiste em uma </a:t>
            </a:r>
            <a:r>
              <a:rPr lang="pt-BR" sz="2000" i="1" dirty="0"/>
              <a:t>chave </a:t>
            </a:r>
            <a:r>
              <a:rPr lang="pt-BR" sz="2000" dirty="0"/>
              <a:t>e um </a:t>
            </a:r>
            <a:r>
              <a:rPr lang="pt-BR" sz="2000" i="1" dirty="0"/>
              <a:t>valor </a:t>
            </a:r>
            <a:r>
              <a:rPr lang="pt-BR" sz="2000" dirty="0"/>
              <a:t>opcional.</a:t>
            </a:r>
            <a:endParaRPr lang="en-US" sz="2000" dirty="0"/>
          </a:p>
          <a:p>
            <a:pPr marL="287338" indent="-268288" rtl="0"/>
            <a:r>
              <a:rPr lang="pt-BR" sz="2400" dirty="0"/>
              <a:t>A marcação é como você pode anexar </a:t>
            </a:r>
            <a:r>
              <a:rPr lang="pt-BR" sz="2400" b="1" dirty="0" err="1">
                <a:solidFill>
                  <a:schemeClr val="accent5"/>
                </a:solidFill>
              </a:rPr>
              <a:t>metadados</a:t>
            </a:r>
            <a:r>
              <a:rPr lang="pt-BR" sz="2400" dirty="0"/>
              <a:t> </a:t>
            </a:r>
            <a:br>
              <a:rPr lang="pt-BR" sz="2400" dirty="0"/>
            </a:br>
            <a:r>
              <a:rPr lang="pt-BR" sz="2400" dirty="0"/>
              <a:t>a uma instância do EC2.</a:t>
            </a:r>
            <a:r>
              <a:rPr lang="pt-BR" dirty="0"/>
              <a:t> </a:t>
            </a:r>
          </a:p>
          <a:p>
            <a:pPr marL="287338" indent="-268288" rtl="0"/>
            <a:r>
              <a:rPr lang="pt-BR" sz="2400" dirty="0"/>
              <a:t>Benefícios potenciais da marcação: filtragem, automação, alocação de custos e controle de acesso.</a:t>
            </a:r>
          </a:p>
          <a:p>
            <a:pPr marL="744538" lvl="1" indent="-268288" rtl="0"/>
            <a:endParaRPr lang="en-US" sz="1600" dirty="0"/>
          </a:p>
          <a:p>
            <a:pPr marL="19050" indent="0" rtl="0">
              <a:buNone/>
            </a:pPr>
            <a:r>
              <a:rPr lang="pt-BR" sz="2400" dirty="0"/>
              <a:t>Exemplo: </a:t>
            </a:r>
          </a:p>
        </p:txBody>
      </p:sp>
      <p:sp>
        <p:nvSpPr>
          <p:cNvPr id="2" name="Footer Placeholder 1">
            <a:extLst>
              <a:ext uri="{FF2B5EF4-FFF2-40B4-BE49-F238E27FC236}">
                <a16:creationId xmlns:a16="http://schemas.microsoft.com/office/drawing/2014/main" id="{727AEF71-4056-C047-BBC7-E231CF623D4C}"/>
              </a:ext>
              <a:ext uri="{C183D7F6-B498-43B3-948B-1728B52AA6E4}">
                <adec:decorative xmlns:adec="http://schemas.microsoft.com/office/drawing/2017/decorative" val="1"/>
              </a:ext>
            </a:extLst>
          </p:cNvPr>
          <p:cNvSpPr>
            <a:spLocks noGrp="1"/>
          </p:cNvSpPr>
          <p:nvPr>
            <p:ph type="ftr" sz="quarter" idx="3"/>
          </p:nvPr>
        </p:nvSpPr>
        <p:spPr>
          <a:xfrm>
            <a:off x="419100" y="6356350"/>
            <a:ext cx="4602154" cy="365125"/>
          </a:xfrm>
        </p:spPr>
        <p:txBody>
          <a:bodyPr rtlCol="0"/>
          <a:lstStyle/>
          <a:p>
            <a:pPr rtl="0"/>
            <a:r>
              <a:rPr lang="pt-BR" dirty="0"/>
              <a:t>© 2019 </a:t>
            </a:r>
            <a:r>
              <a:rPr lang="pt-BR" dirty="0" err="1"/>
              <a:t>Amazon</a:t>
            </a:r>
            <a:r>
              <a:rPr lang="pt-BR" dirty="0"/>
              <a:t> Web Services, Inc. ou suas afiliadas. Todos os direitos reservados.</a:t>
            </a:r>
          </a:p>
        </p:txBody>
      </p:sp>
      <p:pic>
        <p:nvPicPr>
          <p:cNvPr id="3" name="Picture 2" descr="screenshot of the tags UI in the EC2 console instance details view.">
            <a:extLst>
              <a:ext uri="{FF2B5EF4-FFF2-40B4-BE49-F238E27FC236}">
                <a16:creationId xmlns:a16="http://schemas.microsoft.com/office/drawing/2014/main" id="{7F4350A2-4105-5444-973D-04E8308F4346}"/>
              </a:ext>
            </a:extLst>
          </p:cNvPr>
          <p:cNvPicPr>
            <a:picLocks noChangeAspect="1"/>
          </p:cNvPicPr>
          <p:nvPr/>
        </p:nvPicPr>
        <p:blipFill>
          <a:blip r:embed="rId4"/>
          <a:stretch>
            <a:fillRect/>
          </a:stretch>
        </p:blipFill>
        <p:spPr>
          <a:xfrm>
            <a:off x="5364154" y="4394200"/>
            <a:ext cx="6065846" cy="1962150"/>
          </a:xfrm>
          <a:prstGeom prst="rect">
            <a:avLst/>
          </a:prstGeom>
          <a:ln>
            <a:solidFill>
              <a:schemeClr val="tx1"/>
            </a:solidFill>
          </a:ln>
        </p:spPr>
      </p:pic>
      <p:sp>
        <p:nvSpPr>
          <p:cNvPr id="13" name="Content Placeholder 8">
            <a:extLst>
              <a:ext uri="{FF2B5EF4-FFF2-40B4-BE49-F238E27FC236}">
                <a16:creationId xmlns:a16="http://schemas.microsoft.com/office/drawing/2014/main" id="{17D84353-0812-0848-94D7-2A46ADAAD287}"/>
              </a:ext>
              <a:ext uri="{C183D7F6-B498-43B3-948B-1728B52AA6E4}">
                <adec:decorative xmlns:adec="http://schemas.microsoft.com/office/drawing/2017/decorative" val="1"/>
              </a:ext>
            </a:extLst>
          </p:cNvPr>
          <p:cNvSpPr txBox="1">
            <a:spLocks/>
          </p:cNvSpPr>
          <p:nvPr/>
        </p:nvSpPr>
        <p:spPr>
          <a:xfrm>
            <a:off x="419100" y="1528176"/>
            <a:ext cx="3195970" cy="3663992"/>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a:solidFill>
                  <a:schemeClr val="accent5"/>
                </a:solidFill>
              </a:rPr>
              <a:t>As escolhas feitas usando o Launch Instance Wizard:</a:t>
            </a:r>
            <a:br>
              <a:rPr lang="en-US" sz="2400" b="1" dirty="0">
                <a:solidFill>
                  <a:schemeClr val="accent5"/>
                </a:solidFill>
              </a:rPr>
            </a:br>
            <a:endParaRPr lang="en-US" sz="2000" dirty="0"/>
          </a:p>
          <a:p>
            <a:pPr marL="514350" indent="-514350" rtl="0">
              <a:lnSpc>
                <a:spcPct val="100000"/>
              </a:lnSpc>
              <a:spcBef>
                <a:spcPts val="400"/>
              </a:spcBef>
              <a:buFont typeface="+mj-lt"/>
              <a:buAutoNum type="arabicPeriod"/>
            </a:pPr>
            <a:r>
              <a:rPr lang="pt-BR" sz="1600" b="1"/>
              <a:t>AMI</a:t>
            </a:r>
          </a:p>
          <a:p>
            <a:pPr marL="514350" indent="-514350" rtl="0">
              <a:lnSpc>
                <a:spcPct val="100000"/>
              </a:lnSpc>
              <a:spcBef>
                <a:spcPts val="400"/>
              </a:spcBef>
              <a:buFont typeface="+mj-lt"/>
              <a:buAutoNum type="arabicPeriod"/>
            </a:pPr>
            <a:r>
              <a:rPr lang="pt-BR" sz="1600" b="1"/>
              <a:t>Tipo de instância</a:t>
            </a:r>
          </a:p>
          <a:p>
            <a:pPr marL="514350" indent="-514350" rtl="0">
              <a:lnSpc>
                <a:spcPct val="100000"/>
              </a:lnSpc>
              <a:spcBef>
                <a:spcPts val="400"/>
              </a:spcBef>
              <a:buFont typeface="+mj-lt"/>
              <a:buAutoNum type="arabicPeriod"/>
            </a:pPr>
            <a:r>
              <a:rPr lang="pt-BR" sz="1600" b="1"/>
              <a:t>Configurações de rede</a:t>
            </a:r>
          </a:p>
          <a:p>
            <a:pPr marL="514350" indent="-514350" rtl="0">
              <a:lnSpc>
                <a:spcPct val="100000"/>
              </a:lnSpc>
              <a:spcBef>
                <a:spcPts val="400"/>
              </a:spcBef>
              <a:buFont typeface="+mj-lt"/>
              <a:buAutoNum type="arabicPeriod"/>
            </a:pPr>
            <a:r>
              <a:rPr lang="pt-BR" sz="1600" b="1"/>
              <a:t>Função do IAM</a:t>
            </a:r>
          </a:p>
          <a:p>
            <a:pPr marL="514350" indent="-514350" rtl="0">
              <a:lnSpc>
                <a:spcPct val="100000"/>
              </a:lnSpc>
              <a:spcBef>
                <a:spcPts val="400"/>
              </a:spcBef>
              <a:buFont typeface="+mj-lt"/>
              <a:buAutoNum type="arabicPeriod"/>
            </a:pPr>
            <a:r>
              <a:rPr lang="pt-BR" sz="1600" b="1"/>
              <a:t>Dados de usuário</a:t>
            </a:r>
          </a:p>
          <a:p>
            <a:pPr marL="514350" indent="-514350" rtl="0">
              <a:lnSpc>
                <a:spcPct val="100000"/>
              </a:lnSpc>
              <a:spcBef>
                <a:spcPts val="400"/>
              </a:spcBef>
              <a:buFont typeface="+mj-lt"/>
              <a:buAutoNum type="arabicPeriod"/>
            </a:pPr>
            <a:r>
              <a:rPr lang="pt-BR" sz="1600" b="1"/>
              <a:t>Opções de armazenamento</a:t>
            </a:r>
          </a:p>
          <a:p>
            <a:pPr marL="514350" indent="-514350" rtl="0">
              <a:lnSpc>
                <a:spcPct val="100000"/>
              </a:lnSpc>
              <a:spcBef>
                <a:spcPts val="400"/>
              </a:spcBef>
              <a:buFont typeface="+mj-lt"/>
              <a:buAutoNum type="arabicPeriod"/>
            </a:pPr>
            <a:r>
              <a:rPr lang="pt-BR" sz="1600" b="1">
                <a:solidFill>
                  <a:schemeClr val="accent6"/>
                </a:solidFill>
              </a:rPr>
              <a:t>Tags</a:t>
            </a:r>
          </a:p>
          <a:p>
            <a:pPr marL="514350" indent="-514350" rtl="0">
              <a:lnSpc>
                <a:spcPct val="100000"/>
              </a:lnSpc>
              <a:spcBef>
                <a:spcPts val="400"/>
              </a:spcBef>
              <a:buFont typeface="+mj-lt"/>
              <a:buAutoNum type="arabicPeriod"/>
            </a:pPr>
            <a:r>
              <a:rPr lang="pt-BR" sz="1600" b="1"/>
              <a:t>Grupo de segurança</a:t>
            </a:r>
          </a:p>
          <a:p>
            <a:pPr marL="514350" indent="-514350" rtl="0">
              <a:lnSpc>
                <a:spcPct val="100000"/>
              </a:lnSpc>
              <a:spcBef>
                <a:spcPts val="400"/>
              </a:spcBef>
              <a:buFont typeface="+mj-lt"/>
              <a:buAutoNum type="arabicPeriod"/>
            </a:pPr>
            <a:r>
              <a:rPr lang="pt-BR" sz="1600" b="1"/>
              <a:t>Par de chaves</a:t>
            </a:r>
            <a:endParaRPr lang="en-US" sz="1800" b="1" dirty="0"/>
          </a:p>
        </p:txBody>
      </p:sp>
    </p:spTree>
    <p:custDataLst>
      <p:tags r:id="rId1"/>
    </p:custDataLst>
    <p:extLst>
      <p:ext uri="{BB962C8B-B14F-4D97-AF65-F5344CB8AC3E}">
        <p14:creationId xmlns:p14="http://schemas.microsoft.com/office/powerpoint/2010/main" val="40204687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42F421-A6EA-0E4B-8818-CBFE16940BF0}"/>
              </a:ext>
            </a:extLst>
          </p:cNvPr>
          <p:cNvSpPr>
            <a:spLocks noGrp="1"/>
          </p:cNvSpPr>
          <p:nvPr>
            <p:ph type="title"/>
          </p:nvPr>
        </p:nvSpPr>
        <p:spPr/>
        <p:txBody>
          <a:bodyPr rtlCol="0"/>
          <a:lstStyle/>
          <a:p>
            <a:pPr rtl="0"/>
            <a:r>
              <a:rPr lang="pt-BR" sz="3700" dirty="0"/>
              <a:t>8. Configurações do grupo de segurança</a:t>
            </a:r>
          </a:p>
        </p:txBody>
      </p:sp>
      <p:sp>
        <p:nvSpPr>
          <p:cNvPr id="4" name="Slide Number Placeholder 3">
            <a:extLst>
              <a:ext uri="{FF2B5EF4-FFF2-40B4-BE49-F238E27FC236}">
                <a16:creationId xmlns:a16="http://schemas.microsoft.com/office/drawing/2014/main" id="{3DC8025C-12DF-0744-A30A-E9DDA2FE8DE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25</a:t>
            </a:fld>
            <a:endParaRPr lang="en-US" dirty="0"/>
          </a:p>
        </p:txBody>
      </p:sp>
      <p:sp>
        <p:nvSpPr>
          <p:cNvPr id="10" name="Content Placeholder 9">
            <a:extLst>
              <a:ext uri="{FF2B5EF4-FFF2-40B4-BE49-F238E27FC236}">
                <a16:creationId xmlns:a16="http://schemas.microsoft.com/office/drawing/2014/main" id="{29FE78C7-DDB9-0344-97A0-68D195ABF113}"/>
              </a:ext>
            </a:extLst>
          </p:cNvPr>
          <p:cNvSpPr>
            <a:spLocks noGrp="1"/>
          </p:cNvSpPr>
          <p:nvPr>
            <p:ph idx="13"/>
          </p:nvPr>
        </p:nvSpPr>
        <p:spPr>
          <a:xfrm>
            <a:off x="3931919" y="1524228"/>
            <a:ext cx="7685457" cy="5333772"/>
          </a:xfrm>
        </p:spPr>
        <p:txBody>
          <a:bodyPr rtlCol="0"/>
          <a:lstStyle/>
          <a:p>
            <a:pPr marL="287338" indent="-268288" rtl="0"/>
            <a:r>
              <a:rPr lang="pt-BR" sz="2350" dirty="0"/>
              <a:t>Um </a:t>
            </a:r>
            <a:r>
              <a:rPr lang="pt-BR" sz="2350" dirty="0">
                <a:solidFill>
                  <a:schemeClr val="accent6"/>
                </a:solidFill>
              </a:rPr>
              <a:t>grupo de segurança </a:t>
            </a:r>
            <a:r>
              <a:rPr lang="pt-BR" sz="2350" dirty="0"/>
              <a:t>é um</a:t>
            </a:r>
            <a:r>
              <a:rPr lang="pt-BR" sz="2350" b="1" dirty="0">
                <a:solidFill>
                  <a:schemeClr val="accent5"/>
                </a:solidFill>
              </a:rPr>
              <a:t> conjunto de regras </a:t>
            </a:r>
            <a:br>
              <a:rPr lang="pt-BR" sz="2350" b="1" dirty="0">
                <a:solidFill>
                  <a:schemeClr val="accent5"/>
                </a:solidFill>
              </a:rPr>
            </a:br>
            <a:r>
              <a:rPr lang="pt-BR" sz="2350" b="1" dirty="0">
                <a:solidFill>
                  <a:schemeClr val="accent5"/>
                </a:solidFill>
              </a:rPr>
              <a:t>de firewall</a:t>
            </a:r>
            <a:r>
              <a:rPr lang="pt-BR" sz="2350" dirty="0"/>
              <a:t> que controlam o tráfego para a instância. </a:t>
            </a:r>
          </a:p>
          <a:p>
            <a:pPr marL="744538" lvl="1" indent="-268288" rtl="0"/>
            <a:r>
              <a:rPr lang="pt-BR" sz="2000" spc="-20" dirty="0"/>
              <a:t>Ele existe </a:t>
            </a:r>
            <a:r>
              <a:rPr lang="pt-BR" sz="2000" i="1" spc="-20" dirty="0"/>
              <a:t>fora</a:t>
            </a:r>
            <a:r>
              <a:rPr lang="pt-BR" sz="2000" spc="-20" dirty="0"/>
              <a:t> do sistema operacional convidado da instância.</a:t>
            </a:r>
          </a:p>
          <a:p>
            <a:pPr marL="287338" indent="-268288" rtl="0"/>
            <a:r>
              <a:rPr lang="pt-BR" sz="2350" dirty="0"/>
              <a:t>Crie </a:t>
            </a:r>
            <a:r>
              <a:rPr lang="pt-BR" sz="2350" b="1" dirty="0">
                <a:solidFill>
                  <a:schemeClr val="accent5"/>
                </a:solidFill>
              </a:rPr>
              <a:t>regras</a:t>
            </a:r>
            <a:r>
              <a:rPr lang="pt-BR" sz="2350" dirty="0"/>
              <a:t> que especifiquem a </a:t>
            </a:r>
            <a:r>
              <a:rPr lang="pt-BR" sz="2350" b="1" dirty="0">
                <a:solidFill>
                  <a:schemeClr val="accent5"/>
                </a:solidFill>
              </a:rPr>
              <a:t>origem</a:t>
            </a:r>
            <a:r>
              <a:rPr lang="pt-BR" sz="2350" dirty="0"/>
              <a:t> e as </a:t>
            </a:r>
            <a:r>
              <a:rPr lang="pt-BR" sz="2350" b="1" dirty="0">
                <a:solidFill>
                  <a:schemeClr val="accent5"/>
                </a:solidFill>
              </a:rPr>
              <a:t>portas </a:t>
            </a:r>
            <a:r>
              <a:rPr lang="pt-BR" sz="2350" dirty="0"/>
              <a:t>que comunicações de rede podem usar.</a:t>
            </a:r>
          </a:p>
          <a:p>
            <a:pPr marL="744538" lvl="1" indent="-268288" rtl="0"/>
            <a:r>
              <a:rPr lang="pt-BR" sz="2000" spc="-20" dirty="0"/>
              <a:t>Especifique o número da </a:t>
            </a:r>
            <a:r>
              <a:rPr lang="pt-BR" sz="2000" b="1" spc="-20" dirty="0">
                <a:solidFill>
                  <a:schemeClr val="accent5"/>
                </a:solidFill>
              </a:rPr>
              <a:t>porta</a:t>
            </a:r>
            <a:r>
              <a:rPr lang="pt-BR" sz="2000" spc="-20" dirty="0"/>
              <a:t> e o </a:t>
            </a:r>
            <a:r>
              <a:rPr lang="pt-BR" sz="2000" b="1" spc="-20" dirty="0">
                <a:solidFill>
                  <a:schemeClr val="accent5"/>
                </a:solidFill>
              </a:rPr>
              <a:t>protocolo</a:t>
            </a:r>
            <a:r>
              <a:rPr lang="pt-BR" sz="2000" spc="-20" dirty="0"/>
              <a:t>, como </a:t>
            </a:r>
            <a:r>
              <a:rPr lang="pt-BR" sz="2000" spc="-20" dirty="0" err="1"/>
              <a:t>Transmission</a:t>
            </a:r>
            <a:r>
              <a:rPr lang="pt-BR" sz="2000" spc="-20" dirty="0"/>
              <a:t> </a:t>
            </a:r>
            <a:r>
              <a:rPr lang="pt-BR" sz="2000" spc="-20" dirty="0" err="1"/>
              <a:t>Control</a:t>
            </a:r>
            <a:r>
              <a:rPr lang="pt-BR" sz="2000" spc="-20" dirty="0"/>
              <a:t> </a:t>
            </a:r>
            <a:r>
              <a:rPr lang="pt-BR" sz="2000" spc="-20" dirty="0" err="1"/>
              <a:t>Protocol</a:t>
            </a:r>
            <a:r>
              <a:rPr lang="pt-BR" sz="2000" spc="-20" dirty="0"/>
              <a:t> (TCP), </a:t>
            </a:r>
            <a:r>
              <a:rPr lang="pt-BR" sz="2000" spc="-20" dirty="0" err="1"/>
              <a:t>User</a:t>
            </a:r>
            <a:r>
              <a:rPr lang="pt-BR" sz="2000" spc="-20" dirty="0"/>
              <a:t> </a:t>
            </a:r>
            <a:r>
              <a:rPr lang="pt-BR" sz="2000" spc="-20" dirty="0" err="1"/>
              <a:t>Datagram</a:t>
            </a:r>
            <a:r>
              <a:rPr lang="pt-BR" sz="2000" spc="-20" dirty="0"/>
              <a:t> </a:t>
            </a:r>
            <a:r>
              <a:rPr lang="pt-BR" sz="2000" spc="-20" dirty="0" err="1"/>
              <a:t>Protocol</a:t>
            </a:r>
            <a:r>
              <a:rPr lang="pt-BR" sz="2000" spc="-20" dirty="0"/>
              <a:t> (UDP) ou Internet </a:t>
            </a:r>
            <a:r>
              <a:rPr lang="pt-BR" sz="2000" spc="-20" dirty="0" err="1"/>
              <a:t>Control</a:t>
            </a:r>
            <a:r>
              <a:rPr lang="pt-BR" sz="2000" spc="-20" dirty="0"/>
              <a:t> </a:t>
            </a:r>
            <a:r>
              <a:rPr lang="pt-BR" sz="2000" spc="-20" dirty="0" err="1"/>
              <a:t>Message</a:t>
            </a:r>
            <a:r>
              <a:rPr lang="pt-BR" sz="2000" spc="-20" dirty="0"/>
              <a:t> </a:t>
            </a:r>
            <a:r>
              <a:rPr lang="pt-BR" sz="2000" spc="-20" dirty="0" err="1"/>
              <a:t>Protocol</a:t>
            </a:r>
            <a:r>
              <a:rPr lang="pt-BR" sz="2000" spc="-20" dirty="0"/>
              <a:t> (ICMP).</a:t>
            </a:r>
          </a:p>
          <a:p>
            <a:pPr marL="744538" lvl="1" indent="-268288" rtl="0"/>
            <a:r>
              <a:rPr lang="pt-BR" sz="2000" dirty="0"/>
              <a:t>Especifique a </a:t>
            </a:r>
            <a:r>
              <a:rPr lang="pt-BR" sz="2000" b="1" dirty="0">
                <a:solidFill>
                  <a:schemeClr val="accent5"/>
                </a:solidFill>
              </a:rPr>
              <a:t>origem </a:t>
            </a:r>
            <a:r>
              <a:rPr lang="pt-BR" sz="2000" dirty="0"/>
              <a:t>(por exemplo, um endereço IP ou outro grupo de segurança) com permissão para usar a regra.</a:t>
            </a:r>
            <a:endParaRPr lang="en-US" sz="1400" dirty="0"/>
          </a:p>
          <a:p>
            <a:pPr marL="19050" indent="0" rtl="0">
              <a:buNone/>
            </a:pPr>
            <a:r>
              <a:rPr lang="pt-BR" sz="2400" dirty="0"/>
              <a:t>Exemplo de regra:</a:t>
            </a:r>
          </a:p>
          <a:p>
            <a:pPr marL="744538" lvl="1" indent="-268288" rtl="0"/>
            <a:endParaRPr lang="en-US" sz="1600" dirty="0"/>
          </a:p>
        </p:txBody>
      </p:sp>
      <p:sp>
        <p:nvSpPr>
          <p:cNvPr id="2" name="Footer Placeholder 1">
            <a:extLst>
              <a:ext uri="{FF2B5EF4-FFF2-40B4-BE49-F238E27FC236}">
                <a16:creationId xmlns:a16="http://schemas.microsoft.com/office/drawing/2014/main" id="{727AEF71-4056-C047-BBC7-E231CF623D4C}"/>
              </a:ext>
              <a:ext uri="{C183D7F6-B498-43B3-948B-1728B52AA6E4}">
                <adec:decorative xmlns:adec="http://schemas.microsoft.com/office/drawing/2017/decorative" val="1"/>
              </a:ext>
            </a:extLst>
          </p:cNvPr>
          <p:cNvSpPr>
            <a:spLocks noGrp="1"/>
          </p:cNvSpPr>
          <p:nvPr>
            <p:ph type="ftr" sz="quarter" idx="3"/>
          </p:nvPr>
        </p:nvSpPr>
        <p:spPr>
          <a:xfrm>
            <a:off x="419100" y="6356350"/>
            <a:ext cx="4707536" cy="365125"/>
          </a:xfrm>
        </p:spPr>
        <p:txBody>
          <a:bodyPr rtlCol="0"/>
          <a:lstStyle/>
          <a:p>
            <a:pPr rtl="0"/>
            <a:r>
              <a:rPr lang="pt-BR" dirty="0"/>
              <a:t>© 2019 </a:t>
            </a:r>
            <a:r>
              <a:rPr lang="pt-BR" dirty="0" err="1"/>
              <a:t>Amazon</a:t>
            </a:r>
            <a:r>
              <a:rPr lang="pt-BR" dirty="0"/>
              <a:t> Web Services, Inc. ou suas afiliadas. Todos os direitos reservados.</a:t>
            </a:r>
          </a:p>
        </p:txBody>
      </p:sp>
      <p:pic>
        <p:nvPicPr>
          <p:cNvPr id="3" name="Picture 2" descr="screenshot of the EC2 console screen where you can define a security group rule. It shows a rule with type SSH, protocol TCP, port range 22, source My IP, and a CIDR block that shows an example My IP address.">
            <a:extLst>
              <a:ext uri="{FF2B5EF4-FFF2-40B4-BE49-F238E27FC236}">
                <a16:creationId xmlns:a16="http://schemas.microsoft.com/office/drawing/2014/main" id="{109C21F5-182B-A24D-B554-CF0E74A5BDE8}"/>
              </a:ext>
            </a:extLst>
          </p:cNvPr>
          <p:cNvPicPr>
            <a:picLocks noChangeAspect="1"/>
          </p:cNvPicPr>
          <p:nvPr/>
        </p:nvPicPr>
        <p:blipFill>
          <a:blip r:embed="rId4"/>
          <a:stretch>
            <a:fillRect/>
          </a:stretch>
        </p:blipFill>
        <p:spPr>
          <a:xfrm>
            <a:off x="3931920" y="5333772"/>
            <a:ext cx="7807683" cy="1022578"/>
          </a:xfrm>
          <a:prstGeom prst="rect">
            <a:avLst/>
          </a:prstGeom>
          <a:ln>
            <a:solidFill>
              <a:schemeClr val="tx1"/>
            </a:solidFill>
          </a:ln>
        </p:spPr>
      </p:pic>
      <p:sp>
        <p:nvSpPr>
          <p:cNvPr id="14" name="Content Placeholder 8">
            <a:extLst>
              <a:ext uri="{FF2B5EF4-FFF2-40B4-BE49-F238E27FC236}">
                <a16:creationId xmlns:a16="http://schemas.microsoft.com/office/drawing/2014/main" id="{8161ABC1-BCB7-1B44-8CA0-D52E7231CFD1}"/>
              </a:ext>
              <a:ext uri="{C183D7F6-B498-43B3-948B-1728B52AA6E4}">
                <adec:decorative xmlns:adec="http://schemas.microsoft.com/office/drawing/2017/decorative" val="1"/>
              </a:ext>
            </a:extLst>
          </p:cNvPr>
          <p:cNvSpPr txBox="1">
            <a:spLocks/>
          </p:cNvSpPr>
          <p:nvPr/>
        </p:nvSpPr>
        <p:spPr>
          <a:xfrm>
            <a:off x="419100" y="1528176"/>
            <a:ext cx="3195970" cy="3663992"/>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dirty="0">
                <a:solidFill>
                  <a:schemeClr val="accent5"/>
                </a:solidFill>
              </a:rPr>
              <a:t>As escolhas feitas usando o </a:t>
            </a:r>
            <a:r>
              <a:rPr lang="pt-BR" sz="2000" b="1" dirty="0" err="1">
                <a:solidFill>
                  <a:schemeClr val="accent5"/>
                </a:solidFill>
              </a:rPr>
              <a:t>Launch</a:t>
            </a:r>
            <a:r>
              <a:rPr lang="pt-BR" sz="2000" b="1" dirty="0">
                <a:solidFill>
                  <a:schemeClr val="accent5"/>
                </a:solidFill>
              </a:rPr>
              <a:t> </a:t>
            </a:r>
            <a:r>
              <a:rPr lang="pt-BR" sz="2000" b="1" dirty="0" err="1">
                <a:solidFill>
                  <a:schemeClr val="accent5"/>
                </a:solidFill>
              </a:rPr>
              <a:t>Instance</a:t>
            </a:r>
            <a:r>
              <a:rPr lang="pt-BR" sz="2000" b="1" dirty="0">
                <a:solidFill>
                  <a:schemeClr val="accent5"/>
                </a:solidFill>
              </a:rPr>
              <a:t> </a:t>
            </a:r>
            <a:r>
              <a:rPr lang="pt-BR" sz="2000" b="1" dirty="0" err="1">
                <a:solidFill>
                  <a:schemeClr val="accent5"/>
                </a:solidFill>
              </a:rPr>
              <a:t>Wizard</a:t>
            </a:r>
            <a:r>
              <a:rPr lang="pt-BR" sz="2000" b="1" dirty="0">
                <a:solidFill>
                  <a:schemeClr val="accent5"/>
                </a:solidFill>
              </a:rPr>
              <a:t>:</a:t>
            </a:r>
            <a:br>
              <a:rPr lang="en-US" sz="2400" b="1" dirty="0">
                <a:solidFill>
                  <a:schemeClr val="accent5"/>
                </a:solidFill>
              </a:rPr>
            </a:br>
            <a:endParaRPr lang="en-US" sz="2000" dirty="0"/>
          </a:p>
          <a:p>
            <a:pPr marL="514350" indent="-514350" rtl="0">
              <a:lnSpc>
                <a:spcPct val="100000"/>
              </a:lnSpc>
              <a:spcBef>
                <a:spcPts val="400"/>
              </a:spcBef>
              <a:buFont typeface="+mj-lt"/>
              <a:buAutoNum type="arabicPeriod"/>
            </a:pPr>
            <a:r>
              <a:rPr lang="pt-BR" sz="1600" b="1" dirty="0"/>
              <a:t>AMI</a:t>
            </a:r>
          </a:p>
          <a:p>
            <a:pPr marL="514350" indent="-514350" rtl="0">
              <a:lnSpc>
                <a:spcPct val="100000"/>
              </a:lnSpc>
              <a:spcBef>
                <a:spcPts val="400"/>
              </a:spcBef>
              <a:buFont typeface="+mj-lt"/>
              <a:buAutoNum type="arabicPeriod"/>
            </a:pPr>
            <a:r>
              <a:rPr lang="pt-BR" sz="1600" b="1" dirty="0"/>
              <a:t>Tipo de instância</a:t>
            </a:r>
          </a:p>
          <a:p>
            <a:pPr marL="514350" indent="-514350" rtl="0">
              <a:lnSpc>
                <a:spcPct val="100000"/>
              </a:lnSpc>
              <a:spcBef>
                <a:spcPts val="400"/>
              </a:spcBef>
              <a:buFont typeface="+mj-lt"/>
              <a:buAutoNum type="arabicPeriod"/>
            </a:pPr>
            <a:r>
              <a:rPr lang="pt-BR" sz="1600" b="1" dirty="0"/>
              <a:t>Configurações de rede</a:t>
            </a:r>
          </a:p>
          <a:p>
            <a:pPr marL="514350" indent="-514350" rtl="0">
              <a:lnSpc>
                <a:spcPct val="100000"/>
              </a:lnSpc>
              <a:spcBef>
                <a:spcPts val="400"/>
              </a:spcBef>
              <a:buFont typeface="+mj-lt"/>
              <a:buAutoNum type="arabicPeriod"/>
            </a:pPr>
            <a:r>
              <a:rPr lang="pt-BR" sz="1600" b="1" dirty="0"/>
              <a:t>Função do IAM</a:t>
            </a:r>
          </a:p>
          <a:p>
            <a:pPr marL="514350" indent="-514350" rtl="0">
              <a:lnSpc>
                <a:spcPct val="100000"/>
              </a:lnSpc>
              <a:spcBef>
                <a:spcPts val="400"/>
              </a:spcBef>
              <a:buFont typeface="+mj-lt"/>
              <a:buAutoNum type="arabicPeriod"/>
            </a:pPr>
            <a:r>
              <a:rPr lang="pt-BR" sz="1600" b="1" dirty="0"/>
              <a:t>Dados de usuário</a:t>
            </a:r>
          </a:p>
          <a:p>
            <a:pPr marL="514350" indent="-514350" rtl="0">
              <a:lnSpc>
                <a:spcPct val="100000"/>
              </a:lnSpc>
              <a:spcBef>
                <a:spcPts val="400"/>
              </a:spcBef>
              <a:buFont typeface="+mj-lt"/>
              <a:buAutoNum type="arabicPeriod"/>
            </a:pPr>
            <a:r>
              <a:rPr lang="pt-BR" sz="1600" b="1" dirty="0"/>
              <a:t>Opções de armazenamento</a:t>
            </a:r>
          </a:p>
          <a:p>
            <a:pPr marL="514350" indent="-514350" rtl="0">
              <a:lnSpc>
                <a:spcPct val="100000"/>
              </a:lnSpc>
              <a:spcBef>
                <a:spcPts val="400"/>
              </a:spcBef>
              <a:buFont typeface="+mj-lt"/>
              <a:buAutoNum type="arabicPeriod"/>
            </a:pPr>
            <a:r>
              <a:rPr lang="pt-BR" sz="1600" b="1" dirty="0" err="1"/>
              <a:t>Tags</a:t>
            </a:r>
            <a:endParaRPr lang="pt-BR" sz="1600" b="1" dirty="0"/>
          </a:p>
          <a:p>
            <a:pPr marL="514350" indent="-514350" rtl="0">
              <a:lnSpc>
                <a:spcPct val="100000"/>
              </a:lnSpc>
              <a:spcBef>
                <a:spcPts val="400"/>
              </a:spcBef>
              <a:buFont typeface="+mj-lt"/>
              <a:buAutoNum type="arabicPeriod"/>
            </a:pPr>
            <a:r>
              <a:rPr lang="pt-BR" sz="1600" b="1" dirty="0">
                <a:solidFill>
                  <a:schemeClr val="accent6"/>
                </a:solidFill>
              </a:rPr>
              <a:t>Grupo de segurança</a:t>
            </a:r>
          </a:p>
          <a:p>
            <a:pPr marL="514350" indent="-514350" rtl="0">
              <a:lnSpc>
                <a:spcPct val="100000"/>
              </a:lnSpc>
              <a:spcBef>
                <a:spcPts val="400"/>
              </a:spcBef>
              <a:buFont typeface="+mj-lt"/>
              <a:buAutoNum type="arabicPeriod"/>
            </a:pPr>
            <a:r>
              <a:rPr lang="pt-BR" sz="1600" b="1" dirty="0"/>
              <a:t>Par de chaves</a:t>
            </a:r>
            <a:endParaRPr lang="en-US" sz="1800" b="1" dirty="0"/>
          </a:p>
        </p:txBody>
      </p:sp>
    </p:spTree>
    <p:custDataLst>
      <p:tags r:id="rId1"/>
    </p:custDataLst>
    <p:extLst>
      <p:ext uri="{BB962C8B-B14F-4D97-AF65-F5344CB8AC3E}">
        <p14:creationId xmlns:p14="http://schemas.microsoft.com/office/powerpoint/2010/main" val="17064255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42F421-A6EA-0E4B-8818-CBFE16940BF0}"/>
              </a:ext>
            </a:extLst>
          </p:cNvPr>
          <p:cNvSpPr>
            <a:spLocks noGrp="1"/>
          </p:cNvSpPr>
          <p:nvPr>
            <p:ph type="title"/>
          </p:nvPr>
        </p:nvSpPr>
        <p:spPr/>
        <p:txBody>
          <a:bodyPr rtlCol="0"/>
          <a:lstStyle/>
          <a:p>
            <a:pPr rtl="0"/>
            <a:r>
              <a:rPr lang="pt-BR"/>
              <a:t>9. Identificar ou criar o par de chaves</a:t>
            </a:r>
          </a:p>
        </p:txBody>
      </p:sp>
      <p:sp>
        <p:nvSpPr>
          <p:cNvPr id="4" name="Slide Number Placeholder 3">
            <a:extLst>
              <a:ext uri="{FF2B5EF4-FFF2-40B4-BE49-F238E27FC236}">
                <a16:creationId xmlns:a16="http://schemas.microsoft.com/office/drawing/2014/main" id="{3DC8025C-12DF-0744-A30A-E9DDA2FE8DE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26</a:t>
            </a:fld>
            <a:endParaRPr lang="en-US" dirty="0"/>
          </a:p>
        </p:txBody>
      </p:sp>
      <p:sp>
        <p:nvSpPr>
          <p:cNvPr id="10" name="Content Placeholder 9">
            <a:extLst>
              <a:ext uri="{FF2B5EF4-FFF2-40B4-BE49-F238E27FC236}">
                <a16:creationId xmlns:a16="http://schemas.microsoft.com/office/drawing/2014/main" id="{29FE78C7-DDB9-0344-97A0-68D195ABF113}"/>
              </a:ext>
            </a:extLst>
          </p:cNvPr>
          <p:cNvSpPr>
            <a:spLocks noGrp="1"/>
          </p:cNvSpPr>
          <p:nvPr>
            <p:ph idx="13"/>
          </p:nvPr>
        </p:nvSpPr>
        <p:spPr>
          <a:xfrm>
            <a:off x="3931920" y="1524228"/>
            <a:ext cx="6593666" cy="4648788"/>
          </a:xfrm>
        </p:spPr>
        <p:txBody>
          <a:bodyPr rtlCol="0"/>
          <a:lstStyle/>
          <a:p>
            <a:pPr marL="287338" indent="-268288" rtl="0"/>
            <a:r>
              <a:rPr lang="pt-BR" sz="2000" dirty="0"/>
              <a:t>Na execução da instância, você especifica um par de chaves existente </a:t>
            </a:r>
            <a:r>
              <a:rPr lang="pt-BR" sz="2000" i="1" dirty="0"/>
              <a:t>ou </a:t>
            </a:r>
            <a:r>
              <a:rPr lang="pt-BR" sz="2000" dirty="0"/>
              <a:t>cria um novo par de chaves.</a:t>
            </a:r>
          </a:p>
          <a:p>
            <a:pPr marL="287338" indent="-268288" rtl="0"/>
            <a:r>
              <a:rPr lang="pt-BR" sz="2000" dirty="0"/>
              <a:t>Um</a:t>
            </a:r>
            <a:r>
              <a:rPr lang="pt-BR" sz="2000" dirty="0">
                <a:solidFill>
                  <a:schemeClr val="accent6"/>
                </a:solidFill>
              </a:rPr>
              <a:t> par de chaves</a:t>
            </a:r>
            <a:r>
              <a:rPr lang="pt-BR" sz="2000" dirty="0"/>
              <a:t> consiste em – </a:t>
            </a:r>
          </a:p>
          <a:p>
            <a:pPr marL="744538" lvl="1" indent="-268288" rtl="0"/>
            <a:r>
              <a:rPr lang="pt-BR" sz="1800" dirty="0"/>
              <a:t>Uma </a:t>
            </a:r>
            <a:r>
              <a:rPr lang="pt-BR" sz="1800" b="1" dirty="0">
                <a:solidFill>
                  <a:schemeClr val="accent5"/>
                </a:solidFill>
              </a:rPr>
              <a:t>chave pública</a:t>
            </a:r>
            <a:r>
              <a:rPr lang="pt-BR" sz="1800" dirty="0"/>
              <a:t> que a AWS armazena.</a:t>
            </a:r>
          </a:p>
          <a:p>
            <a:pPr marL="744538" lvl="1" indent="-268288" rtl="0"/>
            <a:r>
              <a:rPr lang="pt-BR" sz="1800" dirty="0"/>
              <a:t>Um arquivo de</a:t>
            </a:r>
            <a:r>
              <a:rPr lang="pt-BR" sz="1800" b="1" dirty="0">
                <a:solidFill>
                  <a:schemeClr val="accent5"/>
                </a:solidFill>
              </a:rPr>
              <a:t> chave privada</a:t>
            </a:r>
            <a:r>
              <a:rPr lang="pt-BR" sz="1800" dirty="0"/>
              <a:t> que você armazena. </a:t>
            </a:r>
          </a:p>
          <a:p>
            <a:pPr marL="287338" indent="-268288" rtl="0"/>
            <a:r>
              <a:rPr lang="pt-BR" sz="2000" dirty="0"/>
              <a:t>Ele permite conexões seguras com a instância. </a:t>
            </a:r>
          </a:p>
          <a:p>
            <a:pPr marL="287338" indent="-268288" rtl="0"/>
            <a:r>
              <a:rPr lang="pt-BR" sz="2000" dirty="0"/>
              <a:t>Para </a:t>
            </a:r>
            <a:r>
              <a:rPr lang="pt-BR" sz="2000" b="1" dirty="0" err="1"/>
              <a:t>AMIs</a:t>
            </a:r>
            <a:r>
              <a:rPr lang="pt-BR" sz="2000" b="1" dirty="0"/>
              <a:t> do Windows – </a:t>
            </a:r>
          </a:p>
          <a:p>
            <a:pPr marL="744538" lvl="1" indent="-268288" rtl="0"/>
            <a:r>
              <a:rPr lang="pt-BR" sz="1800" dirty="0"/>
              <a:t>Use a chave privada para obter a senha de administrador necessária para fazer </a:t>
            </a:r>
            <a:r>
              <a:rPr lang="pt-BR" sz="1800" dirty="0" err="1"/>
              <a:t>login</a:t>
            </a:r>
            <a:r>
              <a:rPr lang="pt-BR" sz="1800" dirty="0"/>
              <a:t> em </a:t>
            </a:r>
            <a:br>
              <a:rPr lang="pt-BR" sz="1800" dirty="0"/>
            </a:br>
            <a:r>
              <a:rPr lang="pt-BR" sz="1800" dirty="0"/>
              <a:t>sua instância. </a:t>
            </a:r>
          </a:p>
          <a:p>
            <a:pPr marL="287338" indent="-268288" rtl="0"/>
            <a:r>
              <a:rPr lang="pt-BR" sz="2000" dirty="0"/>
              <a:t>Para </a:t>
            </a:r>
            <a:r>
              <a:rPr lang="pt-BR" sz="2000" b="1" dirty="0" err="1"/>
              <a:t>AMIs</a:t>
            </a:r>
            <a:r>
              <a:rPr lang="pt-BR" sz="2000" b="1" dirty="0"/>
              <a:t> do Linux – </a:t>
            </a:r>
          </a:p>
          <a:p>
            <a:pPr marL="744538" lvl="1" indent="-268288" rtl="0"/>
            <a:r>
              <a:rPr lang="pt-BR" sz="1800" dirty="0"/>
              <a:t>Use a chave privada para usar SSH para se conectar com segurança à sua instância.</a:t>
            </a:r>
          </a:p>
        </p:txBody>
      </p:sp>
      <p:sp>
        <p:nvSpPr>
          <p:cNvPr id="2" name="Footer Placeholder 1">
            <a:extLst>
              <a:ext uri="{FF2B5EF4-FFF2-40B4-BE49-F238E27FC236}">
                <a16:creationId xmlns:a16="http://schemas.microsoft.com/office/drawing/2014/main" id="{727AEF71-4056-C047-BBC7-E231CF623D4C}"/>
              </a:ext>
              <a:ext uri="{C183D7F6-B498-43B3-948B-1728B52AA6E4}">
                <adec:decorative xmlns:adec="http://schemas.microsoft.com/office/drawing/2017/decorative" val="1"/>
              </a:ext>
            </a:extLst>
          </p:cNvPr>
          <p:cNvSpPr>
            <a:spLocks noGrp="1"/>
          </p:cNvSpPr>
          <p:nvPr>
            <p:ph type="ftr" sz="quarter" idx="3"/>
          </p:nvPr>
        </p:nvSpPr>
        <p:spPr>
          <a:xfrm>
            <a:off x="419100" y="6356350"/>
            <a:ext cx="5382093"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15" name="TextBox 14">
            <a:extLst>
              <a:ext uri="{FF2B5EF4-FFF2-40B4-BE49-F238E27FC236}">
                <a16:creationId xmlns:a16="http://schemas.microsoft.com/office/drawing/2014/main" id="{EEF51727-40E9-2141-98E3-2072B8D72217}"/>
              </a:ext>
              <a:ext uri="{C183D7F6-B498-43B3-948B-1728B52AA6E4}">
                <adec:decorative xmlns:adec="http://schemas.microsoft.com/office/drawing/2017/decorative" val="1"/>
              </a:ext>
            </a:extLst>
          </p:cNvPr>
          <p:cNvSpPr txBox="1"/>
          <p:nvPr/>
        </p:nvSpPr>
        <p:spPr>
          <a:xfrm>
            <a:off x="10686904" y="2369924"/>
            <a:ext cx="1213794" cy="338554"/>
          </a:xfrm>
          <a:prstGeom prst="rect">
            <a:avLst/>
          </a:prstGeom>
          <a:noFill/>
        </p:spPr>
        <p:txBody>
          <a:bodyPr wrap="none" rtlCol="0">
            <a:spAutoFit/>
          </a:bodyPr>
          <a:lstStyle/>
          <a:p>
            <a:pPr rtl="0"/>
            <a:r>
              <a:rPr lang="pt-BR" sz="1600"/>
              <a:t>mykey.pem</a:t>
            </a:r>
          </a:p>
        </p:txBody>
      </p:sp>
      <p:pic>
        <p:nvPicPr>
          <p:cNvPr id="17" name="Graphic 16">
            <a:extLst>
              <a:ext uri="{FF2B5EF4-FFF2-40B4-BE49-F238E27FC236}">
                <a16:creationId xmlns:a16="http://schemas.microsoft.com/office/drawing/2014/main" id="{BA7463C5-E207-D843-9FBE-A486255FA353}"/>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803760" y="3475507"/>
            <a:ext cx="914400" cy="914400"/>
          </a:xfrm>
          <a:prstGeom prst="rect">
            <a:avLst/>
          </a:prstGeom>
        </p:spPr>
      </p:pic>
      <p:pic>
        <p:nvPicPr>
          <p:cNvPr id="19" name="Graphic 18">
            <a:extLst>
              <a:ext uri="{FF2B5EF4-FFF2-40B4-BE49-F238E27FC236}">
                <a16:creationId xmlns:a16="http://schemas.microsoft.com/office/drawing/2014/main" id="{B9130936-CC34-0D41-B9EC-0F70EDBA6177}"/>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903171" y="1838046"/>
            <a:ext cx="719353" cy="719353"/>
          </a:xfrm>
          <a:prstGeom prst="rect">
            <a:avLst/>
          </a:prstGeom>
        </p:spPr>
      </p:pic>
      <p:sp>
        <p:nvSpPr>
          <p:cNvPr id="21" name="Content Placeholder 8">
            <a:extLst>
              <a:ext uri="{FF2B5EF4-FFF2-40B4-BE49-F238E27FC236}">
                <a16:creationId xmlns:a16="http://schemas.microsoft.com/office/drawing/2014/main" id="{BA524270-3615-3545-ABE6-0CF3BCF052AF}"/>
              </a:ext>
              <a:ext uri="{C183D7F6-B498-43B3-948B-1728B52AA6E4}">
                <adec:decorative xmlns:adec="http://schemas.microsoft.com/office/drawing/2017/decorative" val="1"/>
              </a:ext>
            </a:extLst>
          </p:cNvPr>
          <p:cNvSpPr txBox="1">
            <a:spLocks/>
          </p:cNvSpPr>
          <p:nvPr/>
        </p:nvSpPr>
        <p:spPr>
          <a:xfrm>
            <a:off x="419100" y="1528176"/>
            <a:ext cx="3195970" cy="3663992"/>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000" b="1">
                <a:solidFill>
                  <a:schemeClr val="accent5"/>
                </a:solidFill>
              </a:rPr>
              <a:t>As escolhas feitas usando o Launch Instance Wizard:</a:t>
            </a:r>
            <a:br>
              <a:rPr lang="en-US" sz="2400" b="1" dirty="0">
                <a:solidFill>
                  <a:schemeClr val="accent5"/>
                </a:solidFill>
              </a:rPr>
            </a:br>
            <a:endParaRPr lang="en-US" sz="2000" dirty="0"/>
          </a:p>
          <a:p>
            <a:pPr marL="514350" indent="-514350" rtl="0">
              <a:lnSpc>
                <a:spcPct val="100000"/>
              </a:lnSpc>
              <a:spcBef>
                <a:spcPts val="400"/>
              </a:spcBef>
              <a:buFont typeface="+mj-lt"/>
              <a:buAutoNum type="arabicPeriod"/>
            </a:pPr>
            <a:r>
              <a:rPr lang="pt-BR" sz="1600" b="1"/>
              <a:t>AMI</a:t>
            </a:r>
          </a:p>
          <a:p>
            <a:pPr marL="514350" indent="-514350" rtl="0">
              <a:lnSpc>
                <a:spcPct val="100000"/>
              </a:lnSpc>
              <a:spcBef>
                <a:spcPts val="400"/>
              </a:spcBef>
              <a:buFont typeface="+mj-lt"/>
              <a:buAutoNum type="arabicPeriod"/>
            </a:pPr>
            <a:r>
              <a:rPr lang="pt-BR" sz="1600" b="1"/>
              <a:t>Tipo de instância</a:t>
            </a:r>
          </a:p>
          <a:p>
            <a:pPr marL="514350" indent="-514350" rtl="0">
              <a:lnSpc>
                <a:spcPct val="100000"/>
              </a:lnSpc>
              <a:spcBef>
                <a:spcPts val="400"/>
              </a:spcBef>
              <a:buFont typeface="+mj-lt"/>
              <a:buAutoNum type="arabicPeriod"/>
            </a:pPr>
            <a:r>
              <a:rPr lang="pt-BR" sz="1600" b="1"/>
              <a:t>Configurações de rede</a:t>
            </a:r>
          </a:p>
          <a:p>
            <a:pPr marL="514350" indent="-514350" rtl="0">
              <a:lnSpc>
                <a:spcPct val="100000"/>
              </a:lnSpc>
              <a:spcBef>
                <a:spcPts val="400"/>
              </a:spcBef>
              <a:buFont typeface="+mj-lt"/>
              <a:buAutoNum type="arabicPeriod"/>
            </a:pPr>
            <a:r>
              <a:rPr lang="pt-BR" sz="1600" b="1"/>
              <a:t>Função do IAM</a:t>
            </a:r>
          </a:p>
          <a:p>
            <a:pPr marL="514350" indent="-514350" rtl="0">
              <a:lnSpc>
                <a:spcPct val="100000"/>
              </a:lnSpc>
              <a:spcBef>
                <a:spcPts val="400"/>
              </a:spcBef>
              <a:buFont typeface="+mj-lt"/>
              <a:buAutoNum type="arabicPeriod"/>
            </a:pPr>
            <a:r>
              <a:rPr lang="pt-BR" sz="1600" b="1"/>
              <a:t>Dados de usuário</a:t>
            </a:r>
          </a:p>
          <a:p>
            <a:pPr marL="514350" indent="-514350" rtl="0">
              <a:lnSpc>
                <a:spcPct val="100000"/>
              </a:lnSpc>
              <a:spcBef>
                <a:spcPts val="400"/>
              </a:spcBef>
              <a:buFont typeface="+mj-lt"/>
              <a:buAutoNum type="arabicPeriod"/>
            </a:pPr>
            <a:r>
              <a:rPr lang="pt-BR" sz="1600" b="1"/>
              <a:t>Opções de armazenamento</a:t>
            </a:r>
          </a:p>
          <a:p>
            <a:pPr marL="514350" indent="-514350" rtl="0">
              <a:lnSpc>
                <a:spcPct val="100000"/>
              </a:lnSpc>
              <a:spcBef>
                <a:spcPts val="400"/>
              </a:spcBef>
              <a:buFont typeface="+mj-lt"/>
              <a:buAutoNum type="arabicPeriod"/>
            </a:pPr>
            <a:r>
              <a:rPr lang="pt-BR" sz="1600" b="1"/>
              <a:t>Tags</a:t>
            </a:r>
          </a:p>
          <a:p>
            <a:pPr marL="514350" indent="-514350" rtl="0">
              <a:lnSpc>
                <a:spcPct val="100000"/>
              </a:lnSpc>
              <a:spcBef>
                <a:spcPts val="400"/>
              </a:spcBef>
              <a:buFont typeface="+mj-lt"/>
              <a:buAutoNum type="arabicPeriod"/>
            </a:pPr>
            <a:r>
              <a:rPr lang="pt-BR" sz="1600" b="1"/>
              <a:t>Grupo de segurança</a:t>
            </a:r>
          </a:p>
          <a:p>
            <a:pPr marL="514350" indent="-514350" rtl="0">
              <a:lnSpc>
                <a:spcPct val="100000"/>
              </a:lnSpc>
              <a:spcBef>
                <a:spcPts val="400"/>
              </a:spcBef>
              <a:buFont typeface="+mj-lt"/>
              <a:buAutoNum type="arabicPeriod"/>
            </a:pPr>
            <a:r>
              <a:rPr lang="pt-BR" sz="1600" b="1">
                <a:solidFill>
                  <a:schemeClr val="accent6"/>
                </a:solidFill>
              </a:rPr>
              <a:t>Par de chaves</a:t>
            </a:r>
            <a:endParaRPr lang="en-US" sz="1800" b="1" dirty="0">
              <a:solidFill>
                <a:schemeClr val="accent6"/>
              </a:solidFill>
            </a:endParaRPr>
          </a:p>
        </p:txBody>
      </p:sp>
    </p:spTree>
    <p:custDataLst>
      <p:tags r:id="rId1"/>
    </p:custDataLst>
    <p:extLst>
      <p:ext uri="{BB962C8B-B14F-4D97-AF65-F5344CB8AC3E}">
        <p14:creationId xmlns:p14="http://schemas.microsoft.com/office/powerpoint/2010/main" val="42916077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CBB63-9388-144A-A1AB-BB832437E3CA}"/>
              </a:ext>
            </a:extLst>
          </p:cNvPr>
          <p:cNvSpPr>
            <a:spLocks noGrp="1"/>
          </p:cNvSpPr>
          <p:nvPr>
            <p:ph type="title"/>
          </p:nvPr>
        </p:nvSpPr>
        <p:spPr>
          <a:xfrm>
            <a:off x="419100" y="365125"/>
            <a:ext cx="8610600" cy="474119"/>
          </a:xfrm>
        </p:spPr>
        <p:txBody>
          <a:bodyPr rtlCol="0"/>
          <a:lstStyle/>
          <a:p>
            <a:pPr rtl="0"/>
            <a:r>
              <a:rPr lang="pt-BR" sz="3600" dirty="0"/>
              <a:t>Visualização do console do </a:t>
            </a:r>
            <a:r>
              <a:rPr lang="pt-BR" sz="3600" dirty="0" err="1"/>
              <a:t>Amazon</a:t>
            </a:r>
            <a:r>
              <a:rPr lang="pt-BR" sz="3600" dirty="0"/>
              <a:t> EC2 de uma instância do EC2 em execução</a:t>
            </a:r>
          </a:p>
        </p:txBody>
      </p:sp>
      <p:sp>
        <p:nvSpPr>
          <p:cNvPr id="4" name="Slide Number Placeholder 3">
            <a:extLst>
              <a:ext uri="{FF2B5EF4-FFF2-40B4-BE49-F238E27FC236}">
                <a16:creationId xmlns:a16="http://schemas.microsoft.com/office/drawing/2014/main" id="{F01F03A1-BF91-EB48-8D27-2ECE760F502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27</a:t>
            </a:fld>
            <a:endParaRPr lang="en-US" dirty="0"/>
          </a:p>
        </p:txBody>
      </p:sp>
      <p:sp>
        <p:nvSpPr>
          <p:cNvPr id="6" name="Footer Placeholder 5">
            <a:extLst>
              <a:ext uri="{FF2B5EF4-FFF2-40B4-BE49-F238E27FC236}">
                <a16:creationId xmlns:a16="http://schemas.microsoft.com/office/drawing/2014/main" id="{A97A7853-E175-9C43-8CF7-5643FBCEBF0A}"/>
              </a:ext>
              <a:ext uri="{C183D7F6-B498-43B3-948B-1728B52AA6E4}">
                <adec:decorative xmlns:adec="http://schemas.microsoft.com/office/drawing/2017/decorative" val="1"/>
              </a:ext>
            </a:extLst>
          </p:cNvPr>
          <p:cNvSpPr>
            <a:spLocks noGrp="1"/>
          </p:cNvSpPr>
          <p:nvPr>
            <p:ph type="ftr" sz="quarter" idx="3"/>
          </p:nvPr>
        </p:nvSpPr>
        <p:spPr>
          <a:xfrm>
            <a:off x="419100" y="6356350"/>
            <a:ext cx="5427064" cy="365125"/>
          </a:xfrm>
        </p:spPr>
        <p:txBody>
          <a:bodyPr rtlCol="0"/>
          <a:lstStyle/>
          <a:p>
            <a:pPr rtl="0"/>
            <a:r>
              <a:rPr lang="pt-BR" dirty="0"/>
              <a:t>© 2019 </a:t>
            </a:r>
            <a:r>
              <a:rPr lang="pt-BR" dirty="0" err="1"/>
              <a:t>Amazon</a:t>
            </a:r>
            <a:r>
              <a:rPr lang="pt-BR" dirty="0"/>
              <a:t> Web Services, Inc. ou suas afiliadas. Todos os direitos reservados.</a:t>
            </a:r>
          </a:p>
        </p:txBody>
      </p:sp>
      <p:pic>
        <p:nvPicPr>
          <p:cNvPr id="7" name="Picture 6" descr="screen capture of the EC2 console view of a running instance, with the Description panel showing details.">
            <a:extLst>
              <a:ext uri="{FF2B5EF4-FFF2-40B4-BE49-F238E27FC236}">
                <a16:creationId xmlns:a16="http://schemas.microsoft.com/office/drawing/2014/main" id="{0DD282FC-22D6-0849-B301-275B2200233F}"/>
              </a:ext>
            </a:extLst>
          </p:cNvPr>
          <p:cNvPicPr>
            <a:picLocks noChangeAspect="1"/>
          </p:cNvPicPr>
          <p:nvPr/>
        </p:nvPicPr>
        <p:blipFill>
          <a:blip r:embed="rId4"/>
          <a:stretch>
            <a:fillRect/>
          </a:stretch>
        </p:blipFill>
        <p:spPr>
          <a:xfrm>
            <a:off x="1541322" y="1410368"/>
            <a:ext cx="8859978" cy="4945982"/>
          </a:xfrm>
          <a:prstGeom prst="rect">
            <a:avLst/>
          </a:prstGeom>
          <a:ln>
            <a:solidFill>
              <a:schemeClr val="accent1"/>
            </a:solidFill>
          </a:ln>
        </p:spPr>
      </p:pic>
    </p:spTree>
    <p:custDataLst>
      <p:tags r:id="rId1"/>
    </p:custDataLst>
    <p:extLst>
      <p:ext uri="{BB962C8B-B14F-4D97-AF65-F5344CB8AC3E}">
        <p14:creationId xmlns:p14="http://schemas.microsoft.com/office/powerpoint/2010/main" val="28379668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E4A8E24F-530D-674E-82AB-1053BF2E8516}"/>
              </a:ext>
              <a:ext uri="{C183D7F6-B498-43B3-948B-1728B52AA6E4}">
                <adec:decorative xmlns:adec="http://schemas.microsoft.com/office/drawing/2017/decorative" val="1"/>
              </a:ext>
            </a:extLst>
          </p:cNvPr>
          <p:cNvSpPr/>
          <p:nvPr/>
        </p:nvSpPr>
        <p:spPr>
          <a:xfrm>
            <a:off x="6233533" y="3456881"/>
            <a:ext cx="5709424" cy="241997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a:solidFill>
                  <a:schemeClr val="tx1"/>
                </a:solidFill>
                <a:latin typeface="Courier New" panose="02070309020205020404" pitchFamily="49" charset="0"/>
                <a:cs typeface="Courier New" panose="02070309020205020404" pitchFamily="49" charset="0"/>
              </a:rPr>
              <a:t>aws ec2 run-instances \ </a:t>
            </a:r>
          </a:p>
          <a:p>
            <a:r>
              <a:rPr lang="en-US" sz="2000">
                <a:solidFill>
                  <a:schemeClr val="tx1"/>
                </a:solidFill>
                <a:latin typeface="Courier New" panose="02070309020205020404" pitchFamily="49" charset="0"/>
                <a:cs typeface="Courier New" panose="02070309020205020404" pitchFamily="49" charset="0"/>
              </a:rPr>
              <a:t>--image-id ami-1a2b3c4d \ </a:t>
            </a:r>
          </a:p>
          <a:p>
            <a:r>
              <a:rPr lang="en-US" sz="2000">
                <a:solidFill>
                  <a:schemeClr val="tx1"/>
                </a:solidFill>
                <a:latin typeface="Courier New" panose="02070309020205020404" pitchFamily="49" charset="0"/>
                <a:cs typeface="Courier New" panose="02070309020205020404" pitchFamily="49" charset="0"/>
              </a:rPr>
              <a:t>--count 1 \ </a:t>
            </a:r>
          </a:p>
          <a:p>
            <a:r>
              <a:rPr lang="en-US" sz="2000">
                <a:solidFill>
                  <a:schemeClr val="tx1"/>
                </a:solidFill>
                <a:latin typeface="Courier New" panose="02070309020205020404" pitchFamily="49" charset="0"/>
                <a:cs typeface="Courier New" panose="02070309020205020404" pitchFamily="49" charset="0"/>
              </a:rPr>
              <a:t>--instance-type c3.large \ </a:t>
            </a:r>
          </a:p>
          <a:p>
            <a:r>
              <a:rPr lang="en-US" sz="2000">
                <a:solidFill>
                  <a:schemeClr val="tx1"/>
                </a:solidFill>
                <a:latin typeface="Courier New" panose="02070309020205020404" pitchFamily="49" charset="0"/>
                <a:cs typeface="Courier New" panose="02070309020205020404" pitchFamily="49" charset="0"/>
              </a:rPr>
              <a:t>--key-name MyKeyPair \ </a:t>
            </a:r>
          </a:p>
          <a:p>
            <a:r>
              <a:rPr lang="en-US" sz="2000">
                <a:solidFill>
                  <a:schemeClr val="tx1"/>
                </a:solidFill>
                <a:latin typeface="Courier New" panose="02070309020205020404" pitchFamily="49" charset="0"/>
                <a:cs typeface="Courier New" panose="02070309020205020404" pitchFamily="49" charset="0"/>
              </a:rPr>
              <a:t>--security-groups MySecurityGroup \</a:t>
            </a:r>
          </a:p>
          <a:p>
            <a:r>
              <a:rPr lang="en-US" sz="2000">
                <a:solidFill>
                  <a:schemeClr val="tx1"/>
                </a:solidFill>
                <a:latin typeface="Courier New" panose="02070309020205020404" pitchFamily="49" charset="0"/>
                <a:ea typeface="Amazon Ember Light" panose="020B0403020204020204" pitchFamily="34" charset="0"/>
                <a:cs typeface="Courier New" panose="02070309020205020404" pitchFamily="49" charset="0"/>
              </a:rPr>
              <a:t>--region us-east-1</a:t>
            </a:r>
            <a:endParaRPr lang="en-US" sz="2000" dirty="0">
              <a:solidFill>
                <a:schemeClr val="tx1"/>
              </a:solidFill>
              <a:latin typeface="Courier New" panose="02070309020205020404" pitchFamily="49" charset="0"/>
              <a:ea typeface="Amazon Ember Light" panose="020B0403020204020204" pitchFamily="34" charset="0"/>
              <a:cs typeface="Courier New" panose="02070309020205020404" pitchFamily="49" charset="0"/>
            </a:endParaRPr>
          </a:p>
        </p:txBody>
      </p:sp>
      <p:sp>
        <p:nvSpPr>
          <p:cNvPr id="14" name="Title 13">
            <a:extLst>
              <a:ext uri="{FF2B5EF4-FFF2-40B4-BE49-F238E27FC236}">
                <a16:creationId xmlns:a16="http://schemas.microsoft.com/office/drawing/2014/main" id="{583A2482-2DCD-B446-86FC-3673D9C832AE}"/>
              </a:ext>
            </a:extLst>
          </p:cNvPr>
          <p:cNvSpPr>
            <a:spLocks noGrp="1"/>
          </p:cNvSpPr>
          <p:nvPr>
            <p:ph type="title"/>
          </p:nvPr>
        </p:nvSpPr>
        <p:spPr/>
        <p:txBody>
          <a:bodyPr rtlCol="0"/>
          <a:lstStyle/>
          <a:p>
            <a:pPr rtl="0"/>
            <a:r>
              <a:rPr lang="pt-BR" sz="3200" dirty="0"/>
              <a:t>Outra opção: executar uma instância do EC2 </a:t>
            </a:r>
            <a:br>
              <a:rPr lang="pt-BR" sz="3200" dirty="0"/>
            </a:br>
            <a:r>
              <a:rPr lang="pt-BR" sz="3200" dirty="0"/>
              <a:t>com a interface de linha de comando da AWS </a:t>
            </a:r>
          </a:p>
        </p:txBody>
      </p:sp>
      <p:sp>
        <p:nvSpPr>
          <p:cNvPr id="22" name="Content Placeholder 21">
            <a:extLst>
              <a:ext uri="{FF2B5EF4-FFF2-40B4-BE49-F238E27FC236}">
                <a16:creationId xmlns:a16="http://schemas.microsoft.com/office/drawing/2014/main" id="{E0BAFFB2-CBCF-0245-B234-B9C9FFC031AC}"/>
              </a:ext>
            </a:extLst>
          </p:cNvPr>
          <p:cNvSpPr>
            <a:spLocks noGrp="1"/>
          </p:cNvSpPr>
          <p:nvPr>
            <p:ph idx="1"/>
          </p:nvPr>
        </p:nvSpPr>
        <p:spPr/>
        <p:txBody>
          <a:bodyPr rtlCol="0"/>
          <a:lstStyle/>
          <a:p>
            <a:pPr rtl="0"/>
            <a:r>
              <a:rPr lang="pt-BR" sz="2400" dirty="0"/>
              <a:t>As instâncias do EC2 também podem ser criadas de forma programática.</a:t>
            </a:r>
          </a:p>
          <a:p>
            <a:pPr rtl="0"/>
            <a:endParaRPr lang="en-US" sz="2000" dirty="0"/>
          </a:p>
          <a:p>
            <a:pPr marL="0" indent="0" rtl="0">
              <a:buNone/>
            </a:pPr>
            <a:endParaRPr lang="en-US" sz="2000" dirty="0"/>
          </a:p>
          <a:p>
            <a:pPr rtl="0"/>
            <a:r>
              <a:rPr lang="pt-BR" sz="2400" dirty="0"/>
              <a:t>Este exemplo mostra como o comando pode ser simples.</a:t>
            </a:r>
            <a:endParaRPr lang="en-US" sz="2000" dirty="0"/>
          </a:p>
          <a:p>
            <a:pPr lvl="1" rtl="0"/>
            <a:r>
              <a:rPr lang="pt-BR" sz="1800" dirty="0"/>
              <a:t>Esse comando pressupõe que o par de chaves e o grupo de segurança já existem.</a:t>
            </a:r>
          </a:p>
          <a:p>
            <a:pPr lvl="1" rtl="0"/>
            <a:endParaRPr lang="en-US" sz="1800" dirty="0"/>
          </a:p>
          <a:p>
            <a:pPr lvl="1" rtl="0"/>
            <a:r>
              <a:rPr lang="pt-BR" sz="1800" dirty="0"/>
              <a:t>É possível especificar mais opções. Consulte a </a:t>
            </a:r>
            <a:r>
              <a:rPr lang="pt-BR" sz="1800" dirty="0">
                <a:hlinkClick r:id="rId4"/>
              </a:rPr>
              <a:t>Referência de comandos da CLI da AWS</a:t>
            </a:r>
            <a:r>
              <a:rPr lang="pt-BR" sz="1800" dirty="0"/>
              <a:t> para obter detalhes.</a:t>
            </a:r>
            <a:endParaRPr lang="en-US" sz="2000" dirty="0"/>
          </a:p>
        </p:txBody>
      </p:sp>
      <p:sp>
        <p:nvSpPr>
          <p:cNvPr id="4" name="Slide Number Placeholder 3">
            <a:extLst>
              <a:ext uri="{FF2B5EF4-FFF2-40B4-BE49-F238E27FC236}">
                <a16:creationId xmlns:a16="http://schemas.microsoft.com/office/drawing/2014/main" id="{76666A41-0DFD-8F45-9191-FD68F3DE70EE}"/>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28</a:t>
            </a:fld>
            <a:endParaRPr lang="en-US" dirty="0"/>
          </a:p>
        </p:txBody>
      </p:sp>
      <p:sp>
        <p:nvSpPr>
          <p:cNvPr id="6" name="Footer Placeholder 5">
            <a:extLst>
              <a:ext uri="{FF2B5EF4-FFF2-40B4-BE49-F238E27FC236}">
                <a16:creationId xmlns:a16="http://schemas.microsoft.com/office/drawing/2014/main" id="{E42BAB57-F858-6E4C-B21A-FA15514461F7}"/>
              </a:ext>
              <a:ext uri="{C183D7F6-B498-43B3-948B-1728B52AA6E4}">
                <adec:decorative xmlns:adec="http://schemas.microsoft.com/office/drawing/2017/decorative" val="1"/>
              </a:ext>
            </a:extLst>
          </p:cNvPr>
          <p:cNvSpPr>
            <a:spLocks noGrp="1"/>
          </p:cNvSpPr>
          <p:nvPr>
            <p:ph type="ftr" sz="quarter" idx="3"/>
          </p:nvPr>
        </p:nvSpPr>
        <p:spPr>
          <a:xfrm>
            <a:off x="419100" y="6356350"/>
            <a:ext cx="4662566"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18" name="TextBox 17">
            <a:extLst>
              <a:ext uri="{FF2B5EF4-FFF2-40B4-BE49-F238E27FC236}">
                <a16:creationId xmlns:a16="http://schemas.microsoft.com/office/drawing/2014/main" id="{A3400BFE-0EE3-2F44-805A-6719DB29A578}"/>
              </a:ext>
            </a:extLst>
          </p:cNvPr>
          <p:cNvSpPr txBox="1"/>
          <p:nvPr/>
        </p:nvSpPr>
        <p:spPr>
          <a:xfrm>
            <a:off x="7363731" y="2114343"/>
            <a:ext cx="3022181" cy="584775"/>
          </a:xfrm>
          <a:prstGeom prst="rect">
            <a:avLst/>
          </a:prstGeom>
          <a:noFill/>
        </p:spPr>
        <p:txBody>
          <a:bodyPr wrap="square" rtlCol="0">
            <a:spAutoFit/>
          </a:bodyPr>
          <a:lstStyle/>
          <a:p>
            <a:pPr algn="ctr" rtl="0"/>
            <a:r>
              <a:rPr lang="pt-BR" sz="1600" dirty="0"/>
              <a:t>Interface da linha de comando da AWS (CLI da AWS)</a:t>
            </a:r>
          </a:p>
        </p:txBody>
      </p:sp>
      <p:pic>
        <p:nvPicPr>
          <p:cNvPr id="19" name="Graphic 18">
            <a:extLst>
              <a:ext uri="{FF2B5EF4-FFF2-40B4-BE49-F238E27FC236}">
                <a16:creationId xmlns:a16="http://schemas.microsoft.com/office/drawing/2014/main" id="{E258282E-4963-954F-B8AE-19273169F55E}"/>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519222" y="1355408"/>
            <a:ext cx="711200" cy="711200"/>
          </a:xfrm>
          <a:prstGeom prst="rect">
            <a:avLst/>
          </a:prstGeom>
        </p:spPr>
      </p:pic>
      <p:sp>
        <p:nvSpPr>
          <p:cNvPr id="24" name="TextBox 23">
            <a:extLst>
              <a:ext uri="{FF2B5EF4-FFF2-40B4-BE49-F238E27FC236}">
                <a16:creationId xmlns:a16="http://schemas.microsoft.com/office/drawing/2014/main" id="{4ABF5473-14D7-8E4A-BF2A-078577E8FC0C}"/>
              </a:ext>
            </a:extLst>
          </p:cNvPr>
          <p:cNvSpPr txBox="1"/>
          <p:nvPr/>
        </p:nvSpPr>
        <p:spPr>
          <a:xfrm>
            <a:off x="6144254" y="3079943"/>
            <a:ext cx="2840842" cy="461665"/>
          </a:xfrm>
          <a:prstGeom prst="rect">
            <a:avLst/>
          </a:prstGeom>
          <a:noFill/>
        </p:spPr>
        <p:txBody>
          <a:bodyPr wrap="none" rtlCol="0">
            <a:spAutoFit/>
          </a:bodyPr>
          <a:lstStyle/>
          <a:p>
            <a:pPr rtl="0"/>
            <a:r>
              <a:rPr lang="pt-BR" sz="2400" b="1">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Exemplo de comando:</a:t>
            </a:r>
          </a:p>
        </p:txBody>
      </p:sp>
    </p:spTree>
    <p:custDataLst>
      <p:tags r:id="rId1"/>
    </p:custDataLst>
    <p:extLst>
      <p:ext uri="{BB962C8B-B14F-4D97-AF65-F5344CB8AC3E}">
        <p14:creationId xmlns:p14="http://schemas.microsoft.com/office/powerpoint/2010/main" val="42154080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sz="3700" dirty="0">
                <a:latin typeface="+mn-lt"/>
              </a:rPr>
              <a:t>Ciclo de vida da instância do </a:t>
            </a:r>
            <a:r>
              <a:rPr lang="pt-BR" sz="3700" dirty="0" err="1">
                <a:latin typeface="+mn-lt"/>
              </a:rPr>
              <a:t>Amazon</a:t>
            </a:r>
            <a:r>
              <a:rPr lang="pt-BR" sz="3700" dirty="0">
                <a:latin typeface="+mn-lt"/>
              </a:rPr>
              <a:t> EC2</a:t>
            </a:r>
          </a:p>
        </p:txBody>
      </p:sp>
      <p:grpSp>
        <p:nvGrpSpPr>
          <p:cNvPr id="23" name="Group 22" descr="diagram showing the states an instance can have after launch. A launched instance becomes &quot;pending&quot; and then &quot;running&quot;. Running instances can be rebooted, terminated, or stopped. A stopped instance can be started or termninated."/>
          <p:cNvGrpSpPr/>
          <p:nvPr/>
        </p:nvGrpSpPr>
        <p:grpSpPr>
          <a:xfrm>
            <a:off x="1147146" y="1364438"/>
            <a:ext cx="9288624" cy="4826316"/>
            <a:chOff x="1147146" y="1364438"/>
            <a:chExt cx="9288624" cy="4826316"/>
          </a:xfrm>
        </p:grpSpPr>
        <p:sp>
          <p:nvSpPr>
            <p:cNvPr id="52" name="Rectangle 51">
              <a:extLst>
                <a:ext uri="{FF2B5EF4-FFF2-40B4-BE49-F238E27FC236}">
                  <a16:creationId xmlns:a16="http://schemas.microsoft.com/office/drawing/2014/main" id="{B6751EC9-C4AA-E744-AEC5-B1E7EF5C711C}"/>
                </a:ext>
                <a:ext uri="{C183D7F6-B498-43B3-948B-1728B52AA6E4}">
                  <adec:decorative xmlns:adec="http://schemas.microsoft.com/office/drawing/2017/decorative" val="1"/>
                </a:ext>
              </a:extLst>
            </p:cNvPr>
            <p:cNvSpPr/>
            <p:nvPr/>
          </p:nvSpPr>
          <p:spPr>
            <a:xfrm>
              <a:off x="6089211" y="1624171"/>
              <a:ext cx="4346559" cy="4566583"/>
            </a:xfrm>
            <a:prstGeom prst="rect">
              <a:avLst/>
            </a:prstGeom>
            <a:solidFill>
              <a:schemeClr val="bg1">
                <a:lumMod val="95000"/>
              </a:schemeClr>
            </a:solidFill>
            <a:ln w="22225">
              <a:solidFill>
                <a:schemeClr val="tx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r>
                <a:rPr lang="pt-BR" sz="1400" b="1" dirty="0">
                  <a:solidFill>
                    <a:schemeClr val="tx1"/>
                  </a:solidFill>
                </a:rPr>
                <a:t>Somente instâncias com suporte </a:t>
              </a:r>
              <a:br>
                <a:rPr lang="pt-BR" sz="1400" b="1" dirty="0">
                  <a:solidFill>
                    <a:schemeClr val="tx1"/>
                  </a:solidFill>
                </a:rPr>
              </a:br>
              <a:r>
                <a:rPr lang="pt-BR" sz="1400" b="1" dirty="0">
                  <a:solidFill>
                    <a:schemeClr val="tx1"/>
                  </a:solidFill>
                </a:rPr>
                <a:t>do </a:t>
              </a:r>
              <a:r>
                <a:rPr lang="pt-BR" sz="1400" b="1" dirty="0" err="1">
                  <a:solidFill>
                    <a:schemeClr val="tx1"/>
                  </a:solidFill>
                </a:rPr>
                <a:t>Amazon</a:t>
              </a:r>
              <a:r>
                <a:rPr lang="pt-BR" sz="1400" b="1" dirty="0">
                  <a:solidFill>
                    <a:schemeClr val="tx1"/>
                  </a:solidFill>
                </a:rPr>
                <a:t> EBS</a:t>
              </a:r>
            </a:p>
          </p:txBody>
        </p:sp>
        <p:sp>
          <p:nvSpPr>
            <p:cNvPr id="6" name="TextBox 71">
              <a:extLst>
                <a:ext uri="{C183D7F6-B498-43B3-948B-1728B52AA6E4}">
                  <adec:decorative xmlns:adec="http://schemas.microsoft.com/office/drawing/2017/decorative" val="1"/>
                </a:ext>
              </a:extLst>
            </p:cNvPr>
            <p:cNvSpPr txBox="1"/>
            <p:nvPr/>
          </p:nvSpPr>
          <p:spPr>
            <a:xfrm>
              <a:off x="1766093" y="2856257"/>
              <a:ext cx="858375" cy="207509"/>
            </a:xfrm>
            <a:prstGeom prst="rect">
              <a:avLst/>
            </a:prstGeom>
            <a:noFill/>
          </p:spPr>
          <p:txBody>
            <a:bodyPr wrap="square" lIns="0" tIns="0" rIns="0" bIns="0" rtlCol="0" anchor="t">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rtl="0"/>
              <a:r>
                <a:rPr lang="pt-BR" sz="1400">
                  <a:ea typeface="Amazon Ember" panose="020B0603020204020204" pitchFamily="34" charset="0"/>
                  <a:cs typeface="Amazon Ember" panose="020B0603020204020204" pitchFamily="34" charset="0"/>
                </a:rPr>
                <a:t>AMI</a:t>
              </a:r>
            </a:p>
          </p:txBody>
        </p:sp>
        <p:cxnSp>
          <p:nvCxnSpPr>
            <p:cNvPr id="9" name="Straight Arrow Connector 8"/>
            <p:cNvCxnSpPr>
              <a:cxnSpLocks/>
              <a:stCxn id="49" idx="3"/>
              <a:endCxn id="10" idx="1"/>
            </p:cNvCxnSpPr>
            <p:nvPr/>
          </p:nvCxnSpPr>
          <p:spPr>
            <a:xfrm>
              <a:off x="2546731" y="2498105"/>
              <a:ext cx="1100690" cy="0"/>
            </a:xfrm>
            <a:prstGeom prst="straightConnector1">
              <a:avLst/>
            </a:prstGeom>
            <a:ln w="19050">
              <a:solidFill>
                <a:schemeClr val="bg2">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0" name="Rounded Rectangle 9"/>
            <p:cNvSpPr/>
            <p:nvPr/>
          </p:nvSpPr>
          <p:spPr>
            <a:xfrm>
              <a:off x="3647421" y="2203189"/>
              <a:ext cx="1395752" cy="589831"/>
            </a:xfrm>
            <a:prstGeom prst="roundRect">
              <a:avLst/>
            </a:prstGeom>
            <a:solidFill>
              <a:srgbClr val="FFFD78">
                <a:alpha val="50000"/>
              </a:srgb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rtl="0"/>
              <a:r>
                <a:rPr lang="pt-BR" sz="1400">
                  <a:solidFill>
                    <a:schemeClr val="tx1">
                      <a:lumMod val="50000"/>
                    </a:schemeClr>
                  </a:solidFill>
                  <a:ea typeface="Amazon Ember" panose="020B0603020204020204" pitchFamily="34" charset="0"/>
                  <a:cs typeface="Amazon Ember" panose="020B0603020204020204" pitchFamily="34" charset="0"/>
                </a:rPr>
                <a:t>pendente</a:t>
              </a:r>
            </a:p>
          </p:txBody>
        </p:sp>
        <p:sp>
          <p:nvSpPr>
            <p:cNvPr id="12" name="TextBox 71"/>
            <p:cNvSpPr txBox="1"/>
            <p:nvPr/>
          </p:nvSpPr>
          <p:spPr>
            <a:xfrm>
              <a:off x="2624468" y="2260613"/>
              <a:ext cx="815962" cy="207509"/>
            </a:xfrm>
            <a:prstGeom prst="rect">
              <a:avLst/>
            </a:prstGeom>
            <a:noFill/>
          </p:spPr>
          <p:txBody>
            <a:bodyPr wrap="square" lIns="0" tIns="0" rIns="0" bIns="0" rtlCol="0" anchor="t">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rtl="0"/>
              <a:r>
                <a:rPr lang="pt-BR" sz="1400" b="1">
                  <a:ea typeface="Amazon Ember" panose="020B0603020204020204" pitchFamily="34" charset="0"/>
                  <a:cs typeface="Amazon Ember" panose="020B0603020204020204" pitchFamily="34" charset="0"/>
                </a:rPr>
                <a:t>Executar</a:t>
              </a:r>
            </a:p>
          </p:txBody>
        </p:sp>
        <p:sp>
          <p:nvSpPr>
            <p:cNvPr id="16" name="Rounded Rectangle 15"/>
            <p:cNvSpPr/>
            <p:nvPr/>
          </p:nvSpPr>
          <p:spPr>
            <a:xfrm>
              <a:off x="3641008" y="3333298"/>
              <a:ext cx="1395752" cy="589831"/>
            </a:xfrm>
            <a:prstGeom prst="roundRect">
              <a:avLst/>
            </a:prstGeom>
            <a:solidFill>
              <a:srgbClr val="73FB79">
                <a:alpha val="23922"/>
              </a:srgb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rtl="0"/>
              <a:r>
                <a:rPr lang="pt-BR" sz="1400">
                  <a:solidFill>
                    <a:schemeClr val="tx1">
                      <a:lumMod val="50000"/>
                    </a:schemeClr>
                  </a:solidFill>
                  <a:ea typeface="Amazon Ember" panose="020B0603020204020204" pitchFamily="34" charset="0"/>
                  <a:cs typeface="Amazon Ember" panose="020B0603020204020204" pitchFamily="34" charset="0"/>
                </a:rPr>
                <a:t>em execução</a:t>
              </a:r>
            </a:p>
          </p:txBody>
        </p:sp>
        <p:cxnSp>
          <p:nvCxnSpPr>
            <p:cNvPr id="17" name="Straight Arrow Connector 16"/>
            <p:cNvCxnSpPr>
              <a:cxnSpLocks/>
              <a:stCxn id="10" idx="2"/>
              <a:endCxn id="16" idx="0"/>
            </p:cNvCxnSpPr>
            <p:nvPr/>
          </p:nvCxnSpPr>
          <p:spPr>
            <a:xfrm flipH="1">
              <a:off x="4338884" y="2793020"/>
              <a:ext cx="6413" cy="540278"/>
            </a:xfrm>
            <a:prstGeom prst="straightConnector1">
              <a:avLst/>
            </a:prstGeom>
            <a:ln>
              <a:solidFill>
                <a:srgbClr val="757574"/>
              </a:solidFill>
              <a:tailEnd type="triangle"/>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a:off x="2563600" y="3701582"/>
              <a:ext cx="1094661" cy="0"/>
            </a:xfrm>
            <a:prstGeom prst="straightConnector1">
              <a:avLst/>
            </a:prstGeom>
            <a:ln w="19050">
              <a:solidFill>
                <a:schemeClr val="bg2">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2" name="Rounded Rectangle 41"/>
            <p:cNvSpPr/>
            <p:nvPr/>
          </p:nvSpPr>
          <p:spPr>
            <a:xfrm>
              <a:off x="1147146" y="3333298"/>
              <a:ext cx="1395752" cy="589830"/>
            </a:xfrm>
            <a:prstGeom prst="roundRect">
              <a:avLst/>
            </a:prstGeom>
            <a:solidFill>
              <a:schemeClr val="accent2">
                <a:lumMod val="60000"/>
                <a:lumOff val="40000"/>
              </a:scheme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rtl="0"/>
              <a:r>
                <a:rPr lang="pt-BR" sz="1400" dirty="0">
                  <a:solidFill>
                    <a:schemeClr val="tx1">
                      <a:lumMod val="50000"/>
                    </a:schemeClr>
                  </a:solidFill>
                  <a:ea typeface="Amazon Ember" panose="020B0603020204020204" pitchFamily="34" charset="0"/>
                  <a:cs typeface="Amazon Ember" panose="020B0603020204020204" pitchFamily="34" charset="0"/>
                </a:rPr>
                <a:t>reinicialização</a:t>
              </a:r>
            </a:p>
          </p:txBody>
        </p:sp>
        <p:sp>
          <p:nvSpPr>
            <p:cNvPr id="47" name="TextBox 71"/>
            <p:cNvSpPr txBox="1"/>
            <p:nvPr/>
          </p:nvSpPr>
          <p:spPr>
            <a:xfrm>
              <a:off x="2624422" y="3268770"/>
              <a:ext cx="971617" cy="225241"/>
            </a:xfrm>
            <a:prstGeom prst="rect">
              <a:avLst/>
            </a:prstGeom>
            <a:noFill/>
          </p:spPr>
          <p:txBody>
            <a:bodyPr wrap="square" lIns="0" tIns="0" rIns="0" bIns="0" rtlCol="0" anchor="t">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rtl="0"/>
              <a:r>
                <a:rPr lang="pt-BR" sz="1400" b="1" dirty="0">
                  <a:ea typeface="Amazon Ember" panose="020B0603020204020204" pitchFamily="34" charset="0"/>
                  <a:cs typeface="Amazon Ember" panose="020B0603020204020204" pitchFamily="34" charset="0"/>
                </a:rPr>
                <a:t>Reinicializar</a:t>
              </a:r>
            </a:p>
          </p:txBody>
        </p:sp>
        <p:cxnSp>
          <p:nvCxnSpPr>
            <p:cNvPr id="48" name="Straight Arrow Connector 47"/>
            <p:cNvCxnSpPr/>
            <p:nvPr/>
          </p:nvCxnSpPr>
          <p:spPr>
            <a:xfrm flipH="1" flipV="1">
              <a:off x="2542898" y="3497587"/>
              <a:ext cx="1098110" cy="1"/>
            </a:xfrm>
            <a:prstGeom prst="straightConnector1">
              <a:avLst/>
            </a:prstGeom>
            <a:ln w="19050">
              <a:solidFill>
                <a:schemeClr val="bg2">
                  <a:lumMod val="50000"/>
                </a:schemeClr>
              </a:solidFill>
              <a:tailEnd type="triangle"/>
            </a:ln>
          </p:spPr>
          <p:style>
            <a:lnRef idx="2">
              <a:schemeClr val="accent1"/>
            </a:lnRef>
            <a:fillRef idx="0">
              <a:schemeClr val="accent1"/>
            </a:fillRef>
            <a:effectRef idx="1">
              <a:schemeClr val="accent1"/>
            </a:effectRef>
            <a:fontRef idx="minor">
              <a:schemeClr val="tx1"/>
            </a:fontRef>
          </p:style>
        </p:cxnSp>
        <p:grpSp>
          <p:nvGrpSpPr>
            <p:cNvPr id="76" name="Group 75">
              <a:extLst>
                <a:ext uri="{C183D7F6-B498-43B3-948B-1728B52AA6E4}">
                  <adec:decorative xmlns:adec="http://schemas.microsoft.com/office/drawing/2017/decorative" val="1"/>
                </a:ext>
              </a:extLst>
            </p:cNvPr>
            <p:cNvGrpSpPr/>
            <p:nvPr/>
          </p:nvGrpSpPr>
          <p:grpSpPr>
            <a:xfrm>
              <a:off x="5043174" y="2265027"/>
              <a:ext cx="4219994" cy="1068271"/>
              <a:chOff x="3833412" y="1132752"/>
              <a:chExt cx="3164995" cy="801203"/>
            </a:xfrm>
          </p:grpSpPr>
          <p:cxnSp>
            <p:nvCxnSpPr>
              <p:cNvPr id="57" name="Elbow Connector 56"/>
              <p:cNvCxnSpPr>
                <a:cxnSpLocks/>
                <a:stCxn id="39" idx="0"/>
                <a:endCxn id="10" idx="3"/>
              </p:cNvCxnSpPr>
              <p:nvPr/>
            </p:nvCxnSpPr>
            <p:spPr>
              <a:xfrm rot="16200000" flipV="1">
                <a:off x="5102712" y="38260"/>
                <a:ext cx="626395" cy="3164995"/>
              </a:xfrm>
              <a:prstGeom prst="bentConnector2">
                <a:avLst/>
              </a:prstGeom>
              <a:ln>
                <a:solidFill>
                  <a:srgbClr val="757574"/>
                </a:solidFill>
                <a:tailEnd type="triangle"/>
              </a:ln>
            </p:spPr>
            <p:style>
              <a:lnRef idx="2">
                <a:schemeClr val="accent1"/>
              </a:lnRef>
              <a:fillRef idx="0">
                <a:schemeClr val="accent1"/>
              </a:fillRef>
              <a:effectRef idx="1">
                <a:schemeClr val="accent1"/>
              </a:effectRef>
              <a:fontRef idx="minor">
                <a:schemeClr val="tx1"/>
              </a:fontRef>
            </p:style>
          </p:cxnSp>
          <p:sp>
            <p:nvSpPr>
              <p:cNvPr id="61" name="TextBox 71"/>
              <p:cNvSpPr txBox="1"/>
              <p:nvPr/>
            </p:nvSpPr>
            <p:spPr>
              <a:xfrm>
                <a:off x="5341881" y="1132752"/>
                <a:ext cx="643781" cy="155632"/>
              </a:xfrm>
              <a:prstGeom prst="rect">
                <a:avLst/>
              </a:prstGeom>
              <a:noFill/>
            </p:spPr>
            <p:txBody>
              <a:bodyPr wrap="square" lIns="0" tIns="0" rIns="0" bIns="0" rtlCol="0" anchor="t">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rtl="0"/>
                <a:r>
                  <a:rPr lang="pt-BR" sz="1400" b="1">
                    <a:ea typeface="Amazon Ember" panose="020B0603020204020204" pitchFamily="34" charset="0"/>
                    <a:cs typeface="Amazon Ember" panose="020B0603020204020204" pitchFamily="34" charset="0"/>
                  </a:rPr>
                  <a:t>Iniciar</a:t>
                </a:r>
              </a:p>
            </p:txBody>
          </p:sp>
        </p:grpSp>
        <p:grpSp>
          <p:nvGrpSpPr>
            <p:cNvPr id="72" name="Group 71"/>
            <p:cNvGrpSpPr/>
            <p:nvPr/>
          </p:nvGrpSpPr>
          <p:grpSpPr>
            <a:xfrm>
              <a:off x="3641009" y="5091978"/>
              <a:ext cx="1394933" cy="955553"/>
              <a:chOff x="2987063" y="3252969"/>
              <a:chExt cx="1046200" cy="716666"/>
            </a:xfrm>
          </p:grpSpPr>
          <p:sp>
            <p:nvSpPr>
              <p:cNvPr id="21" name="Rounded Rectangle 20"/>
              <p:cNvSpPr/>
              <p:nvPr/>
            </p:nvSpPr>
            <p:spPr>
              <a:xfrm>
                <a:off x="2987063" y="3527262"/>
                <a:ext cx="1046200" cy="442373"/>
              </a:xfrm>
              <a:prstGeom prst="roundRect">
                <a:avLst/>
              </a:prstGeom>
              <a:solidFill>
                <a:srgbClr val="FF0000">
                  <a:alpha val="23922"/>
                </a:srgb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rtl="0"/>
                <a:r>
                  <a:rPr lang="pt-BR" sz="1400">
                    <a:solidFill>
                      <a:schemeClr val="tx1">
                        <a:lumMod val="50000"/>
                      </a:schemeClr>
                    </a:solidFill>
                    <a:ea typeface="Amazon Ember" panose="020B0603020204020204" pitchFamily="34" charset="0"/>
                    <a:cs typeface="Amazon Ember" panose="020B0603020204020204" pitchFamily="34" charset="0"/>
                  </a:rPr>
                  <a:t>encerrado</a:t>
                </a:r>
              </a:p>
            </p:txBody>
          </p:sp>
          <p:cxnSp>
            <p:nvCxnSpPr>
              <p:cNvPr id="33" name="Straight Arrow Connector 32"/>
              <p:cNvCxnSpPr>
                <a:cxnSpLocks/>
                <a:stCxn id="19" idx="2"/>
                <a:endCxn id="21" idx="0"/>
              </p:cNvCxnSpPr>
              <p:nvPr/>
            </p:nvCxnSpPr>
            <p:spPr>
              <a:xfrm flipH="1">
                <a:off x="3510163" y="3252969"/>
                <a:ext cx="1" cy="274293"/>
              </a:xfrm>
              <a:prstGeom prst="straightConnector1">
                <a:avLst/>
              </a:prstGeom>
              <a:ln>
                <a:solidFill>
                  <a:srgbClr val="757574"/>
                </a:solidFill>
                <a:tailEnd type="triangle"/>
              </a:ln>
            </p:spPr>
            <p:style>
              <a:lnRef idx="2">
                <a:schemeClr val="accent1"/>
              </a:lnRef>
              <a:fillRef idx="0">
                <a:schemeClr val="accent1"/>
              </a:fillRef>
              <a:effectRef idx="1">
                <a:schemeClr val="accent1"/>
              </a:effectRef>
              <a:fontRef idx="minor">
                <a:schemeClr val="tx1"/>
              </a:fontRef>
            </p:style>
          </p:cxnSp>
        </p:grpSp>
        <p:grpSp>
          <p:nvGrpSpPr>
            <p:cNvPr id="71" name="Group 70"/>
            <p:cNvGrpSpPr/>
            <p:nvPr/>
          </p:nvGrpSpPr>
          <p:grpSpPr>
            <a:xfrm>
              <a:off x="3641009" y="3907463"/>
              <a:ext cx="1394935" cy="1184515"/>
              <a:chOff x="2987063" y="2364581"/>
              <a:chExt cx="1046201" cy="888388"/>
            </a:xfrm>
          </p:grpSpPr>
          <p:sp>
            <p:nvSpPr>
              <p:cNvPr id="19" name="Rounded Rectangle 18"/>
              <p:cNvSpPr/>
              <p:nvPr/>
            </p:nvSpPr>
            <p:spPr>
              <a:xfrm>
                <a:off x="2987063" y="2810596"/>
                <a:ext cx="1046201" cy="442373"/>
              </a:xfrm>
              <a:prstGeom prst="roundRect">
                <a:avLst/>
              </a:prstGeom>
              <a:solidFill>
                <a:srgbClr val="FFFD78">
                  <a:alpha val="50000"/>
                </a:srgb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rtl="0"/>
                <a:r>
                  <a:rPr lang="pt-BR" sz="1400">
                    <a:solidFill>
                      <a:schemeClr val="tx1">
                        <a:lumMod val="50000"/>
                      </a:schemeClr>
                    </a:solidFill>
                    <a:ea typeface="Amazon Ember" panose="020B0603020204020204" pitchFamily="34" charset="0"/>
                    <a:cs typeface="Amazon Ember" panose="020B0603020204020204" pitchFamily="34" charset="0"/>
                  </a:rPr>
                  <a:t>desligando</a:t>
                </a:r>
              </a:p>
            </p:txBody>
          </p:sp>
          <p:cxnSp>
            <p:nvCxnSpPr>
              <p:cNvPr id="32" name="Straight Arrow Connector 31"/>
              <p:cNvCxnSpPr>
                <a:cxnSpLocks/>
                <a:endCxn id="19" idx="0"/>
              </p:cNvCxnSpPr>
              <p:nvPr/>
            </p:nvCxnSpPr>
            <p:spPr>
              <a:xfrm flipH="1">
                <a:off x="3510164" y="2364581"/>
                <a:ext cx="2965" cy="446015"/>
              </a:xfrm>
              <a:prstGeom prst="straightConnector1">
                <a:avLst/>
              </a:prstGeom>
              <a:ln>
                <a:solidFill>
                  <a:srgbClr val="757574"/>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71"/>
              <p:cNvSpPr txBox="1"/>
              <p:nvPr/>
            </p:nvSpPr>
            <p:spPr>
              <a:xfrm>
                <a:off x="3191238" y="2542396"/>
                <a:ext cx="733558" cy="155632"/>
              </a:xfrm>
              <a:prstGeom prst="rect">
                <a:avLst/>
              </a:prstGeom>
              <a:solidFill>
                <a:schemeClr val="bg1"/>
              </a:solidFill>
            </p:spPr>
            <p:txBody>
              <a:bodyPr wrap="square" lIns="0" tIns="0" rIns="0" bIns="0" rtlCol="0" anchor="t">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rtl="0"/>
                <a:r>
                  <a:rPr lang="pt-BR" sz="1400" b="1">
                    <a:ea typeface="Amazon Ember" panose="020B0603020204020204" pitchFamily="34" charset="0"/>
                    <a:cs typeface="Amazon Ember" panose="020B0603020204020204" pitchFamily="34" charset="0"/>
                  </a:rPr>
                  <a:t>Encerrar</a:t>
                </a:r>
              </a:p>
            </p:txBody>
          </p:sp>
        </p:grpSp>
        <p:grpSp>
          <p:nvGrpSpPr>
            <p:cNvPr id="77" name="Group 76"/>
            <p:cNvGrpSpPr/>
            <p:nvPr/>
          </p:nvGrpSpPr>
          <p:grpSpPr>
            <a:xfrm>
              <a:off x="5035944" y="3923128"/>
              <a:ext cx="4227225" cy="1829488"/>
              <a:chOff x="3590581" y="2376331"/>
              <a:chExt cx="3170416" cy="1372119"/>
            </a:xfrm>
          </p:grpSpPr>
          <p:cxnSp>
            <p:nvCxnSpPr>
              <p:cNvPr id="63" name="Elbow Connector 62"/>
              <p:cNvCxnSpPr>
                <a:cxnSpLocks/>
                <a:stCxn id="39" idx="2"/>
                <a:endCxn id="21" idx="3"/>
              </p:cNvCxnSpPr>
              <p:nvPr/>
            </p:nvCxnSpPr>
            <p:spPr>
              <a:xfrm rot="5400000">
                <a:off x="4489729" y="1477183"/>
                <a:ext cx="1372119" cy="3170416"/>
              </a:xfrm>
              <a:prstGeom prst="bentConnector2">
                <a:avLst/>
              </a:prstGeom>
              <a:ln>
                <a:solidFill>
                  <a:srgbClr val="757574"/>
                </a:solidFill>
                <a:tailEnd type="triangle"/>
              </a:ln>
            </p:spPr>
            <p:style>
              <a:lnRef idx="2">
                <a:schemeClr val="accent1"/>
              </a:lnRef>
              <a:fillRef idx="0">
                <a:schemeClr val="accent1"/>
              </a:fillRef>
              <a:effectRef idx="1">
                <a:schemeClr val="accent1"/>
              </a:effectRef>
              <a:fontRef idx="minor">
                <a:schemeClr val="tx1"/>
              </a:fontRef>
            </p:style>
          </p:cxnSp>
          <p:sp>
            <p:nvSpPr>
              <p:cNvPr id="64" name="TextBox 71"/>
              <p:cNvSpPr txBox="1"/>
              <p:nvPr/>
            </p:nvSpPr>
            <p:spPr>
              <a:xfrm>
                <a:off x="5054591" y="3549275"/>
                <a:ext cx="862147" cy="155632"/>
              </a:xfrm>
              <a:prstGeom prst="rect">
                <a:avLst/>
              </a:prstGeom>
              <a:noFill/>
            </p:spPr>
            <p:txBody>
              <a:bodyPr wrap="square" lIns="0" tIns="0" rIns="0" bIns="0" rtlCol="0" anchor="t">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rtl="0"/>
                <a:r>
                  <a:rPr lang="pt-BR" sz="1400" b="1">
                    <a:ea typeface="Amazon Ember" panose="020B0603020204020204" pitchFamily="34" charset="0"/>
                    <a:cs typeface="Amazon Ember" panose="020B0603020204020204" pitchFamily="34" charset="0"/>
                  </a:rPr>
                  <a:t>Encerrar</a:t>
                </a:r>
              </a:p>
            </p:txBody>
          </p:sp>
        </p:grpSp>
        <p:cxnSp>
          <p:nvCxnSpPr>
            <p:cNvPr id="36" name="Straight Arrow Connector 35"/>
            <p:cNvCxnSpPr>
              <a:cxnSpLocks/>
              <a:stCxn id="16" idx="3"/>
              <a:endCxn id="38" idx="1"/>
            </p:cNvCxnSpPr>
            <p:nvPr/>
          </p:nvCxnSpPr>
          <p:spPr>
            <a:xfrm flipV="1">
              <a:off x="5036760" y="3628213"/>
              <a:ext cx="1726055" cy="1"/>
            </a:xfrm>
            <a:prstGeom prst="straightConnector1">
              <a:avLst/>
            </a:prstGeom>
            <a:ln w="19050">
              <a:solidFill>
                <a:schemeClr val="bg2">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71"/>
            <p:cNvSpPr txBox="1"/>
            <p:nvPr/>
          </p:nvSpPr>
          <p:spPr>
            <a:xfrm>
              <a:off x="4976647" y="3411896"/>
              <a:ext cx="1171861" cy="729504"/>
            </a:xfrm>
            <a:prstGeom prst="rect">
              <a:avLst/>
            </a:prstGeom>
            <a:noFill/>
          </p:spPr>
          <p:txBody>
            <a:bodyPr wrap="square" lIns="0" tIns="0" rIns="0" bIns="0" rtlCol="0" anchor="t">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rtl="0"/>
              <a:r>
                <a:rPr lang="pt-BR" sz="1400" b="1" dirty="0">
                  <a:ea typeface="Amazon Ember" panose="020B0603020204020204" pitchFamily="34" charset="0"/>
                  <a:cs typeface="Amazon Ember" panose="020B0603020204020204" pitchFamily="34" charset="0"/>
                </a:rPr>
                <a:t>Parar</a:t>
              </a:r>
            </a:p>
            <a:p>
              <a:pPr algn="ctr" rtl="0"/>
              <a:r>
                <a:rPr lang="pt-BR" sz="1400" b="1" dirty="0">
                  <a:ea typeface="Amazon Ember" panose="020B0603020204020204" pitchFamily="34" charset="0"/>
                  <a:cs typeface="Amazon Ember" panose="020B0603020204020204" pitchFamily="34" charset="0"/>
                </a:rPr>
                <a:t>Parar-</a:t>
              </a:r>
              <a:br>
                <a:rPr lang="pt-BR" sz="1400" b="1" dirty="0">
                  <a:ea typeface="Amazon Ember" panose="020B0603020204020204" pitchFamily="34" charset="0"/>
                  <a:cs typeface="Amazon Ember" panose="020B0603020204020204" pitchFamily="34" charset="0"/>
                </a:rPr>
              </a:br>
              <a:r>
                <a:rPr lang="pt-BR" sz="1400" b="1" dirty="0">
                  <a:ea typeface="Amazon Ember" panose="020B0603020204020204" pitchFamily="34" charset="0"/>
                  <a:cs typeface="Amazon Ember" panose="020B0603020204020204" pitchFamily="34" charset="0"/>
                </a:rPr>
                <a:t>Hibernar</a:t>
              </a:r>
            </a:p>
          </p:txBody>
        </p:sp>
        <p:sp>
          <p:nvSpPr>
            <p:cNvPr id="38" name="Rounded Rectangle 37"/>
            <p:cNvSpPr/>
            <p:nvPr/>
          </p:nvSpPr>
          <p:spPr>
            <a:xfrm>
              <a:off x="6762815" y="3333298"/>
              <a:ext cx="1374674" cy="589830"/>
            </a:xfrm>
            <a:prstGeom prst="roundRect">
              <a:avLst/>
            </a:prstGeom>
            <a:solidFill>
              <a:srgbClr val="FFFD78">
                <a:alpha val="50000"/>
              </a:srgb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rtl="0"/>
              <a:r>
                <a:rPr lang="pt-BR" sz="1400">
                  <a:solidFill>
                    <a:schemeClr val="tx1">
                      <a:lumMod val="50000"/>
                    </a:schemeClr>
                  </a:solidFill>
                  <a:ea typeface="Amazon Ember" panose="020B0603020204020204" pitchFamily="34" charset="0"/>
                  <a:cs typeface="Amazon Ember" panose="020B0603020204020204" pitchFamily="34" charset="0"/>
                </a:rPr>
                <a:t>interrupção</a:t>
              </a:r>
            </a:p>
          </p:txBody>
        </p:sp>
        <p:sp>
          <p:nvSpPr>
            <p:cNvPr id="39" name="Rounded Rectangle 38"/>
            <p:cNvSpPr/>
            <p:nvPr/>
          </p:nvSpPr>
          <p:spPr>
            <a:xfrm>
              <a:off x="8575829" y="3333298"/>
              <a:ext cx="1374675" cy="589830"/>
            </a:xfrm>
            <a:prstGeom prst="roundRect">
              <a:avLst/>
            </a:prstGeom>
            <a:solidFill>
              <a:srgbClr val="FF0000">
                <a:alpha val="23922"/>
              </a:srgb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rtl="0"/>
              <a:r>
                <a:rPr lang="pt-BR" sz="1400">
                  <a:solidFill>
                    <a:schemeClr val="tx1">
                      <a:lumMod val="50000"/>
                    </a:schemeClr>
                  </a:solidFill>
                  <a:ea typeface="Amazon Ember" panose="020B0603020204020204" pitchFamily="34" charset="0"/>
                  <a:cs typeface="Amazon Ember" panose="020B0603020204020204" pitchFamily="34" charset="0"/>
                </a:rPr>
                <a:t>interrompido</a:t>
              </a:r>
            </a:p>
          </p:txBody>
        </p:sp>
        <p:cxnSp>
          <p:nvCxnSpPr>
            <p:cNvPr id="40" name="Straight Arrow Connector 39"/>
            <p:cNvCxnSpPr>
              <a:cxnSpLocks/>
              <a:stCxn id="38" idx="3"/>
              <a:endCxn id="39" idx="1"/>
            </p:cNvCxnSpPr>
            <p:nvPr/>
          </p:nvCxnSpPr>
          <p:spPr>
            <a:xfrm>
              <a:off x="8137489" y="3628213"/>
              <a:ext cx="438340" cy="0"/>
            </a:xfrm>
            <a:prstGeom prst="straightConnector1">
              <a:avLst/>
            </a:prstGeom>
            <a:ln>
              <a:solidFill>
                <a:schemeClr val="bg2">
                  <a:lumMod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9" name="Graphic 48">
              <a:extLst>
                <a:ext uri="{FF2B5EF4-FFF2-40B4-BE49-F238E27FC236}">
                  <a16:creationId xmlns:a16="http://schemas.microsoft.com/office/drawing/2014/main" id="{098B6D9A-1DD0-DB49-A3B1-06B3623B506D}"/>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71030" y="2160254"/>
              <a:ext cx="675701" cy="675701"/>
            </a:xfrm>
            <a:prstGeom prst="rect">
              <a:avLst/>
            </a:prstGeom>
          </p:spPr>
        </p:pic>
        <p:pic>
          <p:nvPicPr>
            <p:cNvPr id="50" name="Graphic 49">
              <a:extLst>
                <a:ext uri="{FF2B5EF4-FFF2-40B4-BE49-F238E27FC236}">
                  <a16:creationId xmlns:a16="http://schemas.microsoft.com/office/drawing/2014/main" id="{8DAAD020-BA8D-284F-882A-5D3E71ED3E6B}"/>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800085" y="1364438"/>
              <a:ext cx="591829" cy="591829"/>
            </a:xfrm>
            <a:prstGeom prst="rect">
              <a:avLst/>
            </a:prstGeom>
          </p:spPr>
        </p:pic>
      </p:grpSp>
      <p:sp>
        <p:nvSpPr>
          <p:cNvPr id="8" name="Footer Placeholder 7">
            <a:extLst>
              <a:ext uri="{FF2B5EF4-FFF2-40B4-BE49-F238E27FC236}">
                <a16:creationId xmlns:a16="http://schemas.microsoft.com/office/drawing/2014/main" id="{69F52E2A-02A2-8C48-8BE7-01A2E5C2B5EA}"/>
              </a:ext>
              <a:ext uri="{C183D7F6-B498-43B3-948B-1728B52AA6E4}">
                <adec:decorative xmlns:adec="http://schemas.microsoft.com/office/drawing/2017/decorative" val="1"/>
              </a:ext>
            </a:extLst>
          </p:cNvPr>
          <p:cNvSpPr>
            <a:spLocks noGrp="1"/>
          </p:cNvSpPr>
          <p:nvPr>
            <p:ph type="ftr" sz="quarter" idx="3"/>
          </p:nvPr>
        </p:nvSpPr>
        <p:spPr>
          <a:xfrm>
            <a:off x="419100" y="6356350"/>
            <a:ext cx="4797477" cy="365125"/>
          </a:xfrm>
        </p:spPr>
        <p:txBody>
          <a:bodyPr rtlCol="0"/>
          <a:lstStyle/>
          <a:p>
            <a:pPr rtl="0"/>
            <a:r>
              <a:rPr lang="pt-BR" dirty="0">
                <a:latin typeface="+mn-lt"/>
              </a:rPr>
              <a:t>© 2019 </a:t>
            </a:r>
            <a:r>
              <a:rPr lang="pt-BR" dirty="0" err="1">
                <a:latin typeface="+mn-lt"/>
              </a:rPr>
              <a:t>Amazon</a:t>
            </a:r>
            <a:r>
              <a:rPr lang="pt-BR" dirty="0">
                <a:latin typeface="+mn-lt"/>
              </a:rPr>
              <a:t> Web Services, Inc. ou suas afiliadas. Todos os direitos reservados.</a:t>
            </a:r>
          </a:p>
        </p:txBody>
      </p:sp>
      <p:sp>
        <p:nvSpPr>
          <p:cNvPr id="11" name="Slide Number Placeholder 10">
            <a:extLst>
              <a:ext uri="{FF2B5EF4-FFF2-40B4-BE49-F238E27FC236}">
                <a16:creationId xmlns:a16="http://schemas.microsoft.com/office/drawing/2014/main" id="{7CA05716-DE85-0A40-829B-2BA3A696DD99}"/>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latin typeface="+mn-lt"/>
              </a:rPr>
              <a:t>29</a:t>
            </a:fld>
            <a:endParaRPr lang="en-US" dirty="0">
              <a:latin typeface="+mn-lt"/>
            </a:endParaRPr>
          </a:p>
        </p:txBody>
      </p:sp>
    </p:spTree>
    <p:custDataLst>
      <p:tags r:id="rId1"/>
    </p:custDataLst>
    <p:extLst>
      <p:ext uri="{BB962C8B-B14F-4D97-AF65-F5344CB8AC3E}">
        <p14:creationId xmlns:p14="http://schemas.microsoft.com/office/powerpoint/2010/main" val="1713796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D67E4-BDC1-B340-8993-E1E72418A01F}"/>
              </a:ext>
            </a:extLst>
          </p:cNvPr>
          <p:cNvSpPr>
            <a:spLocks noGrp="1"/>
          </p:cNvSpPr>
          <p:nvPr>
            <p:ph type="title"/>
          </p:nvPr>
        </p:nvSpPr>
        <p:spPr/>
        <p:txBody>
          <a:bodyPr rtlCol="0"/>
          <a:lstStyle/>
          <a:p>
            <a:pPr rtl="0"/>
            <a:r>
              <a:rPr lang="pt-BR"/>
              <a:t>Objetivos do módulo</a:t>
            </a:r>
          </a:p>
        </p:txBody>
      </p:sp>
      <p:sp>
        <p:nvSpPr>
          <p:cNvPr id="5" name="Slide Number Placeholder 4">
            <a:extLst>
              <a:ext uri="{FF2B5EF4-FFF2-40B4-BE49-F238E27FC236}">
                <a16:creationId xmlns:a16="http://schemas.microsoft.com/office/drawing/2014/main" id="{E13664B5-EEB6-E049-B72C-49A93FBD477F}"/>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a:t>
            </a:fld>
            <a:endParaRPr lang="en-US" dirty="0"/>
          </a:p>
        </p:txBody>
      </p:sp>
      <p:sp>
        <p:nvSpPr>
          <p:cNvPr id="3" name="Footer Placeholder 2">
            <a:extLst>
              <a:ext uri="{FF2B5EF4-FFF2-40B4-BE49-F238E27FC236}">
                <a16:creationId xmlns:a16="http://schemas.microsoft.com/office/drawing/2014/main" id="{6946B7C9-428E-944F-B49F-049A0D3B1B0C}"/>
              </a:ext>
              <a:ext uri="{C183D7F6-B498-43B3-948B-1728B52AA6E4}">
                <adec:decorative xmlns:adec="http://schemas.microsoft.com/office/drawing/2017/decorative" val="1"/>
              </a:ext>
            </a:extLst>
          </p:cNvPr>
          <p:cNvSpPr>
            <a:spLocks noGrp="1"/>
          </p:cNvSpPr>
          <p:nvPr>
            <p:ph type="ftr" sz="quarter" idx="3"/>
          </p:nvPr>
        </p:nvSpPr>
        <p:spPr>
          <a:xfrm>
            <a:off x="419100" y="6356350"/>
            <a:ext cx="5322133"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11" name="Content Placeholder 10">
            <a:extLst>
              <a:ext uri="{FF2B5EF4-FFF2-40B4-BE49-F238E27FC236}">
                <a16:creationId xmlns:a16="http://schemas.microsoft.com/office/drawing/2014/main" id="{0884D7AC-B780-0E43-A312-CABF2E15BCA8}"/>
              </a:ext>
            </a:extLst>
          </p:cNvPr>
          <p:cNvSpPr>
            <a:spLocks noGrp="1"/>
          </p:cNvSpPr>
          <p:nvPr>
            <p:ph idx="1"/>
          </p:nvPr>
        </p:nvSpPr>
        <p:spPr/>
        <p:txBody>
          <a:bodyPr rtlCol="0"/>
          <a:lstStyle/>
          <a:p>
            <a:pPr marL="0" indent="0" rtl="0">
              <a:buNone/>
            </a:pPr>
            <a:r>
              <a:rPr lang="pt-BR" sz="3000" dirty="0"/>
              <a:t>Depois de concluir este módulo, você deverá ser capaz de:</a:t>
            </a:r>
          </a:p>
          <a:p>
            <a:pPr rtl="0"/>
            <a:r>
              <a:rPr lang="pt-BR" sz="2200" spc="-20" dirty="0"/>
              <a:t>Oferecer uma visão geral dos diferentes serviços de computação da AWS na nuvem</a:t>
            </a:r>
          </a:p>
          <a:p>
            <a:pPr rtl="0"/>
            <a:r>
              <a:rPr lang="pt-BR" sz="2200" dirty="0"/>
              <a:t>Demonstrar por que usar o </a:t>
            </a:r>
            <a:r>
              <a:rPr lang="pt-BR" sz="2200" dirty="0" err="1"/>
              <a:t>Amazon</a:t>
            </a:r>
            <a:r>
              <a:rPr lang="pt-BR" sz="2200" dirty="0"/>
              <a:t> </a:t>
            </a:r>
            <a:r>
              <a:rPr lang="pt-BR" sz="2200" dirty="0" err="1"/>
              <a:t>Elastic</a:t>
            </a:r>
            <a:r>
              <a:rPr lang="pt-BR" sz="2200" dirty="0"/>
              <a:t> Compute </a:t>
            </a:r>
            <a:r>
              <a:rPr lang="pt-BR" sz="2200" dirty="0" err="1"/>
              <a:t>Cloud</a:t>
            </a:r>
            <a:r>
              <a:rPr lang="pt-BR" sz="2200" dirty="0"/>
              <a:t> (</a:t>
            </a:r>
            <a:r>
              <a:rPr lang="pt-BR" sz="2200" dirty="0" err="1"/>
              <a:t>Amazon</a:t>
            </a:r>
            <a:r>
              <a:rPr lang="pt-BR" sz="2200" dirty="0"/>
              <a:t> EC2)</a:t>
            </a:r>
          </a:p>
          <a:p>
            <a:pPr rtl="0"/>
            <a:r>
              <a:rPr lang="pt-BR" sz="2200" dirty="0"/>
              <a:t>Identificar a funcionalidade no console do EC2</a:t>
            </a:r>
          </a:p>
          <a:p>
            <a:pPr rtl="0"/>
            <a:r>
              <a:rPr lang="pt-BR" sz="2200" dirty="0"/>
              <a:t>Executar funções básicas no </a:t>
            </a:r>
            <a:r>
              <a:rPr lang="pt-BR" sz="2200" dirty="0" err="1"/>
              <a:t>Amazon</a:t>
            </a:r>
            <a:r>
              <a:rPr lang="pt-BR" sz="2200" dirty="0"/>
              <a:t> EC2 para criar um ambiente de computação virtual</a:t>
            </a:r>
          </a:p>
          <a:p>
            <a:pPr rtl="0"/>
            <a:r>
              <a:rPr lang="pt-BR" sz="2200" dirty="0"/>
              <a:t>Identificar elementos de otimização de custo do </a:t>
            </a:r>
            <a:r>
              <a:rPr lang="pt-BR" sz="2200" dirty="0" err="1"/>
              <a:t>Amazon</a:t>
            </a:r>
            <a:r>
              <a:rPr lang="pt-BR" sz="2200" dirty="0"/>
              <a:t> EC2</a:t>
            </a:r>
          </a:p>
          <a:p>
            <a:pPr rtl="0"/>
            <a:r>
              <a:rPr lang="pt-BR" sz="2200" dirty="0"/>
              <a:t>Demonstrar quando usar o AWS </a:t>
            </a:r>
            <a:r>
              <a:rPr lang="pt-BR" sz="2200" dirty="0" err="1"/>
              <a:t>Elastic</a:t>
            </a:r>
            <a:r>
              <a:rPr lang="pt-BR" sz="2200" dirty="0"/>
              <a:t> </a:t>
            </a:r>
            <a:r>
              <a:rPr lang="pt-BR" sz="2200" dirty="0" err="1"/>
              <a:t>Beanstalk</a:t>
            </a:r>
            <a:endParaRPr lang="pt-BR" sz="2200" dirty="0"/>
          </a:p>
          <a:p>
            <a:pPr rtl="0"/>
            <a:r>
              <a:rPr lang="pt-BR" sz="2200" dirty="0"/>
              <a:t>Demonstrar quando usar o AWS Lambda</a:t>
            </a:r>
          </a:p>
          <a:p>
            <a:pPr rtl="0"/>
            <a:r>
              <a:rPr lang="pt-BR" sz="2200" dirty="0"/>
              <a:t>Identificar como executar aplicativos baseados em contêiner em um cluster de servidores gerenciados</a:t>
            </a:r>
          </a:p>
        </p:txBody>
      </p:sp>
    </p:spTree>
    <p:custDataLst>
      <p:tags r:id="rId1"/>
    </p:custDataLst>
    <p:extLst>
      <p:ext uri="{BB962C8B-B14F-4D97-AF65-F5344CB8AC3E}">
        <p14:creationId xmlns:p14="http://schemas.microsoft.com/office/powerpoint/2010/main" val="3667429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C672129-9A94-1044-BB4F-172E397AE0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0340" y="1189531"/>
            <a:ext cx="8763774" cy="2420992"/>
          </a:xfrm>
          <a:prstGeom prst="rect">
            <a:avLst/>
          </a:prstGeom>
        </p:spPr>
      </p:pic>
      <p:sp>
        <p:nvSpPr>
          <p:cNvPr id="2" name="Title 1"/>
          <p:cNvSpPr>
            <a:spLocks noGrp="1"/>
          </p:cNvSpPr>
          <p:nvPr>
            <p:ph type="title"/>
          </p:nvPr>
        </p:nvSpPr>
        <p:spPr/>
        <p:txBody>
          <a:bodyPr rtlCol="0"/>
          <a:lstStyle/>
          <a:p>
            <a:pPr rtl="0"/>
            <a:r>
              <a:rPr lang="pt-BR"/>
              <a:t>Opção de hibernação da instância </a:t>
            </a:r>
          </a:p>
        </p:txBody>
      </p:sp>
      <p:sp>
        <p:nvSpPr>
          <p:cNvPr id="3" name="Content Placeholder 2"/>
          <p:cNvSpPr>
            <a:spLocks noGrp="1"/>
          </p:cNvSpPr>
          <p:nvPr>
            <p:ph idx="1"/>
          </p:nvPr>
        </p:nvSpPr>
        <p:spPr>
          <a:xfrm>
            <a:off x="419100" y="3353123"/>
            <a:ext cx="11353800" cy="2913779"/>
          </a:xfrm>
        </p:spPr>
        <p:txBody>
          <a:bodyPr rtlCol="0"/>
          <a:lstStyle/>
          <a:p>
            <a:pPr rtl="0"/>
            <a:r>
              <a:rPr lang="pt-BR" sz="1800" dirty="0"/>
              <a:t>Benefícios</a:t>
            </a:r>
          </a:p>
          <a:p>
            <a:pPr lvl="1" rtl="0"/>
            <a:r>
              <a:rPr lang="pt-BR" sz="1600" dirty="0"/>
              <a:t>Ele salva o conteúdo da memória da instância (RAM). </a:t>
            </a:r>
          </a:p>
          <a:p>
            <a:pPr lvl="1" rtl="0"/>
            <a:r>
              <a:rPr lang="pt-BR" sz="1600" dirty="0"/>
              <a:t>Na reinicialização da instância, o conteúdo da RAM é recarregado e os processos em execução anteriormente são retomados.</a:t>
            </a:r>
          </a:p>
          <a:p>
            <a:pPr lvl="1" rtl="0"/>
            <a:r>
              <a:rPr lang="pt-BR" sz="1600" dirty="0"/>
              <a:t>Você pode economizar custos em um estado de hibernação em comparação com um estado de execução (os custos são semelhantes a uma instância interrompida).</a:t>
            </a:r>
            <a:endParaRPr lang="en-US" sz="1400" dirty="0"/>
          </a:p>
          <a:p>
            <a:pPr rtl="0"/>
            <a:r>
              <a:rPr lang="pt-BR" sz="1800" dirty="0"/>
              <a:t>Pré-requisitos</a:t>
            </a:r>
          </a:p>
          <a:p>
            <a:pPr lvl="1" rtl="0"/>
            <a:r>
              <a:rPr lang="pt-BR" sz="1600" dirty="0"/>
              <a:t>Somente algumas </a:t>
            </a:r>
            <a:r>
              <a:rPr lang="pt-BR" sz="1600" dirty="0" err="1"/>
              <a:t>AMIs</a:t>
            </a:r>
            <a:r>
              <a:rPr lang="pt-BR" sz="1600" dirty="0"/>
              <a:t> do Linux (como o </a:t>
            </a:r>
            <a:r>
              <a:rPr lang="pt-BR" sz="1600" dirty="0" err="1"/>
              <a:t>Amazon</a:t>
            </a:r>
            <a:r>
              <a:rPr lang="pt-BR" sz="1600" dirty="0"/>
              <a:t> Linux 2) e apenas algumas famílias de instâncias dão suporte a ela.</a:t>
            </a:r>
          </a:p>
          <a:p>
            <a:pPr lvl="1" rtl="0"/>
            <a:r>
              <a:rPr lang="pt-BR" sz="1600" dirty="0"/>
              <a:t>A instância deve ter um volume raiz criptografado do </a:t>
            </a:r>
            <a:r>
              <a:rPr lang="pt-BR" sz="1600" dirty="0" err="1"/>
              <a:t>Amazon</a:t>
            </a:r>
            <a:r>
              <a:rPr lang="pt-BR" sz="1600" dirty="0"/>
              <a:t> EBS e no máximo 150 GB de RAM.</a:t>
            </a:r>
          </a:p>
          <a:p>
            <a:pPr lvl="1" rtl="0"/>
            <a:r>
              <a:rPr lang="pt-BR" sz="1600" dirty="0"/>
              <a:t>A hibernação deve ser habilitada na execução da instância.</a:t>
            </a:r>
          </a:p>
          <a:p>
            <a:pPr lvl="1" rtl="0"/>
            <a:endParaRPr lang="en-US" sz="1600" dirty="0"/>
          </a:p>
          <a:p>
            <a:pPr rtl="0"/>
            <a:endParaRPr lang="en-US" sz="1800" dirty="0"/>
          </a:p>
        </p:txBody>
      </p:sp>
      <p:sp>
        <p:nvSpPr>
          <p:cNvPr id="5" name="Slide Number Placeholder 4">
            <a:extLst>
              <a:ext uri="{FF2B5EF4-FFF2-40B4-BE49-F238E27FC236}">
                <a16:creationId xmlns:a16="http://schemas.microsoft.com/office/drawing/2014/main" id="{10AD9707-4A7F-0644-B0C3-827A58AAE139}"/>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30</a:t>
            </a:fld>
            <a:endParaRPr lang="en-US" dirty="0"/>
          </a:p>
        </p:txBody>
      </p:sp>
      <p:sp>
        <p:nvSpPr>
          <p:cNvPr id="4" name="Footer Placeholder 3">
            <a:extLst>
              <a:ext uri="{FF2B5EF4-FFF2-40B4-BE49-F238E27FC236}">
                <a16:creationId xmlns:a16="http://schemas.microsoft.com/office/drawing/2014/main" id="{1FD1C623-D69E-AF49-877B-0EF84B6C057E}"/>
              </a:ext>
              <a:ext uri="{C183D7F6-B498-43B3-948B-1728B52AA6E4}">
                <adec:decorative xmlns:adec="http://schemas.microsoft.com/office/drawing/2017/decorative" val="1"/>
              </a:ext>
            </a:extLst>
          </p:cNvPr>
          <p:cNvSpPr>
            <a:spLocks noGrp="1"/>
          </p:cNvSpPr>
          <p:nvPr>
            <p:ph type="ftr" sz="quarter" idx="3"/>
          </p:nvPr>
        </p:nvSpPr>
        <p:spPr>
          <a:xfrm>
            <a:off x="419100" y="6356350"/>
            <a:ext cx="4887418"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16980856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EE466-2810-F740-80BF-441C6A03C8D2}"/>
              </a:ext>
            </a:extLst>
          </p:cNvPr>
          <p:cNvSpPr>
            <a:spLocks noGrp="1"/>
          </p:cNvSpPr>
          <p:nvPr>
            <p:ph type="title"/>
          </p:nvPr>
        </p:nvSpPr>
        <p:spPr>
          <a:xfrm>
            <a:off x="419099" y="365125"/>
            <a:ext cx="9204585" cy="474119"/>
          </a:xfrm>
        </p:spPr>
        <p:txBody>
          <a:bodyPr rtlCol="0"/>
          <a:lstStyle/>
          <a:p>
            <a:pPr rtl="0"/>
            <a:r>
              <a:rPr lang="pt-BR" sz="3700" dirty="0"/>
              <a:t>Considere o uso de um endereço IP elástico</a:t>
            </a:r>
          </a:p>
        </p:txBody>
      </p:sp>
      <p:sp>
        <p:nvSpPr>
          <p:cNvPr id="3" name="Content Placeholder 2">
            <a:extLst>
              <a:ext uri="{FF2B5EF4-FFF2-40B4-BE49-F238E27FC236}">
                <a16:creationId xmlns:a16="http://schemas.microsoft.com/office/drawing/2014/main" id="{9429DD88-0F1B-B347-A103-CDEBE616C4E2}"/>
              </a:ext>
            </a:extLst>
          </p:cNvPr>
          <p:cNvSpPr>
            <a:spLocks noGrp="1"/>
          </p:cNvSpPr>
          <p:nvPr>
            <p:ph idx="1"/>
          </p:nvPr>
        </p:nvSpPr>
        <p:spPr/>
        <p:txBody>
          <a:bodyPr rtlCol="0"/>
          <a:lstStyle/>
          <a:p>
            <a:pPr rtl="0"/>
            <a:r>
              <a:rPr lang="pt-BR" sz="2400"/>
              <a:t>A </a:t>
            </a:r>
            <a:r>
              <a:rPr lang="pt-BR" sz="2400" b="1">
                <a:solidFill>
                  <a:schemeClr val="accent5"/>
                </a:solidFill>
              </a:rPr>
              <a:t>reinicialização </a:t>
            </a:r>
            <a:r>
              <a:rPr lang="pt-BR" sz="2400"/>
              <a:t>de uma instância </a:t>
            </a:r>
            <a:r>
              <a:rPr lang="pt-BR" sz="2400" i="1"/>
              <a:t>não</a:t>
            </a:r>
            <a:r>
              <a:rPr lang="pt-BR" sz="2400"/>
              <a:t> alterará endereços IP ou nomes de host DNS.</a:t>
            </a:r>
          </a:p>
          <a:p>
            <a:pPr rtl="0"/>
            <a:endParaRPr lang="en-US" sz="2400" dirty="0"/>
          </a:p>
          <a:p>
            <a:pPr rtl="0"/>
            <a:r>
              <a:rPr lang="pt-BR" sz="2400"/>
              <a:t>Quando uma instância é </a:t>
            </a:r>
            <a:r>
              <a:rPr lang="pt-BR" sz="2400" b="1">
                <a:solidFill>
                  <a:schemeClr val="accent5"/>
                </a:solidFill>
              </a:rPr>
              <a:t>interrompida</a:t>
            </a:r>
            <a:r>
              <a:rPr lang="pt-BR" sz="2400"/>
              <a:t> e, em seguida, </a:t>
            </a:r>
            <a:r>
              <a:rPr lang="pt-BR" sz="2400" b="1">
                <a:solidFill>
                  <a:schemeClr val="accent5"/>
                </a:solidFill>
              </a:rPr>
              <a:t>reiniciada</a:t>
            </a:r>
            <a:r>
              <a:rPr lang="pt-BR" sz="2400"/>
              <a:t> – </a:t>
            </a:r>
          </a:p>
          <a:p>
            <a:pPr lvl="1" rtl="0"/>
            <a:r>
              <a:rPr lang="pt-BR" sz="2000">
                <a:solidFill>
                  <a:schemeClr val="accent6"/>
                </a:solidFill>
              </a:rPr>
              <a:t>O endereço IPv4 </a:t>
            </a:r>
            <a:r>
              <a:rPr lang="pt-BR" sz="2000" i="1">
                <a:solidFill>
                  <a:schemeClr val="accent6"/>
                </a:solidFill>
              </a:rPr>
              <a:t>público</a:t>
            </a:r>
            <a:r>
              <a:rPr lang="pt-BR" sz="2000">
                <a:solidFill>
                  <a:schemeClr val="accent6"/>
                </a:solidFill>
              </a:rPr>
              <a:t> e o nome do host DNS </a:t>
            </a:r>
            <a:r>
              <a:rPr lang="pt-BR" sz="2000" i="1">
                <a:solidFill>
                  <a:schemeClr val="accent6"/>
                </a:solidFill>
              </a:rPr>
              <a:t>externo</a:t>
            </a:r>
            <a:r>
              <a:rPr lang="pt-BR" sz="2000">
                <a:solidFill>
                  <a:schemeClr val="accent6"/>
                </a:solidFill>
              </a:rPr>
              <a:t> serão alterados.</a:t>
            </a:r>
            <a:br>
              <a:rPr lang="en-US" sz="2000" dirty="0">
                <a:solidFill>
                  <a:schemeClr val="accent6"/>
                </a:solidFill>
              </a:rPr>
            </a:br>
            <a:endParaRPr lang="en-US" sz="2000" dirty="0">
              <a:solidFill>
                <a:schemeClr val="accent6"/>
              </a:solidFill>
            </a:endParaRPr>
          </a:p>
          <a:p>
            <a:pPr lvl="1" rtl="0"/>
            <a:r>
              <a:rPr lang="pt-BR" sz="2000"/>
              <a:t>O endereço IPv4 </a:t>
            </a:r>
            <a:r>
              <a:rPr lang="pt-BR" sz="2000" i="1"/>
              <a:t>privado</a:t>
            </a:r>
            <a:r>
              <a:rPr lang="pt-BR" sz="2000"/>
              <a:t> e o nome do host DNS interno </a:t>
            </a:r>
            <a:r>
              <a:rPr lang="pt-BR" sz="2000" i="1"/>
              <a:t>não são</a:t>
            </a:r>
            <a:r>
              <a:rPr lang="pt-BR" sz="2000"/>
              <a:t> alterados.</a:t>
            </a:r>
          </a:p>
          <a:p>
            <a:pPr rtl="0"/>
            <a:endParaRPr lang="en-US" sz="2000" dirty="0"/>
          </a:p>
          <a:p>
            <a:pPr lvl="1" rtl="0"/>
            <a:endParaRPr lang="en-US" sz="2000" dirty="0"/>
          </a:p>
        </p:txBody>
      </p:sp>
      <p:sp>
        <p:nvSpPr>
          <p:cNvPr id="4" name="Slide Number Placeholder 3">
            <a:extLst>
              <a:ext uri="{FF2B5EF4-FFF2-40B4-BE49-F238E27FC236}">
                <a16:creationId xmlns:a16="http://schemas.microsoft.com/office/drawing/2014/main" id="{46C56D74-85A6-3748-81BD-94FA3C1C0E42}"/>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31</a:t>
            </a:fld>
            <a:endParaRPr lang="en-US" dirty="0"/>
          </a:p>
        </p:txBody>
      </p:sp>
      <p:sp>
        <p:nvSpPr>
          <p:cNvPr id="10" name="Content Placeholder 9">
            <a:extLst>
              <a:ext uri="{FF2B5EF4-FFF2-40B4-BE49-F238E27FC236}">
                <a16:creationId xmlns:a16="http://schemas.microsoft.com/office/drawing/2014/main" id="{1109DBB5-8287-244A-847A-205E873200E8}"/>
              </a:ext>
            </a:extLst>
          </p:cNvPr>
          <p:cNvSpPr>
            <a:spLocks noGrp="1"/>
          </p:cNvSpPr>
          <p:nvPr>
            <p:ph idx="13"/>
          </p:nvPr>
        </p:nvSpPr>
        <p:spPr/>
        <p:txBody>
          <a:bodyPr rtlCol="0"/>
          <a:lstStyle/>
          <a:p>
            <a:pPr rtl="0"/>
            <a:r>
              <a:rPr lang="pt-BR" sz="2400"/>
              <a:t>Se você precisar de um endereço IP público persistente – </a:t>
            </a:r>
          </a:p>
          <a:p>
            <a:pPr lvl="1" rtl="0"/>
            <a:r>
              <a:rPr lang="pt-BR" sz="2000"/>
              <a:t>Associe um </a:t>
            </a:r>
            <a:r>
              <a:rPr lang="pt-BR" sz="2000" b="1">
                <a:solidFill>
                  <a:schemeClr val="accent5"/>
                </a:solidFill>
              </a:rPr>
              <a:t>endereço IP elástico</a:t>
            </a:r>
            <a:r>
              <a:rPr lang="pt-BR" sz="2000"/>
              <a:t> à instância.</a:t>
            </a:r>
          </a:p>
          <a:p>
            <a:pPr lvl="1" rtl="0"/>
            <a:endParaRPr lang="en-US" sz="2000" dirty="0"/>
          </a:p>
          <a:p>
            <a:pPr rtl="0"/>
            <a:r>
              <a:rPr lang="pt-BR" sz="2400"/>
              <a:t>Características do endereço IP elástico – </a:t>
            </a:r>
          </a:p>
          <a:p>
            <a:pPr lvl="1" rtl="0"/>
            <a:r>
              <a:rPr lang="pt-BR" sz="2000"/>
              <a:t>Pode ser associado a instâncias do na região, conforme necessário.</a:t>
            </a:r>
            <a:br>
              <a:rPr lang="en-US" sz="2000" dirty="0"/>
            </a:br>
            <a:endParaRPr lang="en-US" sz="2000" dirty="0"/>
          </a:p>
          <a:p>
            <a:pPr lvl="1" rtl="0"/>
            <a:r>
              <a:rPr lang="pt-BR" sz="2000"/>
              <a:t>Permanece alocado à sua conta até que você opte por liberá-la.</a:t>
            </a:r>
            <a:endParaRPr lang="en-US" dirty="0"/>
          </a:p>
        </p:txBody>
      </p:sp>
      <p:sp>
        <p:nvSpPr>
          <p:cNvPr id="5" name="Footer Placeholder 4">
            <a:extLst>
              <a:ext uri="{FF2B5EF4-FFF2-40B4-BE49-F238E27FC236}">
                <a16:creationId xmlns:a16="http://schemas.microsoft.com/office/drawing/2014/main" id="{C3E8BE48-ED51-314D-B9AE-08A0778B7016}"/>
              </a:ext>
              <a:ext uri="{C183D7F6-B498-43B3-948B-1728B52AA6E4}">
                <adec:decorative xmlns:adec="http://schemas.microsoft.com/office/drawing/2017/decorative" val="1"/>
              </a:ext>
            </a:extLst>
          </p:cNvPr>
          <p:cNvSpPr>
            <a:spLocks noGrp="1"/>
          </p:cNvSpPr>
          <p:nvPr>
            <p:ph type="ftr" sz="quarter" idx="3"/>
          </p:nvPr>
        </p:nvSpPr>
        <p:spPr>
          <a:xfrm>
            <a:off x="419100" y="6356350"/>
            <a:ext cx="4647575"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9" name="Group 8">
            <a:extLst>
              <a:ext uri="{FF2B5EF4-FFF2-40B4-BE49-F238E27FC236}">
                <a16:creationId xmlns:a16="http://schemas.microsoft.com/office/drawing/2014/main" id="{3F08C504-C754-DC47-8A0E-1E931906EF3C}"/>
              </a:ext>
              <a:ext uri="{C183D7F6-B498-43B3-948B-1728B52AA6E4}">
                <adec:decorative xmlns:adec="http://schemas.microsoft.com/office/drawing/2017/decorative" val="1"/>
              </a:ext>
            </a:extLst>
          </p:cNvPr>
          <p:cNvGrpSpPr/>
          <p:nvPr/>
        </p:nvGrpSpPr>
        <p:grpSpPr>
          <a:xfrm>
            <a:off x="5395862" y="5102916"/>
            <a:ext cx="1242346" cy="1253434"/>
            <a:chOff x="10493446" y="1882588"/>
            <a:chExt cx="1242346" cy="1253434"/>
          </a:xfrm>
        </p:grpSpPr>
        <p:pic>
          <p:nvPicPr>
            <p:cNvPr id="7" name="Graphic 6">
              <a:extLst>
                <a:ext uri="{FF2B5EF4-FFF2-40B4-BE49-F238E27FC236}">
                  <a16:creationId xmlns:a16="http://schemas.microsoft.com/office/drawing/2014/main" id="{866370B7-12A0-6849-9E77-05158851712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723789" y="1882588"/>
              <a:ext cx="781660" cy="781660"/>
            </a:xfrm>
            <a:prstGeom prst="rect">
              <a:avLst/>
            </a:prstGeom>
          </p:spPr>
        </p:pic>
        <p:sp>
          <p:nvSpPr>
            <p:cNvPr id="8" name="TextBox 7">
              <a:extLst>
                <a:ext uri="{FF2B5EF4-FFF2-40B4-BE49-F238E27FC236}">
                  <a16:creationId xmlns:a16="http://schemas.microsoft.com/office/drawing/2014/main" id="{D57E80BE-4DB8-7F47-BFCA-E1DED74BD78A}"/>
                </a:ext>
              </a:extLst>
            </p:cNvPr>
            <p:cNvSpPr txBox="1"/>
            <p:nvPr/>
          </p:nvSpPr>
          <p:spPr>
            <a:xfrm>
              <a:off x="10493446" y="2551247"/>
              <a:ext cx="1242346" cy="584775"/>
            </a:xfrm>
            <a:prstGeom prst="rect">
              <a:avLst/>
            </a:prstGeom>
            <a:no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Endereço IP elástico</a:t>
              </a:r>
            </a:p>
          </p:txBody>
        </p:sp>
      </p:grpSp>
    </p:spTree>
    <p:custDataLst>
      <p:tags r:id="rId1"/>
    </p:custDataLst>
    <p:extLst>
      <p:ext uri="{BB962C8B-B14F-4D97-AF65-F5344CB8AC3E}">
        <p14:creationId xmlns:p14="http://schemas.microsoft.com/office/powerpoint/2010/main" val="11501255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Metadados da instância do EC2</a:t>
            </a:r>
          </a:p>
        </p:txBody>
      </p:sp>
      <p:sp>
        <p:nvSpPr>
          <p:cNvPr id="3" name="Content Placeholder 2"/>
          <p:cNvSpPr>
            <a:spLocks noGrp="1"/>
          </p:cNvSpPr>
          <p:nvPr>
            <p:ph idx="1"/>
          </p:nvPr>
        </p:nvSpPr>
        <p:spPr>
          <a:xfrm>
            <a:off x="419100" y="1378275"/>
            <a:ext cx="11353800" cy="4648788"/>
          </a:xfrm>
        </p:spPr>
        <p:txBody>
          <a:bodyPr rtlCol="0"/>
          <a:lstStyle/>
          <a:p>
            <a:pPr rtl="0"/>
            <a:r>
              <a:rPr lang="pt-BR" b="1" dirty="0" err="1">
                <a:solidFill>
                  <a:schemeClr val="accent5"/>
                </a:solidFill>
              </a:rPr>
              <a:t>Metadados</a:t>
            </a:r>
            <a:r>
              <a:rPr lang="pt-BR" b="1" dirty="0">
                <a:solidFill>
                  <a:schemeClr val="accent5"/>
                </a:solidFill>
              </a:rPr>
              <a:t> da instância</a:t>
            </a:r>
            <a:r>
              <a:rPr lang="pt-BR" dirty="0"/>
              <a:t> são dados sobre sua instância.</a:t>
            </a:r>
          </a:p>
          <a:p>
            <a:pPr rtl="0"/>
            <a:r>
              <a:rPr lang="pt-BR" dirty="0"/>
              <a:t>Enquanto estiver conectado à instância, você poderá visualizá-la – </a:t>
            </a:r>
          </a:p>
          <a:p>
            <a:pPr lvl="1" rtl="0"/>
            <a:r>
              <a:rPr lang="pt-BR" sz="2000" dirty="0"/>
              <a:t>Em um navegador: </a:t>
            </a:r>
            <a:r>
              <a:rPr lang="pt-BR" sz="2000" b="1" dirty="0">
                <a:latin typeface="Courier New" panose="02070309020205020404" pitchFamily="49" charset="0"/>
                <a:cs typeface="Courier New" panose="02070309020205020404" pitchFamily="49" charset="0"/>
              </a:rPr>
              <a:t>http://169.254.169.254/latest/meta-data/</a:t>
            </a:r>
          </a:p>
          <a:p>
            <a:pPr lvl="1" rtl="0"/>
            <a:r>
              <a:rPr lang="pt-BR" sz="2000" dirty="0"/>
              <a:t>Em uma janela de terminal: </a:t>
            </a:r>
            <a:r>
              <a:rPr lang="pt-BR" sz="2000" b="1" dirty="0" err="1">
                <a:latin typeface="Courier New" panose="02070309020205020404" pitchFamily="49" charset="0"/>
                <a:cs typeface="Courier New" panose="02070309020205020404" pitchFamily="49" charset="0"/>
              </a:rPr>
              <a:t>curl</a:t>
            </a:r>
            <a:r>
              <a:rPr lang="pt-BR" sz="2000" b="1" dirty="0">
                <a:latin typeface="Courier New" panose="02070309020205020404" pitchFamily="49" charset="0"/>
                <a:cs typeface="Courier New" panose="02070309020205020404" pitchFamily="49" charset="0"/>
              </a:rPr>
              <a:t> http://169.254.169.254/latest/meta-data/</a:t>
            </a:r>
          </a:p>
          <a:p>
            <a:pPr rtl="0"/>
            <a:r>
              <a:rPr lang="pt-BR" dirty="0"/>
              <a:t>Exemplo de valores recuperáveis – </a:t>
            </a:r>
          </a:p>
          <a:p>
            <a:pPr lvl="1" rtl="0"/>
            <a:r>
              <a:rPr lang="pt-BR" sz="2000" dirty="0"/>
              <a:t>Endereço IP público, endereço IP privado, nome de host público, ID de instância, grupos </a:t>
            </a:r>
            <a:br>
              <a:rPr lang="pt-BR" sz="2000" dirty="0"/>
            </a:br>
            <a:r>
              <a:rPr lang="pt-BR" sz="2000" dirty="0"/>
              <a:t>de segurança, região, zona de disponibilidade.</a:t>
            </a:r>
          </a:p>
          <a:p>
            <a:pPr lvl="1" rtl="0"/>
            <a:r>
              <a:rPr lang="pt-BR" sz="2000" dirty="0"/>
              <a:t>Todos os dados do usuário especificados na execução da instância também podem ser acessados em: </a:t>
            </a:r>
            <a:r>
              <a:rPr lang="pt-BR" sz="2000" b="1" dirty="0">
                <a:latin typeface="Courier New" panose="02070309020205020404" pitchFamily="49" charset="0"/>
                <a:cs typeface="Courier New" panose="02070309020205020404" pitchFamily="49" charset="0"/>
              </a:rPr>
              <a:t>http://169.254.169.254/latest/user-data/</a:t>
            </a:r>
          </a:p>
          <a:p>
            <a:pPr rtl="0"/>
            <a:r>
              <a:rPr lang="pt-BR" dirty="0"/>
              <a:t>Ele pode ser usado para configurar ou gerenciar uma instância em execução.</a:t>
            </a:r>
          </a:p>
          <a:p>
            <a:pPr lvl="1" rtl="0"/>
            <a:r>
              <a:rPr lang="pt-BR" sz="2000" dirty="0"/>
              <a:t>Por exemplo, crie um script de configuração que leia os </a:t>
            </a:r>
            <a:r>
              <a:rPr lang="pt-BR" sz="2000" dirty="0" err="1"/>
              <a:t>metadados</a:t>
            </a:r>
            <a:r>
              <a:rPr lang="pt-BR" sz="2000" dirty="0"/>
              <a:t> e use-o para definir aplicativos ou configurações de sistema operacional.</a:t>
            </a:r>
            <a:endParaRPr lang="en-US" dirty="0"/>
          </a:p>
          <a:p>
            <a:pPr marL="0" indent="0" rtl="0">
              <a:buNone/>
            </a:pPr>
            <a:endParaRPr lang="en-US" dirty="0"/>
          </a:p>
          <a:p>
            <a:pPr marL="457200" lvl="1" indent="0" rtl="0">
              <a:buNone/>
            </a:pPr>
            <a:endParaRPr lang="en-US" dirty="0"/>
          </a:p>
        </p:txBody>
      </p:sp>
      <p:sp>
        <p:nvSpPr>
          <p:cNvPr id="4" name="Footer Placeholder 3">
            <a:extLst>
              <a:ext uri="{FF2B5EF4-FFF2-40B4-BE49-F238E27FC236}">
                <a16:creationId xmlns:a16="http://schemas.microsoft.com/office/drawing/2014/main" id="{B207D6EA-5296-BD41-A320-C3963A34C3CF}"/>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5" name="Slide Number Placeholder 4">
            <a:extLst>
              <a:ext uri="{FF2B5EF4-FFF2-40B4-BE49-F238E27FC236}">
                <a16:creationId xmlns:a16="http://schemas.microsoft.com/office/drawing/2014/main" id="{E9A27CC0-5DFB-924B-B321-63CD3E636323}"/>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32</a:t>
            </a:fld>
            <a:endParaRPr lang="en-US" dirty="0"/>
          </a:p>
        </p:txBody>
      </p:sp>
    </p:spTree>
    <p:custDataLst>
      <p:tags r:id="rId1"/>
    </p:custDataLst>
    <p:extLst>
      <p:ext uri="{BB962C8B-B14F-4D97-AF65-F5344CB8AC3E}">
        <p14:creationId xmlns:p14="http://schemas.microsoft.com/office/powerpoint/2010/main" val="28187362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49B58-7A92-774E-BC3A-BB4486AE738A}"/>
              </a:ext>
            </a:extLst>
          </p:cNvPr>
          <p:cNvSpPr>
            <a:spLocks noGrp="1"/>
          </p:cNvSpPr>
          <p:nvPr>
            <p:ph type="title"/>
          </p:nvPr>
        </p:nvSpPr>
        <p:spPr/>
        <p:txBody>
          <a:bodyPr rtlCol="0"/>
          <a:lstStyle/>
          <a:p>
            <a:pPr rtl="0"/>
            <a:r>
              <a:rPr lang="pt-BR" sz="3700" dirty="0" err="1"/>
              <a:t>Amazon</a:t>
            </a:r>
            <a:r>
              <a:rPr lang="pt-BR" sz="3700" dirty="0"/>
              <a:t> </a:t>
            </a:r>
            <a:r>
              <a:rPr lang="pt-BR" sz="3700" dirty="0" err="1"/>
              <a:t>CloudWatch</a:t>
            </a:r>
            <a:r>
              <a:rPr lang="pt-BR" sz="3700" dirty="0"/>
              <a:t> para monitoramento</a:t>
            </a:r>
          </a:p>
        </p:txBody>
      </p:sp>
      <p:sp>
        <p:nvSpPr>
          <p:cNvPr id="3" name="Content Placeholder 2">
            <a:extLst>
              <a:ext uri="{FF2B5EF4-FFF2-40B4-BE49-F238E27FC236}">
                <a16:creationId xmlns:a16="http://schemas.microsoft.com/office/drawing/2014/main" id="{30241FC8-E0C7-C442-A897-0F948721DFA1}"/>
              </a:ext>
            </a:extLst>
          </p:cNvPr>
          <p:cNvSpPr>
            <a:spLocks noGrp="1"/>
          </p:cNvSpPr>
          <p:nvPr>
            <p:ph idx="1"/>
          </p:nvPr>
        </p:nvSpPr>
        <p:spPr>
          <a:xfrm>
            <a:off x="312967" y="1528175"/>
            <a:ext cx="5802865" cy="4648788"/>
          </a:xfrm>
        </p:spPr>
        <p:txBody>
          <a:bodyPr rtlCol="0"/>
          <a:lstStyle/>
          <a:p>
            <a:pPr rtl="0"/>
            <a:r>
              <a:rPr lang="pt-BR" sz="2000" dirty="0"/>
              <a:t>Use o </a:t>
            </a:r>
            <a:r>
              <a:rPr lang="pt-BR" sz="2000" b="1" dirty="0" err="1">
                <a:solidFill>
                  <a:schemeClr val="accent5"/>
                </a:solidFill>
              </a:rPr>
              <a:t>Amazon</a:t>
            </a:r>
            <a:r>
              <a:rPr lang="pt-BR" sz="2000" b="1" dirty="0">
                <a:solidFill>
                  <a:schemeClr val="accent5"/>
                </a:solidFill>
              </a:rPr>
              <a:t> </a:t>
            </a:r>
            <a:r>
              <a:rPr lang="pt-BR" sz="2000" b="1" dirty="0" err="1">
                <a:solidFill>
                  <a:schemeClr val="accent5"/>
                </a:solidFill>
              </a:rPr>
              <a:t>CloudWatch</a:t>
            </a:r>
            <a:r>
              <a:rPr lang="pt-BR" sz="2000" dirty="0"/>
              <a:t> para monitorar instâncias do EC2</a:t>
            </a:r>
          </a:p>
          <a:p>
            <a:pPr lvl="1" rtl="0"/>
            <a:r>
              <a:rPr lang="pt-BR" sz="1800" dirty="0"/>
              <a:t>Fornece métricas quase em tempo real</a:t>
            </a:r>
          </a:p>
          <a:p>
            <a:pPr lvl="1" rtl="0"/>
            <a:r>
              <a:rPr lang="pt-BR" sz="1800" dirty="0"/>
              <a:t>Fornece gráficos na guia </a:t>
            </a:r>
            <a:r>
              <a:rPr lang="pt-BR" sz="1800" b="1" dirty="0"/>
              <a:t>Monitoramento</a:t>
            </a:r>
            <a:r>
              <a:rPr lang="pt-BR" sz="1800" dirty="0"/>
              <a:t> do console do </a:t>
            </a:r>
            <a:r>
              <a:rPr lang="pt-BR" sz="1800" dirty="0" err="1"/>
              <a:t>Amazon</a:t>
            </a:r>
            <a:r>
              <a:rPr lang="pt-BR" sz="1800" dirty="0"/>
              <a:t> EC2 que você pode visualizar</a:t>
            </a:r>
          </a:p>
          <a:p>
            <a:pPr lvl="1" rtl="0"/>
            <a:r>
              <a:rPr lang="pt-BR" sz="1800" dirty="0"/>
              <a:t>Mantém 15 meses de dados históricos</a:t>
            </a:r>
          </a:p>
          <a:p>
            <a:pPr lvl="1" rtl="0"/>
            <a:endParaRPr lang="en-US" sz="600" dirty="0"/>
          </a:p>
          <a:p>
            <a:pPr rtl="0"/>
            <a:r>
              <a:rPr lang="pt-BR" sz="2000" b="1" dirty="0">
                <a:solidFill>
                  <a:schemeClr val="accent5"/>
                </a:solidFill>
              </a:rPr>
              <a:t>Monitoramento básico</a:t>
            </a:r>
          </a:p>
          <a:p>
            <a:pPr lvl="1" rtl="0"/>
            <a:r>
              <a:rPr lang="pt-BR" sz="1800" dirty="0"/>
              <a:t>Padrão, sem custo adicional</a:t>
            </a:r>
          </a:p>
          <a:p>
            <a:pPr lvl="1" rtl="0"/>
            <a:r>
              <a:rPr lang="pt-BR" sz="1800" dirty="0"/>
              <a:t>Dados de métrica enviados para o </a:t>
            </a:r>
            <a:r>
              <a:rPr lang="pt-BR" sz="1800" dirty="0" err="1"/>
              <a:t>CloudWatch</a:t>
            </a:r>
            <a:r>
              <a:rPr lang="pt-BR" sz="1800" dirty="0"/>
              <a:t> a cada 5 minutos</a:t>
            </a:r>
          </a:p>
          <a:p>
            <a:pPr lvl="1" rtl="0"/>
            <a:endParaRPr lang="en-US" sz="600" dirty="0"/>
          </a:p>
          <a:p>
            <a:pPr rtl="0"/>
            <a:r>
              <a:rPr lang="pt-BR" sz="2000" b="1" dirty="0">
                <a:solidFill>
                  <a:schemeClr val="accent5"/>
                </a:solidFill>
              </a:rPr>
              <a:t>Monitoramento detalhado</a:t>
            </a:r>
          </a:p>
          <a:p>
            <a:pPr lvl="1" rtl="0"/>
            <a:r>
              <a:rPr lang="pt-BR" sz="1800" dirty="0"/>
              <a:t>Taxa mensal fixa para sete métricas pré-selecionadas </a:t>
            </a:r>
          </a:p>
          <a:p>
            <a:pPr lvl="1" rtl="0"/>
            <a:r>
              <a:rPr lang="pt-BR" sz="1800" dirty="0"/>
              <a:t>Dados de métricas entregues a cada 1 minuto</a:t>
            </a:r>
          </a:p>
          <a:p>
            <a:pPr rtl="0"/>
            <a:endParaRPr lang="en-US" sz="2000" dirty="0"/>
          </a:p>
        </p:txBody>
      </p:sp>
      <p:sp>
        <p:nvSpPr>
          <p:cNvPr id="4" name="Slide Number Placeholder 3">
            <a:extLst>
              <a:ext uri="{FF2B5EF4-FFF2-40B4-BE49-F238E27FC236}">
                <a16:creationId xmlns:a16="http://schemas.microsoft.com/office/drawing/2014/main" id="{D0CFF0B1-4102-484F-B02A-21FE01BF14CF}"/>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33</a:t>
            </a:fld>
            <a:endParaRPr lang="en-US" dirty="0"/>
          </a:p>
        </p:txBody>
      </p:sp>
      <p:sp>
        <p:nvSpPr>
          <p:cNvPr id="5" name="Footer Placeholder 4">
            <a:extLst>
              <a:ext uri="{FF2B5EF4-FFF2-40B4-BE49-F238E27FC236}">
                <a16:creationId xmlns:a16="http://schemas.microsoft.com/office/drawing/2014/main" id="{C86E1920-02E4-5B4E-AE3E-B9509C5D4EC6}"/>
              </a:ext>
              <a:ext uri="{C183D7F6-B498-43B3-948B-1728B52AA6E4}">
                <adec:decorative xmlns:adec="http://schemas.microsoft.com/office/drawing/2017/decorative" val="1"/>
              </a:ext>
            </a:extLst>
          </p:cNvPr>
          <p:cNvSpPr>
            <a:spLocks noGrp="1"/>
          </p:cNvSpPr>
          <p:nvPr>
            <p:ph type="ftr" sz="quarter" idx="3"/>
          </p:nvPr>
        </p:nvSpPr>
        <p:spPr>
          <a:xfrm>
            <a:off x="419100" y="6356350"/>
            <a:ext cx="4842448"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22" name="Group 21" descr="screen capture of the EC2 console showing the Monitoring tab view. The charts in the monitoring tab are highlighted.">
            <a:extLst>
              <a:ext uri="{FF2B5EF4-FFF2-40B4-BE49-F238E27FC236}">
                <a16:creationId xmlns:a16="http://schemas.microsoft.com/office/drawing/2014/main" id="{90F3373A-15A9-BA47-B8DE-433C0BC56FC8}"/>
              </a:ext>
            </a:extLst>
          </p:cNvPr>
          <p:cNvGrpSpPr/>
          <p:nvPr/>
        </p:nvGrpSpPr>
        <p:grpSpPr>
          <a:xfrm>
            <a:off x="6200325" y="1279221"/>
            <a:ext cx="5421197" cy="5384589"/>
            <a:chOff x="6278337" y="1279221"/>
            <a:chExt cx="5421197" cy="5384589"/>
          </a:xfrm>
        </p:grpSpPr>
        <p:grpSp>
          <p:nvGrpSpPr>
            <p:cNvPr id="21" name="Group 20">
              <a:extLst>
                <a:ext uri="{FF2B5EF4-FFF2-40B4-BE49-F238E27FC236}">
                  <a16:creationId xmlns:a16="http://schemas.microsoft.com/office/drawing/2014/main" id="{544BFC06-028E-6244-9EC8-642758CE4CC0}"/>
                </a:ext>
              </a:extLst>
            </p:cNvPr>
            <p:cNvGrpSpPr/>
            <p:nvPr/>
          </p:nvGrpSpPr>
          <p:grpSpPr>
            <a:xfrm>
              <a:off x="6278337" y="2250006"/>
              <a:ext cx="5293307" cy="4413804"/>
              <a:chOff x="6278337" y="2250006"/>
              <a:chExt cx="5293307" cy="4413804"/>
            </a:xfrm>
          </p:grpSpPr>
          <p:pic>
            <p:nvPicPr>
              <p:cNvPr id="15" name="Picture 14">
                <a:extLst>
                  <a:ext uri="{FF2B5EF4-FFF2-40B4-BE49-F238E27FC236}">
                    <a16:creationId xmlns:a16="http://schemas.microsoft.com/office/drawing/2014/main" id="{2776498D-DCDA-A44E-A03A-99B6942BD933}"/>
                  </a:ext>
                </a:extLst>
              </p:cNvPr>
              <p:cNvPicPr>
                <a:picLocks noChangeAspect="1"/>
              </p:cNvPicPr>
              <p:nvPr/>
            </p:nvPicPr>
            <p:blipFill>
              <a:blip r:embed="rId4"/>
              <a:stretch>
                <a:fillRect/>
              </a:stretch>
            </p:blipFill>
            <p:spPr>
              <a:xfrm>
                <a:off x="6278337" y="2250006"/>
                <a:ext cx="5293307" cy="4413804"/>
              </a:xfrm>
              <a:prstGeom prst="rect">
                <a:avLst/>
              </a:prstGeom>
              <a:ln>
                <a:solidFill>
                  <a:schemeClr val="accent1"/>
                </a:solidFill>
              </a:ln>
            </p:spPr>
          </p:pic>
          <p:sp>
            <p:nvSpPr>
              <p:cNvPr id="20" name="Rectangle 19">
                <a:extLst>
                  <a:ext uri="{FF2B5EF4-FFF2-40B4-BE49-F238E27FC236}">
                    <a16:creationId xmlns:a16="http://schemas.microsoft.com/office/drawing/2014/main" id="{7421B20E-971C-F94B-BE0A-0A4F1BC083C6}"/>
                  </a:ext>
                </a:extLst>
              </p:cNvPr>
              <p:cNvSpPr/>
              <p:nvPr/>
            </p:nvSpPr>
            <p:spPr>
              <a:xfrm>
                <a:off x="9453372" y="2311342"/>
                <a:ext cx="907107" cy="1216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sp>
          <p:nvSpPr>
            <p:cNvPr id="11" name="TextBox 10">
              <a:extLst>
                <a:ext uri="{FF2B5EF4-FFF2-40B4-BE49-F238E27FC236}">
                  <a16:creationId xmlns:a16="http://schemas.microsoft.com/office/drawing/2014/main" id="{ED5E8DC3-DB8F-DD4C-881B-983BF361CA46}"/>
                </a:ext>
              </a:extLst>
            </p:cNvPr>
            <p:cNvSpPr txBox="1"/>
            <p:nvPr/>
          </p:nvSpPr>
          <p:spPr>
            <a:xfrm>
              <a:off x="6740727" y="1850747"/>
              <a:ext cx="2188750" cy="338554"/>
            </a:xfrm>
            <a:prstGeom prst="rect">
              <a:avLst/>
            </a:prstGeom>
            <a:noFill/>
          </p:spPr>
          <p:txBody>
            <a:bodyPr wrap="square" rtlCol="0">
              <a:spAutoFit/>
            </a:bodyPr>
            <a:lstStyle/>
            <a:p>
              <a:pPr algn="ctr" rtl="0"/>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 </a:t>
              </a:r>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CloudWatch</a:t>
              </a:r>
              <a:endParaRPr lang="pt-BR"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12" name="Graphic 11">
              <a:extLst>
                <a:ext uri="{FF2B5EF4-FFF2-40B4-BE49-F238E27FC236}">
                  <a16:creationId xmlns:a16="http://schemas.microsoft.com/office/drawing/2014/main" id="{034236BD-4692-4E4F-9923-5554DA4E392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560782" y="1302107"/>
              <a:ext cx="548640" cy="548640"/>
            </a:xfrm>
            <a:prstGeom prst="rect">
              <a:avLst/>
            </a:prstGeom>
          </p:spPr>
        </p:pic>
        <p:pic>
          <p:nvPicPr>
            <p:cNvPr id="13" name="Graphic 12">
              <a:extLst>
                <a:ext uri="{FF2B5EF4-FFF2-40B4-BE49-F238E27FC236}">
                  <a16:creationId xmlns:a16="http://schemas.microsoft.com/office/drawing/2014/main" id="{9C9DBC19-E45D-0947-BB1F-4C9CB8F501E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129457" y="1279221"/>
              <a:ext cx="548640" cy="548640"/>
            </a:xfrm>
            <a:prstGeom prst="rect">
              <a:avLst/>
            </a:prstGeom>
          </p:spPr>
        </p:pic>
        <p:sp>
          <p:nvSpPr>
            <p:cNvPr id="14" name="TextBox 13">
              <a:extLst>
                <a:ext uri="{FF2B5EF4-FFF2-40B4-BE49-F238E27FC236}">
                  <a16:creationId xmlns:a16="http://schemas.microsoft.com/office/drawing/2014/main" id="{30D6A80C-E29F-894D-AED8-7F8FE21352E1}"/>
                </a:ext>
              </a:extLst>
            </p:cNvPr>
            <p:cNvSpPr txBox="1"/>
            <p:nvPr/>
          </p:nvSpPr>
          <p:spPr>
            <a:xfrm>
              <a:off x="8924990" y="1865428"/>
              <a:ext cx="2774544" cy="337715"/>
            </a:xfrm>
            <a:prstGeom prst="rect">
              <a:avLst/>
            </a:prstGeom>
            <a:noFill/>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Instância com o </a:t>
              </a:r>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CloudWatch</a:t>
              </a:r>
              <a:endParaRPr lang="pt-BR"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17" name="Straight Arrow Connector 16">
              <a:extLst>
                <a:ext uri="{FF2B5EF4-FFF2-40B4-BE49-F238E27FC236}">
                  <a16:creationId xmlns:a16="http://schemas.microsoft.com/office/drawing/2014/main" id="{7316A9C0-79D0-5C4F-85A0-D5382F6C0027}"/>
                </a:ext>
              </a:extLst>
            </p:cNvPr>
            <p:cNvCxnSpPr>
              <a:cxnSpLocks/>
              <a:stCxn id="13" idx="3"/>
              <a:endCxn id="18" idx="3"/>
            </p:cNvCxnSpPr>
            <p:nvPr/>
          </p:nvCxnSpPr>
          <p:spPr>
            <a:xfrm>
              <a:off x="10678097" y="1553541"/>
              <a:ext cx="809054" cy="3330711"/>
            </a:xfrm>
            <a:prstGeom prst="bentConnector3">
              <a:avLst>
                <a:gd name="adj1" fmla="val 128255"/>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FF6B8632-2A1E-534B-B465-8A40B36AE9E7}"/>
                </a:ext>
              </a:extLst>
            </p:cNvPr>
            <p:cNvSpPr/>
            <p:nvPr/>
          </p:nvSpPr>
          <p:spPr>
            <a:xfrm>
              <a:off x="7254175" y="3469819"/>
              <a:ext cx="4232976" cy="2828865"/>
            </a:xfrm>
            <a:prstGeom prst="rect">
              <a:avLst/>
            </a:prstGeom>
            <a:no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b="1" dirty="0">
                <a:solidFill>
                  <a:schemeClr val="tx1"/>
                </a:solidFill>
              </a:endParaRPr>
            </a:p>
          </p:txBody>
        </p:sp>
      </p:grpSp>
    </p:spTree>
    <p:custDataLst>
      <p:tags r:id="rId1"/>
    </p:custDataLst>
    <p:extLst>
      <p:ext uri="{BB962C8B-B14F-4D97-AF65-F5344CB8AC3E}">
        <p14:creationId xmlns:p14="http://schemas.microsoft.com/office/powerpoint/2010/main" val="22276858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1F0458-3057-6C4E-AA8A-F09A50D08BCB}"/>
              </a:ext>
              <a:ext uri="{C183D7F6-B498-43B3-948B-1728B52AA6E4}">
                <adec:decorative xmlns:adec="http://schemas.microsoft.com/office/drawing/2017/decorative" val="1"/>
              </a:ext>
            </a:extLst>
          </p:cNvPr>
          <p:cNvSpPr>
            <a:spLocks noGrp="1"/>
          </p:cNvSpPr>
          <p:nvPr>
            <p:ph type="ftr" sz="quarter" idx="11"/>
          </p:nvPr>
        </p:nvSpPr>
        <p:spPr/>
        <p:txBody>
          <a:bodyPr rtlCol="0"/>
          <a:lstStyle/>
          <a:p>
            <a:pPr rtl="0"/>
            <a:r>
              <a:rPr lang="pt-BR"/>
              <a:t>© 2019 Amazon Web Services, Inc. ou suas afiliadas. Todos os direitos reservados.</a:t>
            </a:r>
          </a:p>
        </p:txBody>
      </p:sp>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dirty="0"/>
              <a:t>Principais lições da Seção 2</a:t>
            </a:r>
          </a:p>
        </p:txBody>
      </p:sp>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34</a:t>
            </a:fld>
            <a:endParaRPr lang="en-US" dirty="0"/>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a:xfrm>
            <a:off x="5714474" y="1013486"/>
            <a:ext cx="5767612" cy="4814920"/>
          </a:xfrm>
        </p:spPr>
        <p:txBody>
          <a:bodyPr rtlCol="0"/>
          <a:lstStyle/>
          <a:p>
            <a:pPr rtl="0"/>
            <a:r>
              <a:rPr lang="pt-BR" sz="1800" dirty="0"/>
              <a:t>O </a:t>
            </a:r>
            <a:r>
              <a:rPr lang="pt-BR" sz="1800" b="1" dirty="0" err="1">
                <a:solidFill>
                  <a:schemeClr val="accent5"/>
                </a:solidFill>
              </a:rPr>
              <a:t>Amazon</a:t>
            </a:r>
            <a:r>
              <a:rPr lang="pt-BR" sz="1800" b="1" dirty="0">
                <a:solidFill>
                  <a:schemeClr val="accent5"/>
                </a:solidFill>
              </a:rPr>
              <a:t> EC2</a:t>
            </a:r>
            <a:r>
              <a:rPr lang="pt-BR" sz="1800" dirty="0"/>
              <a:t> permite que você execute </a:t>
            </a:r>
            <a:r>
              <a:rPr lang="pt-BR" sz="1800" b="1" dirty="0">
                <a:solidFill>
                  <a:schemeClr val="accent5"/>
                </a:solidFill>
              </a:rPr>
              <a:t>máquinas virtuais </a:t>
            </a:r>
            <a:r>
              <a:rPr lang="pt-BR" sz="1800" dirty="0"/>
              <a:t>Windows e Linux na nuvem.</a:t>
            </a:r>
          </a:p>
          <a:p>
            <a:pPr rtl="0"/>
            <a:r>
              <a:rPr lang="pt-BR" sz="1800" dirty="0"/>
              <a:t>Você executa </a:t>
            </a:r>
            <a:r>
              <a:rPr lang="pt-BR" sz="1800" b="1" dirty="0">
                <a:solidFill>
                  <a:schemeClr val="accent5"/>
                </a:solidFill>
              </a:rPr>
              <a:t>instâncias do EC2</a:t>
            </a:r>
            <a:r>
              <a:rPr lang="pt-BR" sz="1800" dirty="0"/>
              <a:t> de um modelo de </a:t>
            </a:r>
            <a:r>
              <a:rPr lang="pt-BR" sz="1800" b="1" dirty="0">
                <a:solidFill>
                  <a:schemeClr val="accent5"/>
                </a:solidFill>
              </a:rPr>
              <a:t>AMI</a:t>
            </a:r>
            <a:r>
              <a:rPr lang="pt-BR" sz="1800" dirty="0"/>
              <a:t> para uma VPC em sua conta.</a:t>
            </a:r>
          </a:p>
          <a:p>
            <a:pPr rtl="0"/>
            <a:r>
              <a:rPr lang="pt-BR" sz="1800" dirty="0"/>
              <a:t>Você pode escolher entre vários </a:t>
            </a:r>
            <a:r>
              <a:rPr lang="pt-BR" sz="1800" b="1" dirty="0">
                <a:solidFill>
                  <a:schemeClr val="accent5"/>
                </a:solidFill>
              </a:rPr>
              <a:t>tipos de instância</a:t>
            </a:r>
            <a:r>
              <a:rPr lang="pt-BR" sz="1800" dirty="0"/>
              <a:t>. Cada tipo de instância oferece combinações diferentes de CPU, RAM, armazenamento e recursos de rede.</a:t>
            </a:r>
          </a:p>
          <a:p>
            <a:pPr rtl="0"/>
            <a:r>
              <a:rPr lang="pt-BR" sz="1800" dirty="0"/>
              <a:t>Você pode configurar </a:t>
            </a:r>
            <a:r>
              <a:rPr lang="pt-BR" sz="1800" b="1" dirty="0">
                <a:solidFill>
                  <a:schemeClr val="accent5"/>
                </a:solidFill>
              </a:rPr>
              <a:t>grupos de segurança </a:t>
            </a:r>
            <a:r>
              <a:rPr lang="pt-BR" sz="1800" dirty="0"/>
              <a:t>para controlar o acesso às instâncias (especificar portas e origem permitidas).</a:t>
            </a:r>
          </a:p>
          <a:p>
            <a:pPr rtl="0"/>
            <a:r>
              <a:rPr lang="pt-BR" sz="1800" dirty="0"/>
              <a:t>Os </a:t>
            </a:r>
            <a:r>
              <a:rPr lang="pt-BR" sz="1800" b="1" dirty="0">
                <a:solidFill>
                  <a:schemeClr val="accent5"/>
                </a:solidFill>
              </a:rPr>
              <a:t>dados do usuário </a:t>
            </a:r>
            <a:r>
              <a:rPr lang="pt-BR" sz="1800" dirty="0"/>
              <a:t>permitem que você especifique um script a ser executado na primeira vez que uma instância é executada. </a:t>
            </a:r>
          </a:p>
          <a:p>
            <a:pPr rtl="0"/>
            <a:r>
              <a:rPr lang="pt-BR" sz="1800" dirty="0"/>
              <a:t>Somente as</a:t>
            </a:r>
            <a:r>
              <a:rPr lang="pt-BR" sz="1800" b="1" dirty="0">
                <a:solidFill>
                  <a:schemeClr val="accent5"/>
                </a:solidFill>
              </a:rPr>
              <a:t> instâncias com suporte do </a:t>
            </a:r>
            <a:r>
              <a:rPr lang="pt-BR" sz="1800" b="1" dirty="0" err="1">
                <a:solidFill>
                  <a:schemeClr val="accent5"/>
                </a:solidFill>
              </a:rPr>
              <a:t>Amazon</a:t>
            </a:r>
            <a:r>
              <a:rPr lang="pt-BR" sz="1800" b="1" dirty="0">
                <a:solidFill>
                  <a:schemeClr val="accent5"/>
                </a:solidFill>
              </a:rPr>
              <a:t> EBS </a:t>
            </a:r>
            <a:r>
              <a:rPr lang="pt-BR" sz="1800" dirty="0"/>
              <a:t>podem ser interrompidas. </a:t>
            </a:r>
          </a:p>
          <a:p>
            <a:pPr rtl="0"/>
            <a:r>
              <a:rPr lang="pt-BR" sz="1800" dirty="0"/>
              <a:t>Você pode usar o </a:t>
            </a:r>
            <a:r>
              <a:rPr lang="pt-BR" sz="1800" b="1" dirty="0" err="1">
                <a:solidFill>
                  <a:schemeClr val="accent5"/>
                </a:solidFill>
              </a:rPr>
              <a:t>Amazon</a:t>
            </a:r>
            <a:r>
              <a:rPr lang="pt-BR" sz="1800" b="1" dirty="0">
                <a:solidFill>
                  <a:schemeClr val="accent5"/>
                </a:solidFill>
              </a:rPr>
              <a:t> </a:t>
            </a:r>
            <a:r>
              <a:rPr lang="pt-BR" sz="1800" b="1" dirty="0" err="1">
                <a:solidFill>
                  <a:schemeClr val="accent5"/>
                </a:solidFill>
              </a:rPr>
              <a:t>CloudWatch</a:t>
            </a:r>
            <a:r>
              <a:rPr lang="pt-BR" sz="1800" b="1" dirty="0">
                <a:solidFill>
                  <a:schemeClr val="accent5"/>
                </a:solidFill>
              </a:rPr>
              <a:t> </a:t>
            </a:r>
            <a:r>
              <a:rPr lang="pt-BR" sz="1800" dirty="0"/>
              <a:t>para capturar e analisar métricas em instâncias do EC2.</a:t>
            </a:r>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l="4146" r="4146"/>
          <a:stretch>
            <a:fillRect/>
          </a:stretch>
        </p:blipFill>
        <p:spPr>
          <a:xfrm>
            <a:off x="597222" y="2770357"/>
            <a:ext cx="3931314" cy="3104201"/>
          </a:xfrm>
          <a:prstGeom prst="rect">
            <a:avLst/>
          </a:prstGeom>
        </p:spPr>
      </p:pic>
    </p:spTree>
    <p:custDataLst>
      <p:tags r:id="rId1"/>
    </p:custDataLst>
    <p:extLst>
      <p:ext uri="{BB962C8B-B14F-4D97-AF65-F5344CB8AC3E}">
        <p14:creationId xmlns:p14="http://schemas.microsoft.com/office/powerpoint/2010/main" val="42214879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E02AFD6E-C3E3-C544-8427-5B0745F2F707}"/>
              </a:ext>
              <a:ext uri="{C183D7F6-B498-43B3-948B-1728B52AA6E4}">
                <adec:decorative xmlns:adec="http://schemas.microsoft.com/office/drawing/2017/decorative" val="1"/>
              </a:ext>
            </a:extLst>
          </p:cNvPr>
          <p:cNvSpPr>
            <a:spLocks noGrp="1"/>
          </p:cNvSpPr>
          <p:nvPr>
            <p:ph type="ftr" sz="quarter" idx="11"/>
          </p:nvPr>
        </p:nvSpPr>
        <p:spPr>
          <a:xfrm>
            <a:off x="6790544" y="6356350"/>
            <a:ext cx="4982356"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2" name="Title 1"/>
          <p:cNvSpPr>
            <a:spLocks noGrp="1"/>
          </p:cNvSpPr>
          <p:nvPr>
            <p:ph type="title"/>
          </p:nvPr>
        </p:nvSpPr>
        <p:spPr/>
        <p:txBody>
          <a:bodyPr rtlCol="0">
            <a:noAutofit/>
          </a:bodyPr>
          <a:lstStyle/>
          <a:p>
            <a:pPr algn="ctr" rtl="0"/>
            <a:r>
              <a:rPr lang="pt-BR" sz="4400"/>
              <a:t>Demonstração gravada do Amazon EC2</a:t>
            </a:r>
          </a:p>
        </p:txBody>
      </p:sp>
      <p:sp>
        <p:nvSpPr>
          <p:cNvPr id="6" name="Slide Number Placeholder 5">
            <a:extLst>
              <a:ext uri="{FF2B5EF4-FFF2-40B4-BE49-F238E27FC236}">
                <a16:creationId xmlns:a16="http://schemas.microsoft.com/office/drawing/2014/main" id="{E45F18BC-26B5-8144-8736-0B73EB5369EF}"/>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35</a:t>
            </a:fld>
            <a:endParaRPr lang="en-US" dirty="0"/>
          </a:p>
        </p:txBody>
      </p:sp>
      <p:pic>
        <p:nvPicPr>
          <p:cNvPr id="4" name="Picture 3">
            <a:hlinkClick r:id="rId4"/>
            <a:extLst>
              <a:ext uri="{FF2B5EF4-FFF2-40B4-BE49-F238E27FC236}">
                <a16:creationId xmlns:a16="http://schemas.microsoft.com/office/drawing/2014/main" id="{45DBDA2E-3B4A-8641-9422-2E88C41F073F}"/>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6457" y="1916909"/>
            <a:ext cx="6135802" cy="3195637"/>
          </a:xfrm>
          <a:prstGeom prst="rect">
            <a:avLst/>
          </a:prstGeom>
        </p:spPr>
      </p:pic>
    </p:spTree>
    <p:custDataLst>
      <p:tags r:id="rId1"/>
    </p:custDataLst>
    <p:extLst>
      <p:ext uri="{BB962C8B-B14F-4D97-AF65-F5344CB8AC3E}">
        <p14:creationId xmlns:p14="http://schemas.microsoft.com/office/powerpoint/2010/main" val="13065604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2A977F79-488E-0448-AF87-F01F6C9ACA72}"/>
              </a:ext>
              <a:ext uri="{C183D7F6-B498-43B3-948B-1728B52AA6E4}">
                <adec:decorative xmlns:adec="http://schemas.microsoft.com/office/drawing/2017/decorative" val="1"/>
              </a:ext>
            </a:extLst>
          </p:cNvPr>
          <p:cNvSpPr>
            <a:spLocks noGrp="1"/>
          </p:cNvSpPr>
          <p:nvPr>
            <p:ph type="ftr" sz="quarter" idx="11"/>
          </p:nvPr>
        </p:nvSpPr>
        <p:spPr>
          <a:xfrm>
            <a:off x="6783572" y="6356350"/>
            <a:ext cx="4989328" cy="365125"/>
          </a:xfrm>
        </p:spPr>
        <p:txBody>
          <a:bodyPr rtlCol="0"/>
          <a:lstStyle/>
          <a:p>
            <a:pPr rtl="0"/>
            <a:r>
              <a:rPr lang="pt-BR" dirty="0"/>
              <a:t>© 2019 </a:t>
            </a:r>
            <a:r>
              <a:rPr lang="pt-BR" dirty="0" err="1"/>
              <a:t>Amazon</a:t>
            </a:r>
            <a:r>
              <a:rPr lang="pt-BR" dirty="0"/>
              <a:t> Web Services, Inc. ou suas afiliadas. Todos os direitos </a:t>
            </a:r>
            <a:r>
              <a:rPr lang="pt-BR" dirty="0" err="1"/>
              <a:t>reservados.a</a:t>
            </a:r>
            <a:endParaRPr lang="pt-BR" dirty="0"/>
          </a:p>
        </p:txBody>
      </p:sp>
      <p:sp>
        <p:nvSpPr>
          <p:cNvPr id="2" name="Title 1"/>
          <p:cNvSpPr>
            <a:spLocks noGrp="1"/>
          </p:cNvSpPr>
          <p:nvPr>
            <p:ph type="title"/>
          </p:nvPr>
        </p:nvSpPr>
        <p:spPr/>
        <p:txBody>
          <a:bodyPr rtlCol="0">
            <a:noAutofit/>
          </a:bodyPr>
          <a:lstStyle/>
          <a:p>
            <a:pPr rtl="0"/>
            <a:r>
              <a:rPr lang="pt-BR" dirty="0"/>
              <a:t>Laboratório 3: </a:t>
            </a:r>
            <a:br>
              <a:rPr lang="en-US" dirty="0"/>
            </a:br>
            <a:r>
              <a:rPr lang="pt-BR" dirty="0"/>
              <a:t>Introdução ao </a:t>
            </a:r>
            <a:r>
              <a:rPr lang="pt-BR" dirty="0" err="1"/>
              <a:t>Amazon</a:t>
            </a:r>
            <a:r>
              <a:rPr lang="pt-BR" dirty="0"/>
              <a:t> EC2</a:t>
            </a:r>
          </a:p>
        </p:txBody>
      </p:sp>
      <p:sp>
        <p:nvSpPr>
          <p:cNvPr id="8" name="Slide Number Placeholder 7">
            <a:extLst>
              <a:ext uri="{FF2B5EF4-FFF2-40B4-BE49-F238E27FC236}">
                <a16:creationId xmlns:a16="http://schemas.microsoft.com/office/drawing/2014/main" id="{7851E20E-EFE0-DB4E-98AB-A73A70227D99}"/>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t>36</a:t>
            </a:fld>
            <a:endParaRPr lang="en-US" dirty="0"/>
          </a:p>
        </p:txBody>
      </p:sp>
      <p:pic>
        <p:nvPicPr>
          <p:cNvPr id="10" name="Content Placeholder 3">
            <a:extLst>
              <a:ext uri="{FF2B5EF4-FFF2-40B4-BE49-F238E27FC236}">
                <a16:creationId xmlns:a16="http://schemas.microsoft.com/office/drawing/2014/main" id="{7D5B3482-C074-8E40-A746-E3E3D740744D}"/>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5715000" y="1529655"/>
            <a:ext cx="5767388" cy="3983831"/>
          </a:xfrm>
          <a:prstGeom prst="rect">
            <a:avLst/>
          </a:prstGeom>
        </p:spPr>
      </p:pic>
    </p:spTree>
    <p:custDataLst>
      <p:tags r:id="rId1"/>
    </p:custDataLst>
    <p:extLst>
      <p:ext uri="{BB962C8B-B14F-4D97-AF65-F5344CB8AC3E}">
        <p14:creationId xmlns:p14="http://schemas.microsoft.com/office/powerpoint/2010/main" val="15828346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dirty="0"/>
              <a:t>Cenário do laboratório 3</a:t>
            </a:r>
          </a:p>
        </p:txBody>
      </p:sp>
      <p:sp>
        <p:nvSpPr>
          <p:cNvPr id="3" name="Content Placeholder 2"/>
          <p:cNvSpPr>
            <a:spLocks noGrp="1"/>
          </p:cNvSpPr>
          <p:nvPr>
            <p:ph idx="1"/>
          </p:nvPr>
        </p:nvSpPr>
        <p:spPr>
          <a:xfrm>
            <a:off x="249171" y="1461571"/>
            <a:ext cx="11330609" cy="827344"/>
          </a:xfrm>
        </p:spPr>
        <p:txBody>
          <a:bodyPr rtlCol="0">
            <a:normAutofit lnSpcReduction="10000"/>
          </a:bodyPr>
          <a:lstStyle/>
          <a:p>
            <a:pPr marL="0" lvl="1" indent="0" rtl="0">
              <a:spcBef>
                <a:spcPts val="1800"/>
              </a:spcBef>
              <a:spcAft>
                <a:spcPts val="800"/>
              </a:spcAft>
              <a:buNone/>
            </a:pPr>
            <a:r>
              <a:rPr lang="pt-BR" sz="2800"/>
              <a:t>Neste laboratório, você iniciará e configurará sua primeira máquina virtual executada no Amazon EC2. </a:t>
            </a:r>
          </a:p>
        </p:txBody>
      </p:sp>
      <p:sp>
        <p:nvSpPr>
          <p:cNvPr id="4" name="Footer Placeholder 3">
            <a:extLst>
              <a:ext uri="{FF2B5EF4-FFF2-40B4-BE49-F238E27FC236}">
                <a16:creationId xmlns:a16="http://schemas.microsoft.com/office/drawing/2014/main" id="{5F774010-6993-FF4A-9F39-8ADB5CD189D4}"/>
              </a:ext>
              <a:ext uri="{C183D7F6-B498-43B3-948B-1728B52AA6E4}">
                <adec:decorative xmlns:adec="http://schemas.microsoft.com/office/drawing/2017/decorative" val="1"/>
              </a:ext>
            </a:extLst>
          </p:cNvPr>
          <p:cNvSpPr>
            <a:spLocks noGrp="1"/>
          </p:cNvSpPr>
          <p:nvPr>
            <p:ph type="ftr" sz="quarter" idx="3"/>
          </p:nvPr>
        </p:nvSpPr>
        <p:spPr>
          <a:xfrm>
            <a:off x="419100" y="6356350"/>
            <a:ext cx="4748323"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5" name="Slide Number Placeholder 4">
            <a:extLst>
              <a:ext uri="{FF2B5EF4-FFF2-40B4-BE49-F238E27FC236}">
                <a16:creationId xmlns:a16="http://schemas.microsoft.com/office/drawing/2014/main" id="{B7E010F3-0831-B745-A08F-C40C256B1EF1}"/>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37</a:t>
            </a:fld>
            <a:endParaRPr lang="en-US" dirty="0"/>
          </a:p>
        </p:txBody>
      </p:sp>
      <p:grpSp>
        <p:nvGrpSpPr>
          <p:cNvPr id="49" name="Group 48" descr="diagram showing a web server instance in a public subnet. The subnet is in availability zone 1 and a VPC named Lab VPC.">
            <a:extLst>
              <a:ext uri="{FF2B5EF4-FFF2-40B4-BE49-F238E27FC236}">
                <a16:creationId xmlns:a16="http://schemas.microsoft.com/office/drawing/2014/main" id="{E1900DA7-3EF6-7149-BEA0-327FFF983FC7}"/>
              </a:ext>
            </a:extLst>
          </p:cNvPr>
          <p:cNvGrpSpPr/>
          <p:nvPr/>
        </p:nvGrpSpPr>
        <p:grpSpPr>
          <a:xfrm>
            <a:off x="3655470" y="2369847"/>
            <a:ext cx="4518009" cy="3783811"/>
            <a:chOff x="2286828" y="2384058"/>
            <a:chExt cx="4518009" cy="3783811"/>
          </a:xfrm>
        </p:grpSpPr>
        <p:sp>
          <p:nvSpPr>
            <p:cNvPr id="38" name="Rectangle 37">
              <a:extLst>
                <a:ext uri="{FF2B5EF4-FFF2-40B4-BE49-F238E27FC236}">
                  <a16:creationId xmlns:a16="http://schemas.microsoft.com/office/drawing/2014/main" id="{BDE47609-F308-404B-95FC-9F484C3C716F}"/>
                </a:ext>
              </a:extLst>
            </p:cNvPr>
            <p:cNvSpPr/>
            <p:nvPr/>
          </p:nvSpPr>
          <p:spPr>
            <a:xfrm>
              <a:off x="4474138" y="3662339"/>
              <a:ext cx="1710543" cy="1864886"/>
            </a:xfrm>
            <a:prstGeom prst="rect">
              <a:avLst/>
            </a:prstGeom>
            <a:solidFill>
              <a:srgbClr val="1D8900">
                <a:alpha val="9804"/>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algn="l" rtl="0"/>
              <a:r>
                <a:rPr lang="pt-BR" sz="1200" dirty="0" err="1">
                  <a:solidFill>
                    <a:schemeClr val="accent5"/>
                  </a:solidFill>
                </a:rPr>
                <a:t>Sub-rede</a:t>
              </a:r>
              <a:r>
                <a:rPr lang="pt-BR" sz="1200" dirty="0">
                  <a:solidFill>
                    <a:schemeClr val="accent5"/>
                  </a:solidFill>
                </a:rPr>
                <a:t> pública</a:t>
              </a:r>
            </a:p>
          </p:txBody>
        </p:sp>
        <p:sp>
          <p:nvSpPr>
            <p:cNvPr id="30" name="Rectangle 29">
              <a:extLst>
                <a:ext uri="{FF2B5EF4-FFF2-40B4-BE49-F238E27FC236}">
                  <a16:creationId xmlns:a16="http://schemas.microsoft.com/office/drawing/2014/main" id="{D4C388C4-E5E3-5E4E-A417-3B469CE97805}"/>
                </a:ext>
              </a:extLst>
            </p:cNvPr>
            <p:cNvSpPr/>
            <p:nvPr/>
          </p:nvSpPr>
          <p:spPr>
            <a:xfrm>
              <a:off x="2820708" y="3329965"/>
              <a:ext cx="3617589" cy="2370748"/>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400">
                  <a:ln w="0"/>
                  <a:solidFill>
                    <a:schemeClr val="accent5"/>
                  </a:solidFill>
                </a:rPr>
                <a:t>VPC de laboratório</a:t>
              </a:r>
            </a:p>
          </p:txBody>
        </p:sp>
        <p:sp>
          <p:nvSpPr>
            <p:cNvPr id="31" name="Rectangle 30">
              <a:extLst>
                <a:ext uri="{FF2B5EF4-FFF2-40B4-BE49-F238E27FC236}">
                  <a16:creationId xmlns:a16="http://schemas.microsoft.com/office/drawing/2014/main" id="{21FEE625-8C6A-3C41-9B39-A39E83110C4A}"/>
                </a:ext>
              </a:extLst>
            </p:cNvPr>
            <p:cNvSpPr/>
            <p:nvPr/>
          </p:nvSpPr>
          <p:spPr>
            <a:xfrm>
              <a:off x="2286828" y="2384058"/>
              <a:ext cx="4518009" cy="3783811"/>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400" dirty="0">
                  <a:solidFill>
                    <a:sysClr val="windowText" lastClr="000000"/>
                  </a:solidFill>
                </a:rPr>
                <a:t>Nuvem AWS</a:t>
              </a:r>
            </a:p>
          </p:txBody>
        </p:sp>
        <p:sp>
          <p:nvSpPr>
            <p:cNvPr id="32" name="Rectangle 31">
              <a:extLst>
                <a:ext uri="{FF2B5EF4-FFF2-40B4-BE49-F238E27FC236}">
                  <a16:creationId xmlns:a16="http://schemas.microsoft.com/office/drawing/2014/main" id="{43813717-EE3B-0A46-BC41-DB27B7F7CDCA}"/>
                </a:ext>
              </a:extLst>
            </p:cNvPr>
            <p:cNvSpPr/>
            <p:nvPr/>
          </p:nvSpPr>
          <p:spPr>
            <a:xfrm>
              <a:off x="4330410" y="2947911"/>
              <a:ext cx="1984448" cy="2881389"/>
            </a:xfrm>
            <a:prstGeom prst="rect">
              <a:avLst/>
            </a:prstGeom>
            <a:noFill/>
            <a:ln w="127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r>
                <a:rPr lang="pt-BR" sz="1200" dirty="0">
                  <a:solidFill>
                    <a:schemeClr val="accent3"/>
                  </a:solidFill>
                </a:rPr>
                <a:t>Zona de disponibilidade 1</a:t>
              </a:r>
            </a:p>
          </p:txBody>
        </p:sp>
        <p:pic>
          <p:nvPicPr>
            <p:cNvPr id="33" name="Graphic 32">
              <a:extLst>
                <a:ext uri="{FF2B5EF4-FFF2-40B4-BE49-F238E27FC236}">
                  <a16:creationId xmlns:a16="http://schemas.microsoft.com/office/drawing/2014/main" id="{CB287DD5-665F-0B4E-A089-5C9C8401D5F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86828" y="2384058"/>
              <a:ext cx="277535" cy="277535"/>
            </a:xfrm>
            <a:prstGeom prst="rect">
              <a:avLst/>
            </a:prstGeom>
          </p:spPr>
        </p:pic>
        <p:pic>
          <p:nvPicPr>
            <p:cNvPr id="34" name="Graphic 33">
              <a:extLst>
                <a:ext uri="{FF2B5EF4-FFF2-40B4-BE49-F238E27FC236}">
                  <a16:creationId xmlns:a16="http://schemas.microsoft.com/office/drawing/2014/main" id="{6C66796A-3077-C649-890F-9ED3B1DCE4F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820708" y="3329965"/>
              <a:ext cx="277535" cy="277535"/>
            </a:xfrm>
            <a:prstGeom prst="rect">
              <a:avLst/>
            </a:prstGeom>
          </p:spPr>
        </p:pic>
        <p:pic>
          <p:nvPicPr>
            <p:cNvPr id="36" name="Graphic 35">
              <a:extLst>
                <a:ext uri="{FF2B5EF4-FFF2-40B4-BE49-F238E27FC236}">
                  <a16:creationId xmlns:a16="http://schemas.microsoft.com/office/drawing/2014/main" id="{B2A2CFDB-3786-214E-98C5-24E5E86727B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131933" y="4094683"/>
              <a:ext cx="394953" cy="394953"/>
            </a:xfrm>
            <a:prstGeom prst="rect">
              <a:avLst/>
            </a:prstGeom>
          </p:spPr>
        </p:pic>
        <p:sp>
          <p:nvSpPr>
            <p:cNvPr id="37" name="TextBox 36">
              <a:extLst>
                <a:ext uri="{FF2B5EF4-FFF2-40B4-BE49-F238E27FC236}">
                  <a16:creationId xmlns:a16="http://schemas.microsoft.com/office/drawing/2014/main" id="{66D35617-E1A4-7E4E-AA57-AF3C2C897AED}"/>
                </a:ext>
              </a:extLst>
            </p:cNvPr>
            <p:cNvSpPr txBox="1"/>
            <p:nvPr/>
          </p:nvSpPr>
          <p:spPr>
            <a:xfrm>
              <a:off x="4586859" y="4474235"/>
              <a:ext cx="1485100" cy="461665"/>
            </a:xfrm>
            <a:prstGeom prst="rect">
              <a:avLst/>
            </a:prstGeom>
            <a:noFill/>
          </p:spPr>
          <p:txBody>
            <a:bodyPr wrap="square" rtlCol="0">
              <a:spAutoFit/>
            </a:bodyPr>
            <a:lstStyle/>
            <a:p>
              <a:pPr algn="ctr" rtl="0"/>
              <a:r>
                <a:rPr lang="pt-BR" sz="1200" dirty="0">
                  <a:solidFill>
                    <a:srgbClr val="232F3E"/>
                  </a:solidFill>
                </a:rPr>
                <a:t>Instância de servidor Web</a:t>
              </a:r>
              <a:endParaRPr lang="en-US" sz="1200" dirty="0">
                <a:solidFill>
                  <a:srgbClr val="232F3E"/>
                </a:solidFill>
              </a:endParaRPr>
            </a:p>
          </p:txBody>
        </p:sp>
        <p:pic>
          <p:nvPicPr>
            <p:cNvPr id="40" name="Graphic 39">
              <a:extLst>
                <a:ext uri="{FF2B5EF4-FFF2-40B4-BE49-F238E27FC236}">
                  <a16:creationId xmlns:a16="http://schemas.microsoft.com/office/drawing/2014/main" id="{0330DD15-3518-C947-8F1E-DA11C561F0E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484713" y="3653567"/>
              <a:ext cx="274320" cy="274320"/>
            </a:xfrm>
            <a:prstGeom prst="rect">
              <a:avLst/>
            </a:prstGeom>
          </p:spPr>
        </p:pic>
        <p:sp>
          <p:nvSpPr>
            <p:cNvPr id="42" name="Rectangle 41">
              <a:extLst>
                <a:ext uri="{FF2B5EF4-FFF2-40B4-BE49-F238E27FC236}">
                  <a16:creationId xmlns:a16="http://schemas.microsoft.com/office/drawing/2014/main" id="{AC6338C9-4808-EA42-A2FC-2018ED9971FA}"/>
                </a:ext>
              </a:extLst>
            </p:cNvPr>
            <p:cNvSpPr/>
            <p:nvPr/>
          </p:nvSpPr>
          <p:spPr>
            <a:xfrm>
              <a:off x="2564364" y="2742525"/>
              <a:ext cx="4004031" cy="3215363"/>
            </a:xfrm>
            <a:prstGeom prst="rect">
              <a:avLst/>
            </a:prstGeom>
            <a:noFill/>
            <a:ln w="12700">
              <a:solidFill>
                <a:schemeClr val="accent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400">
                  <a:solidFill>
                    <a:schemeClr val="accent3"/>
                  </a:solidFill>
                </a:rPr>
                <a:t>Região</a:t>
              </a:r>
            </a:p>
          </p:txBody>
        </p:sp>
        <p:pic>
          <p:nvPicPr>
            <p:cNvPr id="43" name="Graphic 42">
              <a:extLst>
                <a:ext uri="{FF2B5EF4-FFF2-40B4-BE49-F238E27FC236}">
                  <a16:creationId xmlns:a16="http://schemas.microsoft.com/office/drawing/2014/main" id="{CC5ED29E-4FBE-F54F-BA93-A562CDDEF1D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564363" y="2761925"/>
              <a:ext cx="274320" cy="274320"/>
            </a:xfrm>
            <a:prstGeom prst="rect">
              <a:avLst/>
            </a:prstGeom>
          </p:spPr>
        </p:pic>
      </p:grpSp>
    </p:spTree>
    <p:custDataLst>
      <p:tags r:id="rId1"/>
    </p:custDataLst>
    <p:extLst>
      <p:ext uri="{BB962C8B-B14F-4D97-AF65-F5344CB8AC3E}">
        <p14:creationId xmlns:p14="http://schemas.microsoft.com/office/powerpoint/2010/main" val="7415712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Laboratório 3: Tarefas</a:t>
            </a:r>
          </a:p>
        </p:txBody>
      </p:sp>
      <p:sp>
        <p:nvSpPr>
          <p:cNvPr id="3" name="Content Placeholder 2"/>
          <p:cNvSpPr>
            <a:spLocks noGrp="1"/>
          </p:cNvSpPr>
          <p:nvPr>
            <p:ph idx="1"/>
          </p:nvPr>
        </p:nvSpPr>
        <p:spPr>
          <a:xfrm>
            <a:off x="419100" y="1528175"/>
            <a:ext cx="10936472" cy="4648788"/>
          </a:xfrm>
        </p:spPr>
        <p:txBody>
          <a:bodyPr rtlCol="0"/>
          <a:lstStyle/>
          <a:p>
            <a:pPr rtl="0">
              <a:lnSpc>
                <a:spcPct val="150000"/>
              </a:lnSpc>
            </a:pPr>
            <a:r>
              <a:rPr lang="pt-BR" sz="2400" dirty="0">
                <a:latin typeface="+mn-lt"/>
              </a:rPr>
              <a:t>Tarefa 1 – Executar sua instância do </a:t>
            </a:r>
            <a:r>
              <a:rPr lang="pt-BR" sz="2400" dirty="0" err="1">
                <a:latin typeface="+mn-lt"/>
              </a:rPr>
              <a:t>Amazon</a:t>
            </a:r>
            <a:r>
              <a:rPr lang="pt-BR" sz="2400" dirty="0">
                <a:latin typeface="+mn-lt"/>
              </a:rPr>
              <a:t> EC2</a:t>
            </a:r>
          </a:p>
          <a:p>
            <a:pPr rtl="0">
              <a:lnSpc>
                <a:spcPct val="150000"/>
              </a:lnSpc>
            </a:pPr>
            <a:r>
              <a:rPr lang="pt-BR" sz="2400" dirty="0"/>
              <a:t>Tarefa 2 – </a:t>
            </a:r>
            <a:r>
              <a:rPr lang="pt-BR" sz="2400" dirty="0">
                <a:latin typeface="+mn-lt"/>
              </a:rPr>
              <a:t>Monitorar sua instância</a:t>
            </a:r>
          </a:p>
          <a:p>
            <a:pPr rtl="0">
              <a:lnSpc>
                <a:spcPct val="150000"/>
              </a:lnSpc>
            </a:pPr>
            <a:r>
              <a:rPr lang="pt-BR" sz="2400" dirty="0"/>
              <a:t>Tarefa 3 – </a:t>
            </a:r>
            <a:r>
              <a:rPr lang="pt-BR" sz="2400" dirty="0">
                <a:latin typeface="+mn-lt"/>
              </a:rPr>
              <a:t>Atualizar seu grupo de segurança e acessar o servidor Web</a:t>
            </a:r>
          </a:p>
          <a:p>
            <a:pPr rtl="0">
              <a:lnSpc>
                <a:spcPct val="150000"/>
              </a:lnSpc>
            </a:pPr>
            <a:r>
              <a:rPr lang="pt-BR" sz="2400" dirty="0"/>
              <a:t>Tarefa 4 – </a:t>
            </a:r>
            <a:r>
              <a:rPr lang="pt-BR" sz="2400" dirty="0">
                <a:latin typeface="+mn-lt"/>
              </a:rPr>
              <a:t>Redimensionar sua instância: tipo de instância e volume do EBS</a:t>
            </a:r>
          </a:p>
          <a:p>
            <a:pPr rtl="0">
              <a:lnSpc>
                <a:spcPct val="150000"/>
              </a:lnSpc>
            </a:pPr>
            <a:r>
              <a:rPr lang="pt-BR" sz="2400" dirty="0"/>
              <a:t>Tarefa 5 – </a:t>
            </a:r>
            <a:r>
              <a:rPr lang="pt-BR" sz="2400" dirty="0">
                <a:latin typeface="+mn-lt"/>
              </a:rPr>
              <a:t>Explorar os limites do EC2</a:t>
            </a:r>
          </a:p>
          <a:p>
            <a:pPr rtl="0">
              <a:lnSpc>
                <a:spcPct val="150000"/>
              </a:lnSpc>
            </a:pPr>
            <a:r>
              <a:rPr lang="pt-BR" sz="2400" dirty="0"/>
              <a:t>Tarefa 6 – </a:t>
            </a:r>
            <a:r>
              <a:rPr lang="pt-BR" sz="2400" dirty="0">
                <a:latin typeface="+mn-lt"/>
              </a:rPr>
              <a:t>Testar a proteção contra encerramento</a:t>
            </a:r>
          </a:p>
        </p:txBody>
      </p:sp>
      <p:sp>
        <p:nvSpPr>
          <p:cNvPr id="5" name="Slide Number Placeholder 4">
            <a:extLst>
              <a:ext uri="{FF2B5EF4-FFF2-40B4-BE49-F238E27FC236}">
                <a16:creationId xmlns:a16="http://schemas.microsoft.com/office/drawing/2014/main" id="{92F5F2A1-6E67-C14A-9D7F-953321325B8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38</a:t>
            </a:fld>
            <a:endParaRPr lang="en-US" dirty="0"/>
          </a:p>
        </p:txBody>
      </p:sp>
      <p:sp>
        <p:nvSpPr>
          <p:cNvPr id="4" name="Footer Placeholder 3">
            <a:extLst>
              <a:ext uri="{FF2B5EF4-FFF2-40B4-BE49-F238E27FC236}">
                <a16:creationId xmlns:a16="http://schemas.microsoft.com/office/drawing/2014/main" id="{1437F06E-ECEC-8B46-B7C8-E1C131847058}"/>
              </a:ext>
              <a:ext uri="{C183D7F6-B498-43B3-948B-1728B52AA6E4}">
                <adec:decorative xmlns:adec="http://schemas.microsoft.com/office/drawing/2017/decorative" val="1"/>
              </a:ext>
            </a:extLst>
          </p:cNvPr>
          <p:cNvSpPr>
            <a:spLocks noGrp="1"/>
          </p:cNvSpPr>
          <p:nvPr>
            <p:ph type="ftr" sz="quarter" idx="3"/>
          </p:nvPr>
        </p:nvSpPr>
        <p:spPr>
          <a:xfrm>
            <a:off x="419100" y="6356350"/>
            <a:ext cx="5173626"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7088222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Laboratório 3: Produto final</a:t>
            </a:r>
          </a:p>
        </p:txBody>
      </p:sp>
      <p:sp>
        <p:nvSpPr>
          <p:cNvPr id="15" name="Content Placeholder 14">
            <a:extLst>
              <a:ext uri="{FF2B5EF4-FFF2-40B4-BE49-F238E27FC236}">
                <a16:creationId xmlns:a16="http://schemas.microsoft.com/office/drawing/2014/main" id="{69CC5531-FA4B-3543-A0EC-5AD24319FC56}"/>
              </a:ext>
            </a:extLst>
          </p:cNvPr>
          <p:cNvSpPr>
            <a:spLocks noGrp="1"/>
          </p:cNvSpPr>
          <p:nvPr>
            <p:ph idx="1"/>
          </p:nvPr>
        </p:nvSpPr>
        <p:spPr>
          <a:xfrm>
            <a:off x="419100" y="1528175"/>
            <a:ext cx="5021927" cy="4648788"/>
          </a:xfrm>
        </p:spPr>
        <p:txBody>
          <a:bodyPr rtlCol="0"/>
          <a:lstStyle/>
          <a:p>
            <a:pPr marL="0" indent="0" rtl="0">
              <a:buNone/>
            </a:pPr>
            <a:r>
              <a:rPr lang="pt-BR" sz="2400" dirty="0"/>
              <a:t>Ao final do laboratório, você terá:</a:t>
            </a:r>
          </a:p>
          <a:p>
            <a:pPr marL="457200" indent="-457200" rtl="0">
              <a:buFont typeface="+mj-lt"/>
              <a:buAutoNum type="arabicPeriod"/>
            </a:pPr>
            <a:r>
              <a:rPr lang="pt-BR" sz="1800" dirty="0"/>
              <a:t>Executado uma instância configurada como um servidor Web</a:t>
            </a:r>
          </a:p>
          <a:p>
            <a:pPr marL="457200" indent="-457200" rtl="0">
              <a:buFont typeface="+mj-lt"/>
              <a:buAutoNum type="arabicPeriod"/>
            </a:pPr>
            <a:r>
              <a:rPr lang="pt-BR" sz="1800" dirty="0"/>
              <a:t>Visualizado o log do sistema da instância</a:t>
            </a:r>
          </a:p>
          <a:p>
            <a:pPr marL="457200" indent="-457200" rtl="0">
              <a:buFont typeface="+mj-lt"/>
              <a:buAutoNum type="arabicPeriod"/>
            </a:pPr>
            <a:r>
              <a:rPr lang="pt-BR" sz="1800" dirty="0"/>
              <a:t>Reconfigurado um grupo de segurança</a:t>
            </a:r>
          </a:p>
          <a:p>
            <a:pPr marL="457200" indent="-457200" rtl="0">
              <a:buFont typeface="+mj-lt"/>
              <a:buAutoNum type="arabicPeriod"/>
            </a:pPr>
            <a:r>
              <a:rPr lang="pt-BR" sz="1800" dirty="0"/>
              <a:t>Modificado o tipo de instância e o tamanho do volume raiz</a:t>
            </a:r>
            <a:endParaRPr lang="en-US" sz="2400" dirty="0"/>
          </a:p>
        </p:txBody>
      </p:sp>
      <p:sp>
        <p:nvSpPr>
          <p:cNvPr id="4" name="Slide Number Placeholder 3">
            <a:extLst>
              <a:ext uri="{FF2B5EF4-FFF2-40B4-BE49-F238E27FC236}">
                <a16:creationId xmlns:a16="http://schemas.microsoft.com/office/drawing/2014/main" id="{F6C8DCFB-0431-694F-805F-CEEEB5C8D9B6}"/>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39</a:t>
            </a:fld>
            <a:endParaRPr lang="en-US" dirty="0"/>
          </a:p>
        </p:txBody>
      </p:sp>
      <p:sp>
        <p:nvSpPr>
          <p:cNvPr id="3" name="Footer Placeholder 2">
            <a:extLst>
              <a:ext uri="{FF2B5EF4-FFF2-40B4-BE49-F238E27FC236}">
                <a16:creationId xmlns:a16="http://schemas.microsoft.com/office/drawing/2014/main" id="{5F8B1CAF-E612-8D41-9553-6825529728A6}"/>
              </a:ext>
              <a:ext uri="{C183D7F6-B498-43B3-948B-1728B52AA6E4}">
                <adec:decorative xmlns:adec="http://schemas.microsoft.com/office/drawing/2017/decorative" val="1"/>
              </a:ext>
            </a:extLst>
          </p:cNvPr>
          <p:cNvSpPr>
            <a:spLocks noGrp="1"/>
          </p:cNvSpPr>
          <p:nvPr>
            <p:ph type="ftr" sz="quarter" idx="3"/>
          </p:nvPr>
        </p:nvSpPr>
        <p:spPr>
          <a:xfrm>
            <a:off x="419100" y="6356350"/>
            <a:ext cx="5109504"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42" name="Group 41" descr="diagram showing a t2.micro EC2 instance that was launched from an AMI being modified so that it is now a t2.small instance with a larger EBS root volume size."/>
          <p:cNvGrpSpPr/>
          <p:nvPr/>
        </p:nvGrpSpPr>
        <p:grpSpPr>
          <a:xfrm>
            <a:off x="5528604" y="1135484"/>
            <a:ext cx="5342596" cy="4931434"/>
            <a:chOff x="5528604" y="1135484"/>
            <a:chExt cx="5342596" cy="4931434"/>
          </a:xfrm>
        </p:grpSpPr>
        <p:cxnSp>
          <p:nvCxnSpPr>
            <p:cNvPr id="23" name="Straight Connector 22">
              <a:extLst>
                <a:ext uri="{FF2B5EF4-FFF2-40B4-BE49-F238E27FC236}">
                  <a16:creationId xmlns:a16="http://schemas.microsoft.com/office/drawing/2014/main" id="{635876D2-639A-D24E-ADDB-053C01B67A24}"/>
                </a:ext>
              </a:extLst>
            </p:cNvPr>
            <p:cNvCxnSpPr>
              <a:cxnSpLocks/>
            </p:cNvCxnSpPr>
            <p:nvPr/>
          </p:nvCxnSpPr>
          <p:spPr>
            <a:xfrm>
              <a:off x="7762129" y="1135484"/>
              <a:ext cx="1" cy="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963CCEF-4732-A140-B83A-A504A81DDC8E}"/>
                </a:ext>
              </a:extLst>
            </p:cNvPr>
            <p:cNvSpPr txBox="1"/>
            <p:nvPr/>
          </p:nvSpPr>
          <p:spPr>
            <a:xfrm>
              <a:off x="7309496" y="1301618"/>
              <a:ext cx="1513305" cy="338554"/>
            </a:xfrm>
            <a:prstGeom prst="rect">
              <a:avLst/>
            </a:prstGeom>
            <a:noFill/>
          </p:spPr>
          <p:txBody>
            <a:bodyPr wrap="square" rtlCol="0">
              <a:spAutoFit/>
            </a:bodyPr>
            <a:lstStyle/>
            <a:p>
              <a:pPr algn="ctr" rtl="0"/>
              <a:r>
                <a:rPr lang="pt-BR" sz="1600" b="1"/>
                <a:t>Amazon EC2</a:t>
              </a:r>
            </a:p>
          </p:txBody>
        </p:sp>
        <p:pic>
          <p:nvPicPr>
            <p:cNvPr id="21" name="Graphic 20">
              <a:extLst>
                <a:ext uri="{FF2B5EF4-FFF2-40B4-BE49-F238E27FC236}">
                  <a16:creationId xmlns:a16="http://schemas.microsoft.com/office/drawing/2014/main" id="{A4CAE151-76BF-074A-A4CD-C9C83B06E76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119911" y="1274311"/>
              <a:ext cx="274320" cy="274320"/>
            </a:xfrm>
            <a:prstGeom prst="rect">
              <a:avLst/>
            </a:prstGeom>
          </p:spPr>
        </p:pic>
        <p:sp>
          <p:nvSpPr>
            <p:cNvPr id="22" name="Rectangle 21">
              <a:extLst>
                <a:ext uri="{FF2B5EF4-FFF2-40B4-BE49-F238E27FC236}">
                  <a16:creationId xmlns:a16="http://schemas.microsoft.com/office/drawing/2014/main" id="{E3A698BA-DFAD-3649-B071-2A9F8A8F57F1}"/>
                </a:ext>
              </a:extLst>
            </p:cNvPr>
            <p:cNvSpPr/>
            <p:nvPr/>
          </p:nvSpPr>
          <p:spPr>
            <a:xfrm>
              <a:off x="5701667" y="2685984"/>
              <a:ext cx="1150289" cy="615367"/>
            </a:xfrm>
            <a:prstGeom prst="rect">
              <a:avLst/>
            </a:prstGeom>
            <a:noFill/>
            <a:ln w="12700">
              <a:solidFill>
                <a:srgbClr val="DF331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algn="ctr" rtl="0"/>
              <a:r>
                <a:rPr lang="pt-BR" sz="1600" dirty="0">
                  <a:solidFill>
                    <a:srgbClr val="DF3312"/>
                  </a:solidFill>
                </a:rPr>
                <a:t>Grupo de segurança</a:t>
              </a:r>
            </a:p>
          </p:txBody>
        </p:sp>
        <p:pic>
          <p:nvPicPr>
            <p:cNvPr id="24" name="Graphic 23">
              <a:extLst>
                <a:ext uri="{FF2B5EF4-FFF2-40B4-BE49-F238E27FC236}">
                  <a16:creationId xmlns:a16="http://schemas.microsoft.com/office/drawing/2014/main" id="{3CAF36D4-35B6-E74A-9F57-E93844B8A4F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304227" y="2536467"/>
              <a:ext cx="914400" cy="914400"/>
            </a:xfrm>
            <a:prstGeom prst="rect">
              <a:avLst/>
            </a:prstGeom>
          </p:spPr>
        </p:pic>
        <p:sp>
          <p:nvSpPr>
            <p:cNvPr id="25" name="TextBox 24">
              <a:extLst>
                <a:ext uri="{FF2B5EF4-FFF2-40B4-BE49-F238E27FC236}">
                  <a16:creationId xmlns:a16="http://schemas.microsoft.com/office/drawing/2014/main" id="{C858FB2D-9CA4-B446-8151-8BC00A4670D0}"/>
                </a:ext>
              </a:extLst>
            </p:cNvPr>
            <p:cNvSpPr txBox="1"/>
            <p:nvPr/>
          </p:nvSpPr>
          <p:spPr>
            <a:xfrm>
              <a:off x="8004775" y="3370100"/>
              <a:ext cx="1513305" cy="584775"/>
            </a:xfrm>
            <a:prstGeom prst="rect">
              <a:avLst/>
            </a:prstGeom>
            <a:noFill/>
          </p:spPr>
          <p:txBody>
            <a:bodyPr wrap="square" rtlCol="0">
              <a:spAutoFit/>
            </a:bodyPr>
            <a:lstStyle/>
            <a:p>
              <a:pPr algn="ctr" rtl="0"/>
              <a:r>
                <a:rPr lang="pt-BR" sz="1600" b="1">
                  <a:solidFill>
                    <a:srgbClr val="CD6E1C"/>
                  </a:solidFill>
                </a:rPr>
                <a:t>t2.micro </a:t>
              </a:r>
            </a:p>
            <a:p>
              <a:pPr algn="ctr" rtl="0"/>
              <a:r>
                <a:rPr lang="pt-BR" sz="1600" b="1">
                  <a:solidFill>
                    <a:srgbClr val="CD6E1C"/>
                  </a:solidFill>
                </a:rPr>
                <a:t>instância</a:t>
              </a:r>
            </a:p>
          </p:txBody>
        </p:sp>
        <p:pic>
          <p:nvPicPr>
            <p:cNvPr id="27" name="Graphic 26">
              <a:extLst>
                <a:ext uri="{FF2B5EF4-FFF2-40B4-BE49-F238E27FC236}">
                  <a16:creationId xmlns:a16="http://schemas.microsoft.com/office/drawing/2014/main" id="{F47DBE76-9D0B-8E4B-81CE-06E4F28E632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631124" y="2536467"/>
              <a:ext cx="914400" cy="914400"/>
            </a:xfrm>
            <a:prstGeom prst="rect">
              <a:avLst/>
            </a:prstGeom>
          </p:spPr>
        </p:pic>
        <p:cxnSp>
          <p:nvCxnSpPr>
            <p:cNvPr id="28" name="Straight Arrow Connector 27">
              <a:extLst>
                <a:ext uri="{FF2B5EF4-FFF2-40B4-BE49-F238E27FC236}">
                  <a16:creationId xmlns:a16="http://schemas.microsoft.com/office/drawing/2014/main" id="{EE4D7112-908D-4246-AE6D-C49C1E40D740}"/>
                </a:ext>
              </a:extLst>
            </p:cNvPr>
            <p:cNvCxnSpPr>
              <a:cxnSpLocks/>
              <a:endCxn id="27" idx="1"/>
            </p:cNvCxnSpPr>
            <p:nvPr/>
          </p:nvCxnSpPr>
          <p:spPr>
            <a:xfrm flipV="1">
              <a:off x="9219428" y="2993667"/>
              <a:ext cx="411696" cy="1"/>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A9D1A80-8998-5144-8482-73BF5421DBC4}"/>
                </a:ext>
              </a:extLst>
            </p:cNvPr>
            <p:cNvSpPr txBox="1"/>
            <p:nvPr/>
          </p:nvSpPr>
          <p:spPr>
            <a:xfrm>
              <a:off x="6812104" y="4347932"/>
              <a:ext cx="1602577" cy="830997"/>
            </a:xfrm>
            <a:prstGeom prst="rect">
              <a:avLst/>
            </a:prstGeom>
            <a:noFill/>
          </p:spPr>
          <p:txBody>
            <a:bodyPr wrap="square" rtlCol="0">
              <a:spAutoFit/>
            </a:bodyPr>
            <a:lstStyle/>
            <a:p>
              <a:pPr rtl="0"/>
              <a:r>
                <a:rPr lang="pt-BR" sz="1600"/>
                <a:t>Amazon Elastic Block Store (Amazon EBS)</a:t>
              </a:r>
            </a:p>
          </p:txBody>
        </p:sp>
        <p:pic>
          <p:nvPicPr>
            <p:cNvPr id="30" name="Graphic 29">
              <a:extLst>
                <a:ext uri="{FF2B5EF4-FFF2-40B4-BE49-F238E27FC236}">
                  <a16:creationId xmlns:a16="http://schemas.microsoft.com/office/drawing/2014/main" id="{FCA21D59-36F2-EB4E-9E78-6FAE141FC26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570444" y="4368681"/>
              <a:ext cx="274320" cy="274320"/>
            </a:xfrm>
            <a:prstGeom prst="rect">
              <a:avLst/>
            </a:prstGeom>
          </p:spPr>
        </p:pic>
        <p:sp>
          <p:nvSpPr>
            <p:cNvPr id="32" name="TextBox 31">
              <a:extLst>
                <a:ext uri="{FF2B5EF4-FFF2-40B4-BE49-F238E27FC236}">
                  <a16:creationId xmlns:a16="http://schemas.microsoft.com/office/drawing/2014/main" id="{DBB75DB8-50E7-D941-A881-8132B79C6E2D}"/>
                </a:ext>
              </a:extLst>
            </p:cNvPr>
            <p:cNvSpPr txBox="1"/>
            <p:nvPr/>
          </p:nvSpPr>
          <p:spPr>
            <a:xfrm>
              <a:off x="8231560" y="5318869"/>
              <a:ext cx="1073888" cy="738664"/>
            </a:xfrm>
            <a:prstGeom prst="rect">
              <a:avLst/>
            </a:prstGeom>
            <a:noFill/>
          </p:spPr>
          <p:txBody>
            <a:bodyPr wrap="square" rtlCol="0">
              <a:spAutoFit/>
            </a:bodyPr>
            <a:lstStyle/>
            <a:p>
              <a:pPr algn="ctr" rtl="0"/>
              <a:r>
                <a:rPr lang="pt-BR" sz="1400" dirty="0"/>
                <a:t>volume do dispositivo </a:t>
              </a:r>
              <a:br>
                <a:rPr lang="pt-BR" sz="1400" dirty="0"/>
              </a:br>
              <a:r>
                <a:rPr lang="pt-BR" sz="1400" dirty="0"/>
                <a:t>de 8-GB</a:t>
              </a:r>
            </a:p>
          </p:txBody>
        </p:sp>
        <p:pic>
          <p:nvPicPr>
            <p:cNvPr id="34" name="Graphic 33">
              <a:extLst>
                <a:ext uri="{FF2B5EF4-FFF2-40B4-BE49-F238E27FC236}">
                  <a16:creationId xmlns:a16="http://schemas.microsoft.com/office/drawing/2014/main" id="{4FF7917C-8109-524B-BC74-42473F6502E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526477" y="4835251"/>
              <a:ext cx="469900" cy="469900"/>
            </a:xfrm>
            <a:prstGeom prst="rect">
              <a:avLst/>
            </a:prstGeom>
          </p:spPr>
        </p:pic>
        <p:pic>
          <p:nvPicPr>
            <p:cNvPr id="35" name="Graphic 34">
              <a:extLst>
                <a:ext uri="{FF2B5EF4-FFF2-40B4-BE49-F238E27FC236}">
                  <a16:creationId xmlns:a16="http://schemas.microsoft.com/office/drawing/2014/main" id="{44995825-1C42-0A44-BD21-FF5F8750A14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7290888" y="1859639"/>
              <a:ext cx="548640" cy="548640"/>
            </a:xfrm>
            <a:prstGeom prst="rect">
              <a:avLst/>
            </a:prstGeom>
          </p:spPr>
        </p:pic>
        <p:sp>
          <p:nvSpPr>
            <p:cNvPr id="36" name="TextBox 35">
              <a:extLst>
                <a:ext uri="{FF2B5EF4-FFF2-40B4-BE49-F238E27FC236}">
                  <a16:creationId xmlns:a16="http://schemas.microsoft.com/office/drawing/2014/main" id="{F52A1D78-E224-F241-B265-F961BAD64604}"/>
                </a:ext>
              </a:extLst>
            </p:cNvPr>
            <p:cNvSpPr txBox="1"/>
            <p:nvPr/>
          </p:nvSpPr>
          <p:spPr>
            <a:xfrm>
              <a:off x="7049722" y="2460846"/>
              <a:ext cx="1030972" cy="338554"/>
            </a:xfrm>
            <a:prstGeom prst="rect">
              <a:avLst/>
            </a:prstGeom>
            <a:noFill/>
          </p:spPr>
          <p:txBody>
            <a:bodyPr wrap="square" rtlCol="0">
              <a:spAutoFit/>
            </a:bodyPr>
            <a:lstStyle/>
            <a:p>
              <a:pPr algn="ctr" rtl="0"/>
              <a:r>
                <a:rPr lang="pt-BR" sz="1600"/>
                <a:t>AMI</a:t>
              </a:r>
            </a:p>
          </p:txBody>
        </p:sp>
        <p:cxnSp>
          <p:nvCxnSpPr>
            <p:cNvPr id="38" name="Straight Arrow Connector 40">
              <a:extLst>
                <a:ext uri="{FF2B5EF4-FFF2-40B4-BE49-F238E27FC236}">
                  <a16:creationId xmlns:a16="http://schemas.microsoft.com/office/drawing/2014/main" id="{1A0EF5C3-E7D0-A945-8305-CE7BF603EB7D}"/>
                </a:ext>
              </a:extLst>
            </p:cNvPr>
            <p:cNvCxnSpPr>
              <a:cxnSpLocks/>
              <a:stCxn id="35" idx="3"/>
              <a:endCxn id="24" idx="0"/>
            </p:cNvCxnSpPr>
            <p:nvPr/>
          </p:nvCxnSpPr>
          <p:spPr>
            <a:xfrm>
              <a:off x="7839528" y="2133959"/>
              <a:ext cx="921899" cy="402508"/>
            </a:xfrm>
            <a:prstGeom prst="bentConnector2">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7EE54E3A-A807-1846-9293-47BA6BD1AFF8}"/>
                </a:ext>
              </a:extLst>
            </p:cNvPr>
            <p:cNvSpPr/>
            <p:nvPr/>
          </p:nvSpPr>
          <p:spPr>
            <a:xfrm>
              <a:off x="7097064" y="1284910"/>
              <a:ext cx="3774136" cy="2869880"/>
            </a:xfrm>
            <a:prstGeom prst="rect">
              <a:avLst/>
            </a:prstGeom>
            <a:noFill/>
            <a:ln w="12700">
              <a:solidFill>
                <a:srgbClr val="D86613"/>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endParaRPr lang="en-US" sz="1600" dirty="0">
                <a:solidFill>
                  <a:srgbClr val="D86613"/>
                </a:solidFill>
              </a:endParaRPr>
            </a:p>
            <a:p>
              <a:pPr algn="ctr" rtl="0"/>
              <a:endParaRPr lang="en-US" sz="1600" dirty="0">
                <a:solidFill>
                  <a:srgbClr val="D86613"/>
                </a:solidFill>
              </a:endParaRPr>
            </a:p>
          </p:txBody>
        </p:sp>
        <p:sp>
          <p:nvSpPr>
            <p:cNvPr id="40" name="Rectangle 39">
              <a:extLst>
                <a:ext uri="{FF2B5EF4-FFF2-40B4-BE49-F238E27FC236}">
                  <a16:creationId xmlns:a16="http://schemas.microsoft.com/office/drawing/2014/main" id="{AF341B73-E4E1-6B4B-8059-7BB005BA95D6}"/>
                </a:ext>
              </a:extLst>
            </p:cNvPr>
            <p:cNvSpPr/>
            <p:nvPr/>
          </p:nvSpPr>
          <p:spPr>
            <a:xfrm>
              <a:off x="6571795" y="4368681"/>
              <a:ext cx="4299405" cy="1645294"/>
            </a:xfrm>
            <a:prstGeom prst="rect">
              <a:avLst/>
            </a:prstGeom>
            <a:noFill/>
            <a:ln w="12700">
              <a:solidFill>
                <a:srgbClr val="16966D"/>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endParaRPr lang="en-US" sz="1600" dirty="0">
                <a:solidFill>
                  <a:srgbClr val="D86613"/>
                </a:solidFill>
              </a:endParaRPr>
            </a:p>
            <a:p>
              <a:pPr algn="ctr" rtl="0"/>
              <a:endParaRPr lang="en-US" sz="1600" dirty="0">
                <a:solidFill>
                  <a:srgbClr val="D86613"/>
                </a:solidFill>
              </a:endParaRPr>
            </a:p>
          </p:txBody>
        </p:sp>
        <p:sp>
          <p:nvSpPr>
            <p:cNvPr id="43" name="TextBox 42">
              <a:extLst>
                <a:ext uri="{FF2B5EF4-FFF2-40B4-BE49-F238E27FC236}">
                  <a16:creationId xmlns:a16="http://schemas.microsoft.com/office/drawing/2014/main" id="{EA5C4F4C-78C0-AA4C-9FC2-784C97964733}"/>
                </a:ext>
              </a:extLst>
            </p:cNvPr>
            <p:cNvSpPr txBox="1"/>
            <p:nvPr/>
          </p:nvSpPr>
          <p:spPr>
            <a:xfrm>
              <a:off x="9433384" y="5328254"/>
              <a:ext cx="1309880" cy="738664"/>
            </a:xfrm>
            <a:prstGeom prst="rect">
              <a:avLst/>
            </a:prstGeom>
            <a:noFill/>
          </p:spPr>
          <p:txBody>
            <a:bodyPr wrap="square" rtlCol="0">
              <a:spAutoFit/>
            </a:bodyPr>
            <a:lstStyle/>
            <a:p>
              <a:pPr algn="ctr" rtl="0"/>
              <a:r>
                <a:rPr lang="pt-BR" sz="1400" dirty="0"/>
                <a:t>volume do dispositivo </a:t>
              </a:r>
              <a:br>
                <a:rPr lang="pt-BR" sz="1400" dirty="0"/>
              </a:br>
              <a:r>
                <a:rPr lang="pt-BR" sz="1400" dirty="0"/>
                <a:t>de 10-GB</a:t>
              </a:r>
            </a:p>
          </p:txBody>
        </p:sp>
        <p:pic>
          <p:nvPicPr>
            <p:cNvPr id="44" name="Graphic 43">
              <a:extLst>
                <a:ext uri="{FF2B5EF4-FFF2-40B4-BE49-F238E27FC236}">
                  <a16:creationId xmlns:a16="http://schemas.microsoft.com/office/drawing/2014/main" id="{B06BFB5F-0C77-B449-92D2-4F0A5C02540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853374" y="4835251"/>
              <a:ext cx="469900" cy="469900"/>
            </a:xfrm>
            <a:prstGeom prst="rect">
              <a:avLst/>
            </a:prstGeom>
          </p:spPr>
        </p:pic>
        <p:cxnSp>
          <p:nvCxnSpPr>
            <p:cNvPr id="46" name="Straight Arrow Connector 45">
              <a:extLst>
                <a:ext uri="{FF2B5EF4-FFF2-40B4-BE49-F238E27FC236}">
                  <a16:creationId xmlns:a16="http://schemas.microsoft.com/office/drawing/2014/main" id="{B2FC79B8-CA93-8B49-B1F3-7D384090EB13}"/>
                </a:ext>
              </a:extLst>
            </p:cNvPr>
            <p:cNvCxnSpPr>
              <a:cxnSpLocks/>
              <a:stCxn id="34" idx="3"/>
              <a:endCxn id="44" idx="1"/>
            </p:cNvCxnSpPr>
            <p:nvPr/>
          </p:nvCxnSpPr>
          <p:spPr>
            <a:xfrm>
              <a:off x="8996377" y="5070201"/>
              <a:ext cx="856997" cy="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CEDBF0E-31F6-7443-BB30-3E578A903BA0}"/>
                </a:ext>
              </a:extLst>
            </p:cNvPr>
            <p:cNvCxnSpPr>
              <a:cxnSpLocks/>
              <a:stCxn id="34" idx="0"/>
              <a:endCxn id="25" idx="2"/>
            </p:cNvCxnSpPr>
            <p:nvPr/>
          </p:nvCxnSpPr>
          <p:spPr>
            <a:xfrm flipV="1">
              <a:off x="8761427" y="3954875"/>
              <a:ext cx="1" cy="880376"/>
            </a:xfrm>
            <a:prstGeom prst="straightConnector1">
              <a:avLst/>
            </a:prstGeom>
            <a:ln w="127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F690A5C2-8D21-9148-A674-7CE61B542D42}"/>
                </a:ext>
              </a:extLst>
            </p:cNvPr>
            <p:cNvCxnSpPr>
              <a:cxnSpLocks/>
              <a:stCxn id="44" idx="0"/>
              <a:endCxn id="53" idx="2"/>
            </p:cNvCxnSpPr>
            <p:nvPr/>
          </p:nvCxnSpPr>
          <p:spPr>
            <a:xfrm flipV="1">
              <a:off x="10088324" y="3917437"/>
              <a:ext cx="1" cy="917814"/>
            </a:xfrm>
            <a:prstGeom prst="straightConnector1">
              <a:avLst/>
            </a:prstGeom>
            <a:ln w="127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CDC671E3-6D29-E04A-A5FA-6355E17D1846}"/>
                </a:ext>
              </a:extLst>
            </p:cNvPr>
            <p:cNvSpPr/>
            <p:nvPr/>
          </p:nvSpPr>
          <p:spPr>
            <a:xfrm>
              <a:off x="5528604" y="2263928"/>
              <a:ext cx="1426145" cy="1243814"/>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a:ln w="0"/>
                  <a:solidFill>
                    <a:schemeClr val="accent5"/>
                  </a:solidFill>
                </a:rPr>
                <a:t>VPC</a:t>
              </a:r>
            </a:p>
          </p:txBody>
        </p:sp>
        <p:pic>
          <p:nvPicPr>
            <p:cNvPr id="50" name="Graphic 49">
              <a:extLst>
                <a:ext uri="{FF2B5EF4-FFF2-40B4-BE49-F238E27FC236}">
                  <a16:creationId xmlns:a16="http://schemas.microsoft.com/office/drawing/2014/main" id="{C89F16A5-3DBD-0A41-87B9-C7FBC8A39EE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542191" y="2258614"/>
              <a:ext cx="274320" cy="274320"/>
            </a:xfrm>
            <a:prstGeom prst="rect">
              <a:avLst/>
            </a:prstGeom>
          </p:spPr>
        </p:pic>
        <p:cxnSp>
          <p:nvCxnSpPr>
            <p:cNvPr id="52" name="Straight Arrow Connector 51">
              <a:extLst>
                <a:ext uri="{FF2B5EF4-FFF2-40B4-BE49-F238E27FC236}">
                  <a16:creationId xmlns:a16="http://schemas.microsoft.com/office/drawing/2014/main" id="{BC551D65-E4F7-B940-A5F4-A0E8CD92905C}"/>
                </a:ext>
              </a:extLst>
            </p:cNvPr>
            <p:cNvCxnSpPr>
              <a:cxnSpLocks/>
              <a:stCxn id="22" idx="3"/>
              <a:endCxn id="24" idx="1"/>
            </p:cNvCxnSpPr>
            <p:nvPr/>
          </p:nvCxnSpPr>
          <p:spPr>
            <a:xfrm flipV="1">
              <a:off x="6851956" y="2993667"/>
              <a:ext cx="1452271" cy="1"/>
            </a:xfrm>
            <a:prstGeom prst="straightConnector1">
              <a:avLst/>
            </a:prstGeom>
            <a:ln w="127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518C7AC0-0128-3B48-A79C-A49E95840925}"/>
                </a:ext>
              </a:extLst>
            </p:cNvPr>
            <p:cNvSpPr txBox="1"/>
            <p:nvPr/>
          </p:nvSpPr>
          <p:spPr>
            <a:xfrm>
              <a:off x="9331672" y="3387660"/>
              <a:ext cx="1513305" cy="584775"/>
            </a:xfrm>
            <a:prstGeom prst="rect">
              <a:avLst/>
            </a:prstGeom>
            <a:noFill/>
          </p:spPr>
          <p:txBody>
            <a:bodyPr wrap="square" rtlCol="0">
              <a:spAutoFit/>
            </a:bodyPr>
            <a:lstStyle/>
            <a:p>
              <a:pPr algn="ctr" rtl="0"/>
              <a:r>
                <a:rPr lang="pt-BR" sz="1600" b="1">
                  <a:solidFill>
                    <a:srgbClr val="CD6E1C"/>
                  </a:solidFill>
                </a:rPr>
                <a:t>t2.small </a:t>
              </a:r>
            </a:p>
            <a:p>
              <a:pPr algn="ctr" rtl="0"/>
              <a:r>
                <a:rPr lang="pt-BR" sz="1600" b="1">
                  <a:solidFill>
                    <a:srgbClr val="CD6E1C"/>
                  </a:solidFill>
                </a:rPr>
                <a:t>instância</a:t>
              </a:r>
            </a:p>
          </p:txBody>
        </p:sp>
      </p:grpSp>
    </p:spTree>
    <p:custDataLst>
      <p:tags r:id="rId1"/>
    </p:custDataLst>
    <p:extLst>
      <p:ext uri="{BB962C8B-B14F-4D97-AF65-F5344CB8AC3E}">
        <p14:creationId xmlns:p14="http://schemas.microsoft.com/office/powerpoint/2010/main" val="4255386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3386810"/>
            <a:ext cx="9399457" cy="474119"/>
          </a:xfrm>
        </p:spPr>
        <p:txBody>
          <a:bodyPr rtlCol="0">
            <a:noAutofit/>
          </a:bodyPr>
          <a:lstStyle/>
          <a:p>
            <a:pPr rtl="0"/>
            <a:r>
              <a:rPr lang="pt-BR" sz="4800" dirty="0"/>
              <a:t>Seção 1: Visão geral dos serviços de computação</a:t>
            </a:r>
          </a:p>
        </p:txBody>
      </p:sp>
      <p:sp>
        <p:nvSpPr>
          <p:cNvPr id="5" name="Text Placeholder 4">
            <a:extLst>
              <a:ext uri="{FF2B5EF4-FFF2-40B4-BE49-F238E27FC236}">
                <a16:creationId xmlns:a16="http://schemas.microsoft.com/office/drawing/2014/main" id="{4FBBA754-ABC9-A548-8F1D-26144BA87DE9}"/>
              </a:ext>
            </a:extLst>
          </p:cNvPr>
          <p:cNvSpPr>
            <a:spLocks noGrp="1"/>
          </p:cNvSpPr>
          <p:nvPr>
            <p:ph type="body" sz="quarter" idx="10"/>
          </p:nvPr>
        </p:nvSpPr>
        <p:spPr/>
        <p:txBody>
          <a:bodyPr rtlCol="0">
            <a:normAutofit/>
          </a:bodyPr>
          <a:lstStyle/>
          <a:p>
            <a:pPr rtl="0"/>
            <a:r>
              <a:rPr lang="pt-BR" dirty="0"/>
              <a:t>Módulo 6: Computação</a:t>
            </a:r>
          </a:p>
        </p:txBody>
      </p:sp>
      <p:sp>
        <p:nvSpPr>
          <p:cNvPr id="3" name="Footer Placeholder 2">
            <a:extLst>
              <a:ext uri="{FF2B5EF4-FFF2-40B4-BE49-F238E27FC236}">
                <a16:creationId xmlns:a16="http://schemas.microsoft.com/office/drawing/2014/main" id="{246619C5-0CCA-0D4E-816A-B1DA80B19C22}"/>
              </a:ext>
              <a:ext uri="{C183D7F6-B498-43B3-948B-1728B52AA6E4}">
                <adec:decorative xmlns:adec="http://schemas.microsoft.com/office/drawing/2017/decorative" val="1"/>
              </a:ext>
            </a:extLst>
          </p:cNvPr>
          <p:cNvSpPr>
            <a:spLocks noGrp="1"/>
          </p:cNvSpPr>
          <p:nvPr>
            <p:ph type="ftr" sz="quarter" idx="3"/>
          </p:nvPr>
        </p:nvSpPr>
        <p:spPr>
          <a:xfrm>
            <a:off x="419100" y="6356350"/>
            <a:ext cx="5561975"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26009543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59DAD90-EC3E-EA46-9DC7-1F2261B8BA84}"/>
              </a:ext>
              <a:ext uri="{C183D7F6-B498-43B3-948B-1728B52AA6E4}">
                <adec:decorative xmlns:adec="http://schemas.microsoft.com/office/drawing/2017/decorative" val="1"/>
              </a:ext>
            </a:extLst>
          </p:cNvPr>
          <p:cNvSpPr>
            <a:spLocks noGrp="1"/>
          </p:cNvSpPr>
          <p:nvPr>
            <p:ph type="ftr" sz="quarter" idx="3"/>
          </p:nvPr>
        </p:nvSpPr>
        <p:spPr>
          <a:xfrm>
            <a:off x="419099" y="6356350"/>
            <a:ext cx="4610101"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3" name="Slide Number Placeholder 2">
            <a:extLst>
              <a:ext uri="{FF2B5EF4-FFF2-40B4-BE49-F238E27FC236}">
                <a16:creationId xmlns:a16="http://schemas.microsoft.com/office/drawing/2014/main" id="{24C9B835-4E5B-8D47-9CFC-533ADAB1CB13}"/>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40</a:t>
            </a:fld>
            <a:endParaRPr lang="en-US" dirty="0"/>
          </a:p>
        </p:txBody>
      </p:sp>
      <p:pic>
        <p:nvPicPr>
          <p:cNvPr id="4" name="Picture 3">
            <a:extLst>
              <a:ext uri="{FF2B5EF4-FFF2-40B4-BE49-F238E27FC236}">
                <a16:creationId xmlns:a16="http://schemas.microsoft.com/office/drawing/2014/main" id="{425E8405-D4BA-7847-9F9B-BD8A99A69246}"/>
              </a:ext>
              <a:ext uri="{C183D7F6-B498-43B3-948B-1728B52AA6E4}">
                <adec:decorative xmlns:adec="http://schemas.microsoft.com/office/drawing/2017/decorative" val="1"/>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l="-126"/>
          <a:stretch/>
        </p:blipFill>
        <p:spPr>
          <a:xfrm>
            <a:off x="-60960" y="1920240"/>
            <a:ext cx="12252960" cy="4358640"/>
          </a:xfrm>
          <a:prstGeom prst="rect">
            <a:avLst/>
          </a:prstGeom>
        </p:spPr>
      </p:pic>
      <p:sp>
        <p:nvSpPr>
          <p:cNvPr id="8" name="Title 5">
            <a:extLst>
              <a:ext uri="{FF2B5EF4-FFF2-40B4-BE49-F238E27FC236}">
                <a16:creationId xmlns:a16="http://schemas.microsoft.com/office/drawing/2014/main" id="{E2649A16-71FE-704E-AE3D-37A2D88068C4}"/>
              </a:ext>
            </a:extLst>
          </p:cNvPr>
          <p:cNvSpPr txBox="1">
            <a:spLocks/>
          </p:cNvSpPr>
          <p:nvPr/>
        </p:nvSpPr>
        <p:spPr>
          <a:xfrm>
            <a:off x="5954233" y="2082948"/>
            <a:ext cx="5818667" cy="38493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6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pt-BR" sz="3600" b="0" i="0" u="none" strike="noStrike" kern="1200" cap="none" spc="0" normalizeH="0" noProof="0" dirty="0">
                <a:ln>
                  <a:noFill/>
                </a:ln>
                <a:solidFill>
                  <a:srgbClr val="FFFFFF"/>
                </a:solidFill>
                <a:effectLst/>
                <a:uLnTx/>
                <a:uFillTx/>
                <a:latin typeface="+mj-lt"/>
                <a:ea typeface="Amazon Ember" panose="02000000000000000000" pitchFamily="2" charset="0"/>
              </a:rPr>
              <a:t>Comece o Laboratório 3: </a:t>
            </a:r>
            <a:r>
              <a:rPr lang="pt-BR" sz="3600" dirty="0">
                <a:solidFill>
                  <a:srgbClr val="FFFFFF"/>
                </a:solidFill>
                <a:latin typeface="+mj-lt"/>
                <a:ea typeface="Amazon Ember" panose="02000000000000000000" pitchFamily="2" charset="0"/>
              </a:rPr>
              <a:t>introdução ao </a:t>
            </a:r>
            <a:r>
              <a:rPr lang="pt-BR" sz="3600" dirty="0" err="1">
                <a:solidFill>
                  <a:srgbClr val="FFFFFF"/>
                </a:solidFill>
                <a:latin typeface="+mj-lt"/>
                <a:ea typeface="Amazon Ember" panose="02000000000000000000" pitchFamily="2" charset="0"/>
              </a:rPr>
              <a:t>Amazon</a:t>
            </a:r>
            <a:r>
              <a:rPr lang="pt-BR" sz="3600" dirty="0">
                <a:solidFill>
                  <a:srgbClr val="FFFFFF"/>
                </a:solidFill>
                <a:latin typeface="+mj-lt"/>
                <a:ea typeface="Amazon Ember" panose="02000000000000000000" pitchFamily="2" charset="0"/>
              </a:rPr>
              <a:t> EC2</a:t>
            </a:r>
            <a:endParaRPr kumimoji="0" lang="en-US" sz="3600" b="0" i="0" u="none" strike="noStrike" kern="1200" cap="none" spc="0" normalizeH="0" baseline="0" noProof="0" dirty="0">
              <a:ln>
                <a:noFill/>
              </a:ln>
              <a:solidFill>
                <a:srgbClr val="FFFFFF"/>
              </a:solidFill>
              <a:effectLst/>
              <a:uLnTx/>
              <a:uFillTx/>
              <a:latin typeface="+mj-lt"/>
              <a:ea typeface="Amazon Ember" panose="02000000000000000000" pitchFamily="2" charset="0"/>
            </a:endParaRPr>
          </a:p>
        </p:txBody>
      </p:sp>
      <p:grpSp>
        <p:nvGrpSpPr>
          <p:cNvPr id="9" name="Group 8" descr="A stopwatch icon.">
            <a:extLst>
              <a:ext uri="{FF2B5EF4-FFF2-40B4-BE49-F238E27FC236}">
                <a16:creationId xmlns:a16="http://schemas.microsoft.com/office/drawing/2014/main" id="{10DC9E4A-8285-4049-983B-7423DA3CE8FF}"/>
              </a:ext>
            </a:extLst>
          </p:cNvPr>
          <p:cNvGrpSpPr/>
          <p:nvPr/>
        </p:nvGrpSpPr>
        <p:grpSpPr>
          <a:xfrm>
            <a:off x="419099" y="579120"/>
            <a:ext cx="834514" cy="953731"/>
            <a:chOff x="11271015" y="5905029"/>
            <a:chExt cx="403626" cy="461287"/>
          </a:xfrm>
        </p:grpSpPr>
        <p:sp>
          <p:nvSpPr>
            <p:cNvPr id="10" name="Oval 9">
              <a:extLst>
                <a:ext uri="{FF2B5EF4-FFF2-40B4-BE49-F238E27FC236}">
                  <a16:creationId xmlns:a16="http://schemas.microsoft.com/office/drawing/2014/main" id="{AAC56321-5D68-4446-BED2-5F762D71FEF3}"/>
                </a:ext>
              </a:extLst>
            </p:cNvPr>
            <p:cNvSpPr/>
            <p:nvPr/>
          </p:nvSpPr>
          <p:spPr>
            <a:xfrm>
              <a:off x="11307093" y="5998845"/>
              <a:ext cx="331470" cy="33318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1" name="Picture 10">
              <a:extLst>
                <a:ext uri="{FF2B5EF4-FFF2-40B4-BE49-F238E27FC236}">
                  <a16:creationId xmlns:a16="http://schemas.microsoft.com/office/drawing/2014/main" id="{45C163E9-58FA-F745-9B8A-FE0E60F9CF77}"/>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11271015" y="5905029"/>
              <a:ext cx="403626" cy="461287"/>
            </a:xfrm>
            <a:prstGeom prst="rect">
              <a:avLst/>
            </a:prstGeom>
          </p:spPr>
        </p:pic>
      </p:grpSp>
      <p:sp>
        <p:nvSpPr>
          <p:cNvPr id="12" name="TextBox 11">
            <a:extLst>
              <a:ext uri="{FF2B5EF4-FFF2-40B4-BE49-F238E27FC236}">
                <a16:creationId xmlns:a16="http://schemas.microsoft.com/office/drawing/2014/main" id="{93CB1352-7A73-A74D-9F66-0C5041597E9C}"/>
              </a:ext>
            </a:extLst>
          </p:cNvPr>
          <p:cNvSpPr txBox="1"/>
          <p:nvPr/>
        </p:nvSpPr>
        <p:spPr>
          <a:xfrm>
            <a:off x="1221875" y="1008588"/>
            <a:ext cx="1926530" cy="584775"/>
          </a:xfrm>
          <a:prstGeom prst="rect">
            <a:avLst/>
          </a:prstGeom>
          <a:noFill/>
        </p:spPr>
        <p:txBody>
          <a:bodyPr wrap="square" rtlCol="0">
            <a:spAutoFit/>
          </a:bodyPr>
          <a:lstStyle/>
          <a:p>
            <a:pPr rtl="0"/>
            <a:r>
              <a:rPr lang="pt-BR" sz="1600" dirty="0">
                <a:ea typeface="Amazon Ember Light" panose="020B0403020204020204" pitchFamily="34" charset="0"/>
                <a:cs typeface="Amazon Ember Light" panose="020B0403020204020204" pitchFamily="34" charset="0"/>
              </a:rPr>
              <a:t>Aproximadamente 35 minutos</a:t>
            </a:r>
          </a:p>
        </p:txBody>
      </p:sp>
      <p:sp>
        <p:nvSpPr>
          <p:cNvPr id="14" name="Title 13">
            <a:extLst>
              <a:ext uri="{FF2B5EF4-FFF2-40B4-BE49-F238E27FC236}">
                <a16:creationId xmlns:a16="http://schemas.microsoft.com/office/drawing/2014/main" id="{062620F9-9E23-8345-BF0E-52EDCFD48FFE}"/>
              </a:ext>
            </a:extLst>
          </p:cNvPr>
          <p:cNvSpPr>
            <a:spLocks noGrp="1"/>
          </p:cNvSpPr>
          <p:nvPr>
            <p:ph type="title" idx="4294967295"/>
          </p:nvPr>
        </p:nvSpPr>
        <p:spPr/>
        <p:txBody>
          <a:bodyPr rtlCol="0">
            <a:normAutofit/>
          </a:bodyPr>
          <a:lstStyle/>
          <a:p>
            <a:pPr algn="r" rtl="0"/>
            <a:r>
              <a:rPr lang="pt-BR" sz="800">
                <a:solidFill>
                  <a:schemeClr val="bg2"/>
                </a:solidFill>
              </a:rPr>
              <a:t>Comece o Laboratório 1: introdução ao AWS IAM</a:t>
            </a:r>
            <a:endParaRPr lang="en-US" sz="800" dirty="0">
              <a:solidFill>
                <a:schemeClr val="bg2"/>
              </a:solidFill>
            </a:endParaRPr>
          </a:p>
        </p:txBody>
      </p:sp>
    </p:spTree>
    <p:custDataLst>
      <p:tags r:id="rId1"/>
    </p:custDataLst>
    <p:extLst>
      <p:ext uri="{BB962C8B-B14F-4D97-AF65-F5344CB8AC3E}">
        <p14:creationId xmlns:p14="http://schemas.microsoft.com/office/powerpoint/2010/main" val="33174844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a:xfrm>
            <a:off x="419100" y="2420133"/>
            <a:ext cx="3735456" cy="2017734"/>
          </a:xfrm>
        </p:spPr>
        <p:txBody>
          <a:bodyPr rtlCol="0"/>
          <a:lstStyle/>
          <a:p>
            <a:pPr rtl="0"/>
            <a:r>
              <a:rPr lang="pt-BR" sz="4000">
                <a:latin typeface="+mj-lt"/>
              </a:rPr>
              <a:t>Resumo do laboratório: </a:t>
            </a:r>
            <a:br>
              <a:rPr lang="en-US" sz="4000" dirty="0">
                <a:latin typeface="+mj-lt"/>
              </a:rPr>
            </a:br>
            <a:r>
              <a:rPr lang="pt-BR" sz="4000">
                <a:latin typeface="+mj-lt"/>
              </a:rPr>
              <a:t>Principais lições</a:t>
            </a:r>
          </a:p>
        </p:txBody>
      </p:sp>
      <p:sp>
        <p:nvSpPr>
          <p:cNvPr id="3" name="Slide Number Placeholder 2">
            <a:extLst>
              <a:ext uri="{FF2B5EF4-FFF2-40B4-BE49-F238E27FC236}">
                <a16:creationId xmlns:a16="http://schemas.microsoft.com/office/drawing/2014/main" id="{51DB29AB-AD97-C840-8439-66F28982EBF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41</a:t>
            </a:fld>
            <a:endParaRPr lang="en-US" dirty="0"/>
          </a:p>
        </p:txBody>
      </p:sp>
      <p:pic>
        <p:nvPicPr>
          <p:cNvPr id="5" name="Picture 4">
            <a:extLst>
              <a:ext uri="{FF2B5EF4-FFF2-40B4-BE49-F238E27FC236}">
                <a16:creationId xmlns:a16="http://schemas.microsoft.com/office/drawing/2014/main" id="{79125E67-2530-304C-9CF1-F3BC25E3B1E2}"/>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154556" y="1168065"/>
            <a:ext cx="7421479" cy="4947653"/>
          </a:xfrm>
          <a:prstGeom prst="rect">
            <a:avLst/>
          </a:prstGeom>
          <a:ln>
            <a:solidFill>
              <a:schemeClr val="accent1"/>
            </a:solidFill>
          </a:ln>
        </p:spPr>
      </p:pic>
      <p:sp>
        <p:nvSpPr>
          <p:cNvPr id="2" name="Footer Placeholder 1">
            <a:extLst>
              <a:ext uri="{FF2B5EF4-FFF2-40B4-BE49-F238E27FC236}">
                <a16:creationId xmlns:a16="http://schemas.microsoft.com/office/drawing/2014/main" id="{21F4AD83-111D-E948-8D8A-FA2A918C2EFE}"/>
              </a:ext>
              <a:ext uri="{C183D7F6-B498-43B3-948B-1728B52AA6E4}">
                <adec:decorative xmlns:adec="http://schemas.microsoft.com/office/drawing/2017/decorative" val="1"/>
              </a:ext>
            </a:extLst>
          </p:cNvPr>
          <p:cNvSpPr>
            <a:spLocks noGrp="1"/>
          </p:cNvSpPr>
          <p:nvPr>
            <p:ph type="ftr" sz="quarter" idx="3"/>
          </p:nvPr>
        </p:nvSpPr>
        <p:spPr>
          <a:xfrm>
            <a:off x="419099" y="6356350"/>
            <a:ext cx="5407543"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23441369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14E2BE3-1435-904C-988A-006DC38C048C}"/>
              </a:ext>
              <a:ext uri="{C183D7F6-B498-43B3-948B-1728B52AA6E4}">
                <adec:decorative xmlns:adec="http://schemas.microsoft.com/office/drawing/2017/decorative" val="1"/>
              </a:ext>
            </a:extLst>
          </p:cNvPr>
          <p:cNvSpPr>
            <a:spLocks noGrp="1"/>
          </p:cNvSpPr>
          <p:nvPr>
            <p:ph type="ftr" sz="quarter" idx="11"/>
          </p:nvPr>
        </p:nvSpPr>
        <p:spPr>
          <a:xfrm>
            <a:off x="7134447" y="6356350"/>
            <a:ext cx="4638453"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3" name="Title 2">
            <a:extLst>
              <a:ext uri="{FF2B5EF4-FFF2-40B4-BE49-F238E27FC236}">
                <a16:creationId xmlns:a16="http://schemas.microsoft.com/office/drawing/2014/main" id="{017FB012-E14B-5F43-B605-4C7071827C78}"/>
              </a:ext>
            </a:extLst>
          </p:cNvPr>
          <p:cNvSpPr>
            <a:spLocks noGrp="1"/>
          </p:cNvSpPr>
          <p:nvPr>
            <p:ph type="title"/>
          </p:nvPr>
        </p:nvSpPr>
        <p:spPr>
          <a:xfrm>
            <a:off x="419100" y="1178376"/>
            <a:ext cx="4727058" cy="1742954"/>
          </a:xfrm>
        </p:spPr>
        <p:txBody>
          <a:bodyPr rtlCol="0">
            <a:noAutofit/>
          </a:bodyPr>
          <a:lstStyle/>
          <a:p>
            <a:pPr rtl="0"/>
            <a:r>
              <a:rPr lang="pt-BR" sz="3200" dirty="0"/>
              <a:t>Atividade: </a:t>
            </a:r>
            <a:r>
              <a:rPr lang="pt-BR" sz="3200" dirty="0" err="1"/>
              <a:t>Amazon</a:t>
            </a:r>
            <a:r>
              <a:rPr lang="pt-BR" sz="3200" dirty="0"/>
              <a:t> EC2</a:t>
            </a:r>
          </a:p>
        </p:txBody>
      </p:sp>
      <p:sp>
        <p:nvSpPr>
          <p:cNvPr id="4" name="Slide Number Placeholder 3">
            <a:extLst>
              <a:ext uri="{FF2B5EF4-FFF2-40B4-BE49-F238E27FC236}">
                <a16:creationId xmlns:a16="http://schemas.microsoft.com/office/drawing/2014/main" id="{2010F476-C7B4-8D4C-9640-0C638E9308D3}"/>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42</a:t>
            </a:fld>
            <a:endParaRPr lang="en-US" dirty="0"/>
          </a:p>
        </p:txBody>
      </p:sp>
      <p:pic>
        <p:nvPicPr>
          <p:cNvPr id="6" name="Picture 5">
            <a:extLst>
              <a:ext uri="{FF2B5EF4-FFF2-40B4-BE49-F238E27FC236}">
                <a16:creationId xmlns:a16="http://schemas.microsoft.com/office/drawing/2014/main" id="{D2394557-4B7E-5246-9CE6-6A6809ABA7A5}"/>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5800451" y="1330778"/>
            <a:ext cx="5595257" cy="4196443"/>
          </a:xfrm>
          <a:prstGeom prst="rect">
            <a:avLst/>
          </a:prstGeom>
        </p:spPr>
      </p:pic>
      <p:sp>
        <p:nvSpPr>
          <p:cNvPr id="7" name="Footer Placeholder 1">
            <a:extLst>
              <a:ext uri="{FF2B5EF4-FFF2-40B4-BE49-F238E27FC236}">
                <a16:creationId xmlns:a16="http://schemas.microsoft.com/office/drawing/2014/main" id="{9817BB4C-EC5A-0447-8EAD-E767BB0AAE70}"/>
              </a:ext>
            </a:extLst>
          </p:cNvPr>
          <p:cNvSpPr txBox="1">
            <a:spLocks/>
          </p:cNvSpPr>
          <p:nvPr/>
        </p:nvSpPr>
        <p:spPr>
          <a:xfrm>
            <a:off x="5595257" y="5427435"/>
            <a:ext cx="1952172" cy="365125"/>
          </a:xfrm>
          <a:prstGeom prst="rect">
            <a:avLst/>
          </a:prstGeom>
        </p:spPr>
        <p:txBody>
          <a:bodyPr vert="horz" lIns="91440" tIns="45720" rIns="91440" bIns="45720" rtlCol="0" anchor="ctr"/>
          <a:lstStyle>
            <a:defPPr>
              <a:defRPr lang="en-US"/>
            </a:defPPr>
            <a:lvl1pPr marL="0" algn="r" defTabSz="914400" rtl="0" eaLnBrk="1" latinLnBrk="0" hangingPunct="1">
              <a:defRPr sz="900" b="0" i="0" kern="120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r>
              <a:rPr lang="pt-BR" sz="1000"/>
              <a:t>Foto de Pixabay da Pexels.</a:t>
            </a:r>
          </a:p>
        </p:txBody>
      </p:sp>
    </p:spTree>
    <p:custDataLst>
      <p:tags r:id="rId1"/>
    </p:custDataLst>
    <p:extLst>
      <p:ext uri="{BB962C8B-B14F-4D97-AF65-F5344CB8AC3E}">
        <p14:creationId xmlns:p14="http://schemas.microsoft.com/office/powerpoint/2010/main" val="19392380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4818366-9EC8-E442-A346-90CC44C6234C}"/>
              </a:ext>
            </a:extLst>
          </p:cNvPr>
          <p:cNvSpPr>
            <a:spLocks noGrp="1"/>
          </p:cNvSpPr>
          <p:nvPr>
            <p:ph type="title"/>
          </p:nvPr>
        </p:nvSpPr>
        <p:spPr/>
        <p:txBody>
          <a:bodyPr rtlCol="0"/>
          <a:lstStyle/>
          <a:p>
            <a:pPr rtl="0"/>
            <a:r>
              <a:rPr lang="pt-BR"/>
              <a:t>Atividade: coletar informações</a:t>
            </a:r>
          </a:p>
        </p:txBody>
      </p:sp>
      <p:sp>
        <p:nvSpPr>
          <p:cNvPr id="4" name="Slide Number Placeholder 3">
            <a:extLst>
              <a:ext uri="{FF2B5EF4-FFF2-40B4-BE49-F238E27FC236}">
                <a16:creationId xmlns:a16="http://schemas.microsoft.com/office/drawing/2014/main" id="{BEC52268-C098-DA49-84EB-E360D5064CA2}"/>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43</a:t>
            </a:fld>
            <a:endParaRPr lang="en-US" dirty="0"/>
          </a:p>
        </p:txBody>
      </p:sp>
      <p:sp>
        <p:nvSpPr>
          <p:cNvPr id="2" name="Footer Placeholder 1">
            <a:extLst>
              <a:ext uri="{FF2B5EF4-FFF2-40B4-BE49-F238E27FC236}">
                <a16:creationId xmlns:a16="http://schemas.microsoft.com/office/drawing/2014/main" id="{4D439CD2-A602-024B-9087-1B01E3BA14F3}"/>
              </a:ext>
              <a:ext uri="{C183D7F6-B498-43B3-948B-1728B52AA6E4}">
                <adec:decorative xmlns:adec="http://schemas.microsoft.com/office/drawing/2017/decorative" val="1"/>
              </a:ext>
            </a:extLst>
          </p:cNvPr>
          <p:cNvSpPr>
            <a:spLocks noGrp="1"/>
          </p:cNvSpPr>
          <p:nvPr>
            <p:ph type="ftr" sz="quarter" idx="3"/>
          </p:nvPr>
        </p:nvSpPr>
        <p:spPr>
          <a:xfrm>
            <a:off x="419100" y="6356350"/>
            <a:ext cx="4471877" cy="365125"/>
          </a:xfrm>
        </p:spPr>
        <p:txBody>
          <a:bodyPr rtlCol="0"/>
          <a:lstStyle/>
          <a:p>
            <a:pPr rtl="0"/>
            <a:r>
              <a:rPr lang="pt-BR" dirty="0"/>
              <a:t>© 2019 </a:t>
            </a:r>
            <a:r>
              <a:rPr lang="pt-BR" dirty="0" err="1"/>
              <a:t>Amazon</a:t>
            </a:r>
            <a:r>
              <a:rPr lang="pt-BR" dirty="0"/>
              <a:t> Web Services, Inc. ou suas afiliadas. Todos os direitos reservados.</a:t>
            </a:r>
          </a:p>
        </p:txBody>
      </p:sp>
      <p:pic>
        <p:nvPicPr>
          <p:cNvPr id="7" name="Picture 6" descr="still frame from architecting video about deploying SQL Server on EC2">
            <a:hlinkClick r:id="rId4"/>
            <a:extLst>
              <a:ext uri="{FF2B5EF4-FFF2-40B4-BE49-F238E27FC236}">
                <a16:creationId xmlns:a16="http://schemas.microsoft.com/office/drawing/2014/main" id="{1F4AF5DC-1217-1449-96A8-6A23F86F081B}"/>
              </a:ext>
            </a:extLst>
          </p:cNvPr>
          <p:cNvPicPr>
            <a:picLocks noChangeAspect="1"/>
          </p:cNvPicPr>
          <p:nvPr/>
        </p:nvPicPr>
        <p:blipFill>
          <a:blip r:embed="rId5"/>
          <a:stretch>
            <a:fillRect/>
          </a:stretch>
        </p:blipFill>
        <p:spPr>
          <a:xfrm>
            <a:off x="392019" y="3319977"/>
            <a:ext cx="5422900" cy="2857500"/>
          </a:xfrm>
          <a:prstGeom prst="rect">
            <a:avLst/>
          </a:prstGeom>
        </p:spPr>
      </p:pic>
      <p:pic>
        <p:nvPicPr>
          <p:cNvPr id="8" name="Picture 7">
            <a:hlinkClick r:id="rId6"/>
            <a:extLst>
              <a:ext uri="{FF2B5EF4-FFF2-40B4-BE49-F238E27FC236}">
                <a16:creationId xmlns:a16="http://schemas.microsoft.com/office/drawing/2014/main" id="{E37ADCC4-6D2A-6341-B33C-E4284168C8F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65388" y="2231274"/>
            <a:ext cx="3930323" cy="906275"/>
          </a:xfrm>
          <a:prstGeom prst="rect">
            <a:avLst/>
          </a:prstGeom>
        </p:spPr>
      </p:pic>
      <p:sp>
        <p:nvSpPr>
          <p:cNvPr id="9" name="TextBox 8">
            <a:extLst>
              <a:ext uri="{FF2B5EF4-FFF2-40B4-BE49-F238E27FC236}">
                <a16:creationId xmlns:a16="http://schemas.microsoft.com/office/drawing/2014/main" id="{6B337CB9-C7A4-CE4B-91F7-C97E4E898E7E}"/>
              </a:ext>
            </a:extLst>
          </p:cNvPr>
          <p:cNvSpPr txBox="1"/>
          <p:nvPr/>
        </p:nvSpPr>
        <p:spPr>
          <a:xfrm>
            <a:off x="2914693" y="1462695"/>
            <a:ext cx="1513305" cy="338554"/>
          </a:xfrm>
          <a:prstGeom prst="rect">
            <a:avLst/>
          </a:prstGeom>
          <a:noFill/>
        </p:spPr>
        <p:txBody>
          <a:bodyPr wrap="square" rtlCol="0">
            <a:spAutoFit/>
          </a:bodyPr>
          <a:lstStyle/>
          <a:p>
            <a:pPr algn="ctr" rtl="0"/>
            <a:r>
              <a:rPr lang="pt-BR" sz="1600" b="1">
                <a:latin typeface="Amazon Ember Light" panose="020B0403020204020204" pitchFamily="34" charset="0"/>
                <a:ea typeface="Amazon Ember Light" panose="020B0403020204020204" pitchFamily="34" charset="0"/>
                <a:cs typeface="Amazon Ember Light" panose="020B0403020204020204" pitchFamily="34" charset="0"/>
              </a:rPr>
              <a:t>Amazon EC2</a:t>
            </a:r>
          </a:p>
        </p:txBody>
      </p:sp>
      <p:pic>
        <p:nvPicPr>
          <p:cNvPr id="10" name="Graphic 9">
            <a:extLst>
              <a:ext uri="{FF2B5EF4-FFF2-40B4-BE49-F238E27FC236}">
                <a16:creationId xmlns:a16="http://schemas.microsoft.com/office/drawing/2014/main" id="{DFB9961F-4853-CD40-9DF8-7BBD6FB6790C}"/>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286828" y="1254039"/>
            <a:ext cx="711200" cy="711200"/>
          </a:xfrm>
          <a:prstGeom prst="rect">
            <a:avLst/>
          </a:prstGeom>
        </p:spPr>
      </p:pic>
      <p:sp>
        <p:nvSpPr>
          <p:cNvPr id="11" name="TextBox 10">
            <a:extLst>
              <a:ext uri="{FF2B5EF4-FFF2-40B4-BE49-F238E27FC236}">
                <a16:creationId xmlns:a16="http://schemas.microsoft.com/office/drawing/2014/main" id="{E560CD8E-2485-1045-B7B1-AD3EB92AB79B}"/>
              </a:ext>
            </a:extLst>
          </p:cNvPr>
          <p:cNvSpPr txBox="1"/>
          <p:nvPr/>
        </p:nvSpPr>
        <p:spPr>
          <a:xfrm>
            <a:off x="8095447" y="1462695"/>
            <a:ext cx="2301904" cy="338554"/>
          </a:xfrm>
          <a:prstGeom prst="rect">
            <a:avLst/>
          </a:prstGeom>
          <a:noFill/>
        </p:spPr>
        <p:txBody>
          <a:bodyPr wrap="square" rtlCol="0">
            <a:spAutoFit/>
          </a:bodyPr>
          <a:lstStyle/>
          <a:p>
            <a:pPr algn="ctr" rtl="0"/>
            <a:r>
              <a:rPr lang="pt-BR" sz="1600" b="1">
                <a:latin typeface="Amazon Ember Light" panose="020B0403020204020204" pitchFamily="34" charset="0"/>
                <a:ea typeface="Amazon Ember Light" panose="020B0403020204020204" pitchFamily="34" charset="0"/>
                <a:cs typeface="Amazon Ember Light" panose="020B0403020204020204" pitchFamily="34" charset="0"/>
              </a:rPr>
              <a:t>Amazon RDS</a:t>
            </a:r>
          </a:p>
        </p:txBody>
      </p:sp>
      <p:pic>
        <p:nvPicPr>
          <p:cNvPr id="12" name="Graphic 11">
            <a:extLst>
              <a:ext uri="{FF2B5EF4-FFF2-40B4-BE49-F238E27FC236}">
                <a16:creationId xmlns:a16="http://schemas.microsoft.com/office/drawing/2014/main" id="{BDEFF066-06B3-D24A-AD74-9AA32E96D651}"/>
              </a:ext>
              <a:ext uri="{C183D7F6-B498-43B3-948B-1728B52AA6E4}">
                <adec:decorative xmlns:adec="http://schemas.microsoft.com/office/drawing/2017/decorative" val="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739847" y="1254039"/>
            <a:ext cx="711200" cy="711200"/>
          </a:xfrm>
          <a:prstGeom prst="rect">
            <a:avLst/>
          </a:prstGeom>
        </p:spPr>
      </p:pic>
      <p:grpSp>
        <p:nvGrpSpPr>
          <p:cNvPr id="5" name="Group 4">
            <a:extLst>
              <a:ext uri="{FF2B5EF4-FFF2-40B4-BE49-F238E27FC236}">
                <a16:creationId xmlns:a16="http://schemas.microsoft.com/office/drawing/2014/main" id="{CC38EC5A-4108-1B4D-9139-A69E042E2343}"/>
              </a:ext>
              <a:ext uri="{C183D7F6-B498-43B3-948B-1728B52AA6E4}">
                <adec:decorative xmlns:adec="http://schemas.microsoft.com/office/drawing/2017/decorative" val="1"/>
              </a:ext>
            </a:extLst>
          </p:cNvPr>
          <p:cNvGrpSpPr/>
          <p:nvPr/>
        </p:nvGrpSpPr>
        <p:grpSpPr>
          <a:xfrm>
            <a:off x="6452815" y="2930148"/>
            <a:ext cx="5153770" cy="3247329"/>
            <a:chOff x="6835030" y="3166500"/>
            <a:chExt cx="5153770" cy="3247329"/>
          </a:xfrm>
        </p:grpSpPr>
        <p:sp>
          <p:nvSpPr>
            <p:cNvPr id="18" name="Rectangle 17">
              <a:extLst>
                <a:ext uri="{FF2B5EF4-FFF2-40B4-BE49-F238E27FC236}">
                  <a16:creationId xmlns:a16="http://schemas.microsoft.com/office/drawing/2014/main" id="{83762BB7-A01F-F943-98F8-45144768C1AE}"/>
                </a:ext>
              </a:extLst>
            </p:cNvPr>
            <p:cNvSpPr/>
            <p:nvPr/>
          </p:nvSpPr>
          <p:spPr>
            <a:xfrm>
              <a:off x="6835030" y="3166500"/>
              <a:ext cx="5153770" cy="3247329"/>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45720" rIns="91440" bIns="45720" numCol="1" spcCol="0" rtlCol="0" fromWordArt="0" anchor="t" anchorCtr="0" forceAA="0" compatLnSpc="1">
              <a:prstTxWarp prst="textNoShape">
                <a:avLst/>
              </a:prstTxWarp>
              <a:noAutofit/>
            </a:bodyPr>
            <a:lstStyle/>
            <a:p>
              <a:pPr algn="l" rtl="0"/>
              <a:r>
                <a:rPr lang="pt-BR" sz="1600">
                  <a:solidFill>
                    <a:sysClr val="windowText" lastClr="000000"/>
                  </a:solidFill>
                </a:rPr>
                <a:t>Nuvem AWS</a:t>
              </a:r>
            </a:p>
          </p:txBody>
        </p:sp>
        <p:sp>
          <p:nvSpPr>
            <p:cNvPr id="19" name="Rectangle 18">
              <a:extLst>
                <a:ext uri="{FF2B5EF4-FFF2-40B4-BE49-F238E27FC236}">
                  <a16:creationId xmlns:a16="http://schemas.microsoft.com/office/drawing/2014/main" id="{2D707AAF-50F2-5B44-80D5-60AD86686434}"/>
                </a:ext>
              </a:extLst>
            </p:cNvPr>
            <p:cNvSpPr/>
            <p:nvPr/>
          </p:nvSpPr>
          <p:spPr>
            <a:xfrm>
              <a:off x="6970389" y="3506614"/>
              <a:ext cx="2233988" cy="2837582"/>
            </a:xfrm>
            <a:prstGeom prst="rect">
              <a:avLst/>
            </a:prstGeom>
            <a:noFill/>
            <a:ln w="127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r>
                <a:rPr lang="pt-BR" sz="1400" b="1" dirty="0">
                  <a:solidFill>
                    <a:schemeClr val="accent3"/>
                  </a:solidFill>
                </a:rPr>
                <a:t>Zona de disponibilidade 1</a:t>
              </a:r>
            </a:p>
          </p:txBody>
        </p:sp>
        <p:pic>
          <p:nvPicPr>
            <p:cNvPr id="20" name="Graphic 19">
              <a:extLst>
                <a:ext uri="{FF2B5EF4-FFF2-40B4-BE49-F238E27FC236}">
                  <a16:creationId xmlns:a16="http://schemas.microsoft.com/office/drawing/2014/main" id="{CF675DD2-A263-F041-AED8-CA91AC7DFBC9}"/>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835030" y="3166500"/>
              <a:ext cx="233568" cy="238844"/>
            </a:xfrm>
            <a:prstGeom prst="rect">
              <a:avLst/>
            </a:prstGeom>
          </p:spPr>
        </p:pic>
        <p:sp>
          <p:nvSpPr>
            <p:cNvPr id="21" name="Rectangle 20">
              <a:extLst>
                <a:ext uri="{FF2B5EF4-FFF2-40B4-BE49-F238E27FC236}">
                  <a16:creationId xmlns:a16="http://schemas.microsoft.com/office/drawing/2014/main" id="{352CCC1D-7015-A440-8BC9-AB599AB8738B}"/>
                </a:ext>
              </a:extLst>
            </p:cNvPr>
            <p:cNvSpPr/>
            <p:nvPr/>
          </p:nvSpPr>
          <p:spPr>
            <a:xfrm>
              <a:off x="9463364" y="3506614"/>
              <a:ext cx="2373036" cy="2837582"/>
            </a:xfrm>
            <a:prstGeom prst="rect">
              <a:avLst/>
            </a:prstGeom>
            <a:noFill/>
            <a:ln w="127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r>
                <a:rPr lang="pt-BR" sz="1400" b="1" dirty="0">
                  <a:solidFill>
                    <a:schemeClr val="accent3"/>
                  </a:solidFill>
                </a:rPr>
                <a:t>Zona de disponibilidade 2</a:t>
              </a:r>
            </a:p>
          </p:txBody>
        </p:sp>
        <p:pic>
          <p:nvPicPr>
            <p:cNvPr id="22" name="Graphic 21">
              <a:extLst>
                <a:ext uri="{FF2B5EF4-FFF2-40B4-BE49-F238E27FC236}">
                  <a16:creationId xmlns:a16="http://schemas.microsoft.com/office/drawing/2014/main" id="{2F5FDACB-8816-3D4F-A047-8E0AA3798EE0}"/>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7205559" y="4410197"/>
              <a:ext cx="615633" cy="650819"/>
            </a:xfrm>
            <a:prstGeom prst="rect">
              <a:avLst/>
            </a:prstGeom>
          </p:spPr>
        </p:pic>
        <p:pic>
          <p:nvPicPr>
            <p:cNvPr id="23" name="Graphic 22">
              <a:extLst>
                <a:ext uri="{FF2B5EF4-FFF2-40B4-BE49-F238E27FC236}">
                  <a16:creationId xmlns:a16="http://schemas.microsoft.com/office/drawing/2014/main" id="{86836210-BB7C-A648-B4CE-4DA6FF4B9037}"/>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9843008" y="4410197"/>
              <a:ext cx="708925" cy="650819"/>
            </a:xfrm>
            <a:prstGeom prst="rect">
              <a:avLst/>
            </a:prstGeom>
          </p:spPr>
        </p:pic>
        <p:pic>
          <p:nvPicPr>
            <p:cNvPr id="24" name="Graphic 23">
              <a:extLst>
                <a:ext uri="{FF2B5EF4-FFF2-40B4-BE49-F238E27FC236}">
                  <a16:creationId xmlns:a16="http://schemas.microsoft.com/office/drawing/2014/main" id="{AF9E0C7B-8B2A-F540-8B3A-0B32C22154D6}"/>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7315646" y="5343281"/>
              <a:ext cx="395459" cy="418061"/>
            </a:xfrm>
            <a:prstGeom prst="rect">
              <a:avLst/>
            </a:prstGeom>
          </p:spPr>
        </p:pic>
        <p:pic>
          <p:nvPicPr>
            <p:cNvPr id="25" name="Graphic 24">
              <a:extLst>
                <a:ext uri="{FF2B5EF4-FFF2-40B4-BE49-F238E27FC236}">
                  <a16:creationId xmlns:a16="http://schemas.microsoft.com/office/drawing/2014/main" id="{FEA7049E-5484-EB4C-ADE5-8845EED704EC}"/>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8379089" y="5343164"/>
              <a:ext cx="395459" cy="418061"/>
            </a:xfrm>
            <a:prstGeom prst="rect">
              <a:avLst/>
            </a:prstGeom>
          </p:spPr>
        </p:pic>
        <p:pic>
          <p:nvPicPr>
            <p:cNvPr id="26" name="Graphic 25">
              <a:extLst>
                <a:ext uri="{FF2B5EF4-FFF2-40B4-BE49-F238E27FC236}">
                  <a16:creationId xmlns:a16="http://schemas.microsoft.com/office/drawing/2014/main" id="{4C584355-7D57-CD41-BCDA-3243FB6A8AD0}"/>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9969777" y="5362701"/>
              <a:ext cx="455386" cy="418061"/>
            </a:xfrm>
            <a:prstGeom prst="rect">
              <a:avLst/>
            </a:prstGeom>
          </p:spPr>
        </p:pic>
        <p:pic>
          <p:nvPicPr>
            <p:cNvPr id="27" name="Graphic 26">
              <a:extLst>
                <a:ext uri="{FF2B5EF4-FFF2-40B4-BE49-F238E27FC236}">
                  <a16:creationId xmlns:a16="http://schemas.microsoft.com/office/drawing/2014/main" id="{6660E55E-861D-3247-9BD6-2F1B633BC513}"/>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10904809" y="5362701"/>
              <a:ext cx="455386" cy="418061"/>
            </a:xfrm>
            <a:prstGeom prst="rect">
              <a:avLst/>
            </a:prstGeom>
          </p:spPr>
        </p:pic>
        <p:cxnSp>
          <p:nvCxnSpPr>
            <p:cNvPr id="28" name="Straight Arrow Connector 27">
              <a:extLst>
                <a:ext uri="{FF2B5EF4-FFF2-40B4-BE49-F238E27FC236}">
                  <a16:creationId xmlns:a16="http://schemas.microsoft.com/office/drawing/2014/main" id="{A3B5456C-2945-AB41-A55E-7B0035736F58}"/>
                </a:ext>
              </a:extLst>
            </p:cNvPr>
            <p:cNvCxnSpPr>
              <a:stCxn id="22" idx="3"/>
              <a:endCxn id="23" idx="1"/>
            </p:cNvCxnSpPr>
            <p:nvPr/>
          </p:nvCxnSpPr>
          <p:spPr>
            <a:xfrm>
              <a:off x="7821192" y="4735607"/>
              <a:ext cx="20218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699ED88-E670-6349-9169-09740AB0D8E6}"/>
                </a:ext>
              </a:extLst>
            </p:cNvPr>
            <p:cNvCxnSpPr>
              <a:cxnSpLocks/>
              <a:stCxn id="24" idx="3"/>
              <a:endCxn id="25" idx="1"/>
            </p:cNvCxnSpPr>
            <p:nvPr/>
          </p:nvCxnSpPr>
          <p:spPr>
            <a:xfrm flipV="1">
              <a:off x="7711105" y="5552195"/>
              <a:ext cx="667984" cy="1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8BA2871-A544-D240-9D42-2F3058CE8399}"/>
                </a:ext>
              </a:extLst>
            </p:cNvPr>
            <p:cNvCxnSpPr>
              <a:cxnSpLocks/>
              <a:stCxn id="26" idx="3"/>
              <a:endCxn id="27" idx="1"/>
            </p:cNvCxnSpPr>
            <p:nvPr/>
          </p:nvCxnSpPr>
          <p:spPr>
            <a:xfrm>
              <a:off x="10425163" y="5571732"/>
              <a:ext cx="47964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381F65BF-9DC4-5740-84A5-92F3AAE5FDBC}"/>
                </a:ext>
              </a:extLst>
            </p:cNvPr>
            <p:cNvSpPr txBox="1"/>
            <p:nvPr/>
          </p:nvSpPr>
          <p:spPr>
            <a:xfrm>
              <a:off x="7124944" y="5756105"/>
              <a:ext cx="792205" cy="307777"/>
            </a:xfrm>
            <a:prstGeom prst="rect">
              <a:avLst/>
            </a:prstGeom>
            <a:noFill/>
          </p:spPr>
          <p:txBody>
            <a:bodyPr wrap="none" rtlCol="0">
              <a:spAutoFit/>
            </a:bodyPr>
            <a:lstStyle/>
            <a:p>
              <a:pP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Volume</a:t>
              </a:r>
            </a:p>
          </p:txBody>
        </p:sp>
        <p:sp>
          <p:nvSpPr>
            <p:cNvPr id="32" name="TextBox 31">
              <a:extLst>
                <a:ext uri="{FF2B5EF4-FFF2-40B4-BE49-F238E27FC236}">
                  <a16:creationId xmlns:a16="http://schemas.microsoft.com/office/drawing/2014/main" id="{635D8DF7-A71A-264D-9E8F-FC6BC8C72411}"/>
                </a:ext>
              </a:extLst>
            </p:cNvPr>
            <p:cNvSpPr txBox="1"/>
            <p:nvPr/>
          </p:nvSpPr>
          <p:spPr>
            <a:xfrm>
              <a:off x="8178513" y="5752502"/>
              <a:ext cx="792204" cy="523220"/>
            </a:xfrm>
            <a:prstGeom prst="rect">
              <a:avLst/>
            </a:prstGeom>
            <a:noFill/>
          </p:spPr>
          <p:txBody>
            <a:bodyPr wrap="none" rtlCol="0">
              <a:spAutoFit/>
            </a:bodyPr>
            <a:lstStyle/>
            <a:p>
              <a:pPr algn="ct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Volume</a:t>
              </a:r>
            </a:p>
            <a:p>
              <a:pPr algn="ct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réplica</a:t>
              </a:r>
            </a:p>
          </p:txBody>
        </p:sp>
        <p:sp>
          <p:nvSpPr>
            <p:cNvPr id="33" name="TextBox 32">
              <a:extLst>
                <a:ext uri="{FF2B5EF4-FFF2-40B4-BE49-F238E27FC236}">
                  <a16:creationId xmlns:a16="http://schemas.microsoft.com/office/drawing/2014/main" id="{1524D64A-1C20-D345-B33E-689571B0450F}"/>
                </a:ext>
              </a:extLst>
            </p:cNvPr>
            <p:cNvSpPr txBox="1"/>
            <p:nvPr/>
          </p:nvSpPr>
          <p:spPr>
            <a:xfrm>
              <a:off x="10650542" y="5778254"/>
              <a:ext cx="1017424" cy="523220"/>
            </a:xfrm>
            <a:prstGeom prst="rect">
              <a:avLst/>
            </a:prstGeom>
            <a:noFill/>
          </p:spPr>
          <p:txBody>
            <a:bodyPr wrap="square" rtlCol="0">
              <a:spAutoFit/>
            </a:bodyPr>
            <a:lstStyle/>
            <a:p>
              <a:pPr algn="ct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Réplica </a:t>
              </a:r>
              <a:b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de volume</a:t>
              </a:r>
            </a:p>
          </p:txBody>
        </p:sp>
        <p:sp>
          <p:nvSpPr>
            <p:cNvPr id="34" name="TextBox 33">
              <a:extLst>
                <a:ext uri="{FF2B5EF4-FFF2-40B4-BE49-F238E27FC236}">
                  <a16:creationId xmlns:a16="http://schemas.microsoft.com/office/drawing/2014/main" id="{D2C3382B-E773-B442-8592-2E721EF1EC00}"/>
                </a:ext>
              </a:extLst>
            </p:cNvPr>
            <p:cNvSpPr txBox="1"/>
            <p:nvPr/>
          </p:nvSpPr>
          <p:spPr>
            <a:xfrm>
              <a:off x="9824157" y="5774031"/>
              <a:ext cx="980552" cy="307777"/>
            </a:xfrm>
            <a:prstGeom prst="rect">
              <a:avLst/>
            </a:prstGeom>
            <a:noFill/>
          </p:spPr>
          <p:txBody>
            <a:bodyPr wrap="square" rtlCol="0">
              <a:spAutoFit/>
            </a:bodyPr>
            <a:lstStyle/>
            <a:p>
              <a:pP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Volume</a:t>
              </a:r>
            </a:p>
          </p:txBody>
        </p:sp>
        <p:sp>
          <p:nvSpPr>
            <p:cNvPr id="35" name="TextBox 34">
              <a:extLst>
                <a:ext uri="{FF2B5EF4-FFF2-40B4-BE49-F238E27FC236}">
                  <a16:creationId xmlns:a16="http://schemas.microsoft.com/office/drawing/2014/main" id="{3DE9A0DD-1BEF-E243-8744-D55997A363DD}"/>
                </a:ext>
              </a:extLst>
            </p:cNvPr>
            <p:cNvSpPr txBox="1"/>
            <p:nvPr/>
          </p:nvSpPr>
          <p:spPr>
            <a:xfrm>
              <a:off x="7783152" y="4467033"/>
              <a:ext cx="1465466" cy="523220"/>
            </a:xfrm>
            <a:prstGeom prst="rect">
              <a:avLst/>
            </a:prstGeom>
            <a:noFill/>
          </p:spPr>
          <p:txBody>
            <a:bodyPr wrap="none" rtlCol="0">
              <a:spAutoFit/>
            </a:bodyPr>
            <a:lstStyle/>
            <a:p>
              <a:pPr algn="ct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Sempre ativado </a:t>
              </a:r>
            </a:p>
            <a:p>
              <a:pPr algn="ct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espelhamento</a:t>
              </a:r>
            </a:p>
          </p:txBody>
        </p:sp>
        <p:cxnSp>
          <p:nvCxnSpPr>
            <p:cNvPr id="36" name="Straight Connector 35">
              <a:extLst>
                <a:ext uri="{FF2B5EF4-FFF2-40B4-BE49-F238E27FC236}">
                  <a16:creationId xmlns:a16="http://schemas.microsoft.com/office/drawing/2014/main" id="{1759C571-6037-5041-98C0-20FB99B20309}"/>
                </a:ext>
              </a:extLst>
            </p:cNvPr>
            <p:cNvCxnSpPr>
              <a:stCxn id="22" idx="2"/>
              <a:endCxn id="24" idx="0"/>
            </p:cNvCxnSpPr>
            <p:nvPr/>
          </p:nvCxnSpPr>
          <p:spPr>
            <a:xfrm>
              <a:off x="7513376" y="5061016"/>
              <a:ext cx="0" cy="282265"/>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B9F6CE8-B363-4947-A2F4-D887D88EF93E}"/>
                </a:ext>
              </a:extLst>
            </p:cNvPr>
            <p:cNvCxnSpPr>
              <a:cxnSpLocks/>
              <a:stCxn id="23" idx="2"/>
              <a:endCxn id="26" idx="0"/>
            </p:cNvCxnSpPr>
            <p:nvPr/>
          </p:nvCxnSpPr>
          <p:spPr>
            <a:xfrm flipH="1">
              <a:off x="10197470" y="5061016"/>
              <a:ext cx="1" cy="301685"/>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84577F40-DA25-9141-8BA7-2073D474A894}"/>
                </a:ext>
              </a:extLst>
            </p:cNvPr>
            <p:cNvSpPr txBox="1"/>
            <p:nvPr/>
          </p:nvSpPr>
          <p:spPr>
            <a:xfrm>
              <a:off x="7068598" y="3869236"/>
              <a:ext cx="2104429" cy="461665"/>
            </a:xfrm>
            <a:prstGeom prst="rect">
              <a:avLst/>
            </a:prstGeom>
            <a:noFill/>
          </p:spPr>
          <p:txBody>
            <a:bodyPr wrap="square" rtlCol="0">
              <a:spAutoFit/>
            </a:bodyPr>
            <a:lstStyle/>
            <a:p>
              <a:r>
                <a:rPr lang="pt-BR" sz="1200" dirty="0">
                  <a:latin typeface="Amazon Ember Light" panose="020B0403020204020204" pitchFamily="34" charset="0"/>
                  <a:ea typeface="Amazon Ember Light" panose="020B0403020204020204" pitchFamily="34" charset="0"/>
                  <a:cs typeface="Amazon Ember Light" panose="020B0403020204020204" pitchFamily="34" charset="0"/>
                </a:rPr>
                <a:t>Instância de banco de dados principal do MS SQL Server</a:t>
              </a:r>
            </a:p>
          </p:txBody>
        </p:sp>
        <p:sp>
          <p:nvSpPr>
            <p:cNvPr id="39" name="TextBox 38">
              <a:extLst>
                <a:ext uri="{FF2B5EF4-FFF2-40B4-BE49-F238E27FC236}">
                  <a16:creationId xmlns:a16="http://schemas.microsoft.com/office/drawing/2014/main" id="{129708EC-9F63-384A-9249-549FAB8EA7AC}"/>
                </a:ext>
              </a:extLst>
            </p:cNvPr>
            <p:cNvSpPr txBox="1"/>
            <p:nvPr/>
          </p:nvSpPr>
          <p:spPr>
            <a:xfrm>
              <a:off x="9430595" y="3879785"/>
              <a:ext cx="2513024" cy="461665"/>
            </a:xfrm>
            <a:prstGeom prst="rect">
              <a:avLst/>
            </a:prstGeom>
            <a:noFill/>
          </p:spPr>
          <p:txBody>
            <a:bodyPr wrap="square" rtlCol="0">
              <a:spAutoFit/>
            </a:bodyPr>
            <a:lstStyle/>
            <a:p>
              <a:r>
                <a:rPr lang="pt-BR" sz="1200" dirty="0">
                  <a:latin typeface="Amazon Ember Light" panose="020B0403020204020204" pitchFamily="34" charset="0"/>
                  <a:ea typeface="Amazon Ember Light" panose="020B0403020204020204" pitchFamily="34" charset="0"/>
                  <a:cs typeface="Amazon Ember Light" panose="020B0403020204020204" pitchFamily="34" charset="0"/>
                </a:rPr>
                <a:t>MS SQL Server secundário </a:t>
              </a:r>
            </a:p>
            <a:p>
              <a:r>
                <a:rPr lang="pt-BR" sz="1200" dirty="0">
                  <a:latin typeface="Amazon Ember Light" panose="020B0403020204020204" pitchFamily="34" charset="0"/>
                  <a:ea typeface="Amazon Ember Light" panose="020B0403020204020204" pitchFamily="34" charset="0"/>
                  <a:cs typeface="Amazon Ember Light" panose="020B0403020204020204" pitchFamily="34" charset="0"/>
                </a:rPr>
                <a:t>Instância de banco de dados</a:t>
              </a:r>
            </a:p>
          </p:txBody>
        </p:sp>
      </p:grpSp>
    </p:spTree>
    <p:custDataLst>
      <p:tags r:id="rId1"/>
    </p:custDataLst>
    <p:extLst>
      <p:ext uri="{BB962C8B-B14F-4D97-AF65-F5344CB8AC3E}">
        <p14:creationId xmlns:p14="http://schemas.microsoft.com/office/powerpoint/2010/main" val="17018900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FDD430C-DE38-B14E-A6BA-B7DB0B65398F}"/>
              </a:ext>
            </a:extLst>
          </p:cNvPr>
          <p:cNvSpPr>
            <a:spLocks noGrp="1"/>
          </p:cNvSpPr>
          <p:nvPr>
            <p:ph type="title"/>
          </p:nvPr>
        </p:nvSpPr>
        <p:spPr/>
        <p:txBody>
          <a:bodyPr rtlCol="0"/>
          <a:lstStyle/>
          <a:p>
            <a:pPr rtl="0"/>
            <a:r>
              <a:rPr lang="pt-BR"/>
              <a:t>Atividade: verifique sua compreensão</a:t>
            </a:r>
          </a:p>
        </p:txBody>
      </p:sp>
      <p:sp>
        <p:nvSpPr>
          <p:cNvPr id="8" name="Content Placeholder 7">
            <a:extLst>
              <a:ext uri="{FF2B5EF4-FFF2-40B4-BE49-F238E27FC236}">
                <a16:creationId xmlns:a16="http://schemas.microsoft.com/office/drawing/2014/main" id="{CF931B10-7FA9-754A-A87B-F600D44AAF8E}"/>
              </a:ext>
            </a:extLst>
          </p:cNvPr>
          <p:cNvSpPr>
            <a:spLocks noGrp="1"/>
          </p:cNvSpPr>
          <p:nvPr>
            <p:ph idx="1"/>
          </p:nvPr>
        </p:nvSpPr>
        <p:spPr/>
        <p:txBody>
          <a:bodyPr rtlCol="0"/>
          <a:lstStyle/>
          <a:p>
            <a:pPr marL="342900" indent="-342900" rtl="0">
              <a:buFont typeface="+mj-lt"/>
              <a:buAutoNum type="arabicPeriod"/>
            </a:pPr>
            <a:r>
              <a:rPr lang="pt-BR" sz="1800" dirty="0"/>
              <a:t>Entre o </a:t>
            </a:r>
            <a:r>
              <a:rPr lang="pt-BR" sz="1800" dirty="0" err="1"/>
              <a:t>Amazon</a:t>
            </a:r>
            <a:r>
              <a:rPr lang="pt-BR" sz="1800" dirty="0"/>
              <a:t> EC2 ou o </a:t>
            </a:r>
            <a:r>
              <a:rPr lang="pt-BR" sz="1800" dirty="0" err="1"/>
              <a:t>Amazon</a:t>
            </a:r>
            <a:r>
              <a:rPr lang="pt-BR" sz="1800" dirty="0"/>
              <a:t> RDS, qual fornece um serviço gerenciado? O que significa </a:t>
            </a:r>
            <a:r>
              <a:rPr lang="pt-BR" sz="1800" i="1" dirty="0"/>
              <a:t>serviço gerenciado </a:t>
            </a:r>
            <a:r>
              <a:rPr lang="pt-BR" sz="1800" dirty="0"/>
              <a:t>?</a:t>
            </a:r>
          </a:p>
          <a:p>
            <a:pPr lvl="1"/>
            <a:r>
              <a:rPr lang="pt-BR" sz="1600" b="1" dirty="0">
                <a:solidFill>
                  <a:schemeClr val="accent5"/>
                </a:solidFill>
              </a:rPr>
              <a:t>RESPOSTA: </a:t>
            </a:r>
            <a:r>
              <a:rPr lang="pt-BR" sz="1600" spc="-20" dirty="0">
                <a:solidFill>
                  <a:schemeClr val="accent6"/>
                </a:solidFill>
              </a:rPr>
              <a:t>O</a:t>
            </a:r>
            <a:r>
              <a:rPr lang="pt-BR" sz="1600" dirty="0">
                <a:solidFill>
                  <a:schemeClr val="accent6"/>
                </a:solidFill>
              </a:rPr>
              <a:t> </a:t>
            </a:r>
            <a:r>
              <a:rPr lang="pt-BR" sz="1600" dirty="0" err="1">
                <a:solidFill>
                  <a:schemeClr val="accent6"/>
                </a:solidFill>
              </a:rPr>
              <a:t>Amazon</a:t>
            </a:r>
            <a:r>
              <a:rPr lang="pt-BR" sz="1600" dirty="0">
                <a:solidFill>
                  <a:schemeClr val="accent6"/>
                </a:solidFill>
              </a:rPr>
              <a:t> RDS fornece um serviço gerenciado. O </a:t>
            </a:r>
            <a:r>
              <a:rPr lang="pt-BR" sz="1600" dirty="0" err="1">
                <a:solidFill>
                  <a:schemeClr val="accent6"/>
                </a:solidFill>
              </a:rPr>
              <a:t>Amazon</a:t>
            </a:r>
            <a:r>
              <a:rPr lang="pt-BR" sz="1600" dirty="0">
                <a:solidFill>
                  <a:schemeClr val="accent6"/>
                </a:solidFill>
              </a:rPr>
              <a:t> RDS processa o provisionamento, a instalação e a aplicação de patches, os backups automáticos, a restauração de snapshots de pontos no tempo, a alta disponibilidade e o monitoramento.</a:t>
            </a:r>
          </a:p>
          <a:p>
            <a:pPr marL="342900" indent="-342900" rtl="0">
              <a:buFont typeface="+mj-lt"/>
              <a:buAutoNum type="arabicPeriod"/>
            </a:pPr>
            <a:r>
              <a:rPr lang="pt-BR" sz="1800" dirty="0"/>
              <a:t>Nomeie pelo menos uma vantagem de implantar o Microsoft SQL Server no </a:t>
            </a:r>
            <a:r>
              <a:rPr lang="pt-BR" sz="1800" dirty="0" err="1"/>
              <a:t>Amazon</a:t>
            </a:r>
            <a:r>
              <a:rPr lang="pt-BR" sz="1800" dirty="0"/>
              <a:t> EC2 em vez do </a:t>
            </a:r>
            <a:r>
              <a:rPr lang="pt-BR" sz="1800" dirty="0" err="1"/>
              <a:t>Amazon</a:t>
            </a:r>
            <a:r>
              <a:rPr lang="pt-BR" sz="1800" dirty="0"/>
              <a:t> RDS.</a:t>
            </a:r>
          </a:p>
          <a:p>
            <a:pPr lvl="1" rtl="0"/>
            <a:r>
              <a:rPr lang="pt-BR" sz="1600" b="1" spc="-20" dirty="0">
                <a:solidFill>
                  <a:schemeClr val="accent5"/>
                </a:solidFill>
              </a:rPr>
              <a:t>RESPOSTA: </a:t>
            </a:r>
            <a:r>
              <a:rPr lang="pt-BR" sz="1600" spc="-20" dirty="0">
                <a:solidFill>
                  <a:schemeClr val="accent6"/>
                </a:solidFill>
              </a:rPr>
              <a:t>O </a:t>
            </a:r>
            <a:r>
              <a:rPr lang="pt-BR" sz="1600" spc="-20" dirty="0" err="1">
                <a:solidFill>
                  <a:schemeClr val="accent6"/>
                </a:solidFill>
              </a:rPr>
              <a:t>Amazon</a:t>
            </a:r>
            <a:r>
              <a:rPr lang="pt-BR" sz="1600" spc="-20" dirty="0">
                <a:solidFill>
                  <a:schemeClr val="accent6"/>
                </a:solidFill>
              </a:rPr>
              <a:t> EC2 oferece controle completo sobre cada configuração, sistema operacional e pilha de software.</a:t>
            </a:r>
          </a:p>
          <a:p>
            <a:pPr marL="342900" indent="-342900" rtl="0">
              <a:buFont typeface="+mj-lt"/>
              <a:buAutoNum type="arabicPeriod"/>
            </a:pPr>
            <a:r>
              <a:rPr lang="pt-BR" sz="1800" dirty="0"/>
              <a:t>Que vantagem o </a:t>
            </a:r>
            <a:r>
              <a:rPr lang="pt-BR" sz="1800" dirty="0" err="1"/>
              <a:t>Quick</a:t>
            </a:r>
            <a:r>
              <a:rPr lang="pt-BR" sz="1800" dirty="0"/>
              <a:t> Start oferece em relação a uma instalação manual no </a:t>
            </a:r>
            <a:r>
              <a:rPr lang="pt-BR" sz="1800" dirty="0" err="1"/>
              <a:t>Amazon</a:t>
            </a:r>
            <a:r>
              <a:rPr lang="pt-BR" sz="1800" dirty="0"/>
              <a:t> EC2?</a:t>
            </a:r>
          </a:p>
          <a:p>
            <a:pPr lvl="1" rtl="0"/>
            <a:r>
              <a:rPr lang="pt-BR" sz="1600" b="1" spc="-20" dirty="0">
                <a:solidFill>
                  <a:schemeClr val="accent5"/>
                </a:solidFill>
              </a:rPr>
              <a:t>RESPONDA: </a:t>
            </a:r>
            <a:r>
              <a:rPr lang="pt-BR" sz="1600" spc="-20" dirty="0">
                <a:solidFill>
                  <a:schemeClr val="accent6"/>
                </a:solidFill>
              </a:rPr>
              <a:t>O </a:t>
            </a:r>
            <a:r>
              <a:rPr lang="pt-BR" sz="1600" spc="-20" dirty="0" err="1">
                <a:solidFill>
                  <a:schemeClr val="accent6"/>
                </a:solidFill>
              </a:rPr>
              <a:t>Quick</a:t>
            </a:r>
            <a:r>
              <a:rPr lang="pt-BR" sz="1600" spc="-20" dirty="0">
                <a:solidFill>
                  <a:schemeClr val="accent6"/>
                </a:solidFill>
              </a:rPr>
              <a:t> Start é uma arquitetura de referência com melhores práticas comprovadas incorporadas ao design.</a:t>
            </a:r>
            <a:endParaRPr lang="en-US" sz="1600" spc="-20" dirty="0"/>
          </a:p>
          <a:p>
            <a:pPr marL="342900" indent="-342900" rtl="0">
              <a:buFont typeface="+mj-lt"/>
              <a:buAutoNum type="arabicPeriod"/>
            </a:pPr>
            <a:r>
              <a:rPr lang="pt-BR" sz="1800" dirty="0"/>
              <a:t>Qual opção de implantação oferece a melhor abordagem para todos os casos de uso?</a:t>
            </a:r>
          </a:p>
          <a:p>
            <a:pPr lvl="1" rtl="0"/>
            <a:r>
              <a:rPr lang="pt-BR" sz="1600" b="1" dirty="0">
                <a:solidFill>
                  <a:schemeClr val="accent5"/>
                </a:solidFill>
              </a:rPr>
              <a:t>RESPOSTA: </a:t>
            </a:r>
            <a:r>
              <a:rPr lang="pt-BR" sz="1600" dirty="0">
                <a:solidFill>
                  <a:schemeClr val="accent6"/>
                </a:solidFill>
              </a:rPr>
              <a:t>Nenhuma. A opção de implantação correta depende de suas necessidades específicas.</a:t>
            </a:r>
          </a:p>
          <a:p>
            <a:pPr marL="342900" indent="-342900" rtl="0">
              <a:buFont typeface="+mj-lt"/>
              <a:buAutoNum type="arabicPeriod"/>
            </a:pPr>
            <a:r>
              <a:rPr lang="pt-BR" sz="1800" dirty="0"/>
              <a:t>Qual abordagem custa mais: usar o </a:t>
            </a:r>
            <a:r>
              <a:rPr lang="pt-BR" sz="1800" dirty="0" err="1"/>
              <a:t>Amazon</a:t>
            </a:r>
            <a:r>
              <a:rPr lang="pt-BR" sz="1800" dirty="0"/>
              <a:t> EC2 ou o </a:t>
            </a:r>
            <a:r>
              <a:rPr lang="pt-BR" sz="1800" dirty="0" err="1"/>
              <a:t>Amazon</a:t>
            </a:r>
            <a:r>
              <a:rPr lang="pt-BR" sz="1800" dirty="0"/>
              <a:t> RDS?</a:t>
            </a:r>
          </a:p>
          <a:p>
            <a:pPr lvl="1" rtl="0"/>
            <a:r>
              <a:rPr lang="pt-BR" sz="1600" b="1" dirty="0">
                <a:solidFill>
                  <a:schemeClr val="accent5"/>
                </a:solidFill>
              </a:rPr>
              <a:t>RESPOSTA: </a:t>
            </a:r>
            <a:r>
              <a:rPr lang="pt-BR" sz="1600" dirty="0">
                <a:solidFill>
                  <a:schemeClr val="accent6"/>
                </a:solidFill>
              </a:rPr>
              <a:t>Depende. O gerenciamento da implantação do banco de dados no </a:t>
            </a:r>
            <a:r>
              <a:rPr lang="pt-BR" sz="1600" dirty="0" err="1">
                <a:solidFill>
                  <a:schemeClr val="accent6"/>
                </a:solidFill>
              </a:rPr>
              <a:t>Amazon</a:t>
            </a:r>
            <a:r>
              <a:rPr lang="pt-BR" sz="1600" dirty="0">
                <a:solidFill>
                  <a:schemeClr val="accent6"/>
                </a:solidFill>
              </a:rPr>
              <a:t> EC2 exige mais supervisão do cliente e tempo. Se o tempo for sua prioridade, o </a:t>
            </a:r>
            <a:r>
              <a:rPr lang="pt-BR" sz="1600" dirty="0" err="1">
                <a:solidFill>
                  <a:schemeClr val="accent6"/>
                </a:solidFill>
              </a:rPr>
              <a:t>Amazon</a:t>
            </a:r>
            <a:r>
              <a:rPr lang="pt-BR" sz="1600" dirty="0">
                <a:solidFill>
                  <a:schemeClr val="accent6"/>
                </a:solidFill>
              </a:rPr>
              <a:t> RDS poderá ser menos dispendioso. Se você tiver experiência interna, o </a:t>
            </a:r>
            <a:r>
              <a:rPr lang="pt-BR" sz="1600" dirty="0" err="1">
                <a:solidFill>
                  <a:schemeClr val="accent6"/>
                </a:solidFill>
              </a:rPr>
              <a:t>Amazon</a:t>
            </a:r>
            <a:r>
              <a:rPr lang="pt-BR" sz="1600" dirty="0">
                <a:solidFill>
                  <a:schemeClr val="accent6"/>
                </a:solidFill>
              </a:rPr>
              <a:t> EC2 poderá ser mais econômico.</a:t>
            </a:r>
          </a:p>
          <a:p>
            <a:pPr marL="342900" indent="-342900" rtl="0">
              <a:buFont typeface="+mj-lt"/>
              <a:buAutoNum type="arabicPeriod"/>
            </a:pPr>
            <a:endParaRPr lang="en-US" sz="2000" dirty="0"/>
          </a:p>
          <a:p>
            <a:pPr marL="342900" indent="-342900" rtl="0">
              <a:buFont typeface="+mj-lt"/>
              <a:buAutoNum type="arabicPeriod"/>
            </a:pPr>
            <a:endParaRPr lang="en-US" sz="2000" dirty="0"/>
          </a:p>
        </p:txBody>
      </p:sp>
      <p:sp>
        <p:nvSpPr>
          <p:cNvPr id="3" name="Slide Number Placeholder 2">
            <a:extLst>
              <a:ext uri="{FF2B5EF4-FFF2-40B4-BE49-F238E27FC236}">
                <a16:creationId xmlns:a16="http://schemas.microsoft.com/office/drawing/2014/main" id="{BE86F2C7-FA87-4746-9B69-7F94D527D48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44</a:t>
            </a:fld>
            <a:endParaRPr lang="en-US" dirty="0"/>
          </a:p>
        </p:txBody>
      </p:sp>
      <p:sp>
        <p:nvSpPr>
          <p:cNvPr id="4" name="Footer Placeholder 3">
            <a:extLst>
              <a:ext uri="{FF2B5EF4-FFF2-40B4-BE49-F238E27FC236}">
                <a16:creationId xmlns:a16="http://schemas.microsoft.com/office/drawing/2014/main" id="{49A3DB23-DB36-5F47-9AF6-5ED968C23D43}"/>
              </a:ext>
              <a:ext uri="{C183D7F6-B498-43B3-948B-1728B52AA6E4}">
                <adec:decorative xmlns:adec="http://schemas.microsoft.com/office/drawing/2017/decorative" val="1"/>
              </a:ext>
            </a:extLst>
          </p:cNvPr>
          <p:cNvSpPr>
            <a:spLocks noGrp="1"/>
          </p:cNvSpPr>
          <p:nvPr>
            <p:ph type="ftr" sz="quarter" idx="3"/>
          </p:nvPr>
        </p:nvSpPr>
        <p:spPr>
          <a:xfrm>
            <a:off x="419100" y="6356350"/>
            <a:ext cx="5120463"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3765734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4000" dirty="0"/>
              <a:t>Seção 3: Otimização de custos do </a:t>
            </a:r>
            <a:r>
              <a:rPr lang="pt-BR" sz="4000" dirty="0" err="1"/>
              <a:t>Amazon</a:t>
            </a:r>
            <a:r>
              <a:rPr lang="pt-BR" sz="4000" dirty="0"/>
              <a:t> EC2</a:t>
            </a:r>
          </a:p>
        </p:txBody>
      </p:sp>
      <p:sp>
        <p:nvSpPr>
          <p:cNvPr id="5" name="Text Placeholder 4">
            <a:extLst>
              <a:ext uri="{FF2B5EF4-FFF2-40B4-BE49-F238E27FC236}">
                <a16:creationId xmlns:a16="http://schemas.microsoft.com/office/drawing/2014/main" id="{CCFB60D0-4DB9-4F4A-84AA-C41058AEAE12}"/>
              </a:ext>
            </a:extLst>
          </p:cNvPr>
          <p:cNvSpPr>
            <a:spLocks noGrp="1"/>
          </p:cNvSpPr>
          <p:nvPr>
            <p:ph type="body" sz="quarter" idx="10"/>
          </p:nvPr>
        </p:nvSpPr>
        <p:spPr/>
        <p:txBody>
          <a:bodyPr rtlCol="0">
            <a:normAutofit/>
          </a:bodyPr>
          <a:lstStyle/>
          <a:p>
            <a:pPr rtl="0"/>
            <a:r>
              <a:rPr lang="pt-BR" dirty="0"/>
              <a:t>Módulo 6: Computação</a:t>
            </a:r>
          </a:p>
        </p:txBody>
      </p:sp>
      <p:sp>
        <p:nvSpPr>
          <p:cNvPr id="3" name="Footer Placeholder 2">
            <a:extLst>
              <a:ext uri="{FF2B5EF4-FFF2-40B4-BE49-F238E27FC236}">
                <a16:creationId xmlns:a16="http://schemas.microsoft.com/office/drawing/2014/main" id="{B72B0E41-B2D1-6641-B8F3-0A6671F66EDC}"/>
              </a:ext>
              <a:ext uri="{C183D7F6-B498-43B3-948B-1728B52AA6E4}">
                <adec:decorative xmlns:adec="http://schemas.microsoft.com/office/drawing/2017/decorative" val="1"/>
              </a:ext>
            </a:extLst>
          </p:cNvPr>
          <p:cNvSpPr>
            <a:spLocks noGrp="1"/>
          </p:cNvSpPr>
          <p:nvPr>
            <p:ph type="ftr" sz="quarter" idx="3"/>
          </p:nvPr>
        </p:nvSpPr>
        <p:spPr>
          <a:xfrm>
            <a:off x="419100" y="6356350"/>
            <a:ext cx="5747784"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31828495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5BE538B-23AB-3F45-9B09-1966B19E8E8A}"/>
              </a:ext>
            </a:extLst>
          </p:cNvPr>
          <p:cNvSpPr>
            <a:spLocks noGrp="1"/>
          </p:cNvSpPr>
          <p:nvPr>
            <p:ph type="title"/>
          </p:nvPr>
        </p:nvSpPr>
        <p:spPr>
          <a:xfrm>
            <a:off x="238339" y="365125"/>
            <a:ext cx="9490443" cy="474119"/>
          </a:xfrm>
        </p:spPr>
        <p:txBody>
          <a:bodyPr rtlCol="0"/>
          <a:lstStyle/>
          <a:p>
            <a:pPr rtl="0"/>
            <a:r>
              <a:rPr lang="pt-BR" sz="3600" spc="-30" dirty="0"/>
              <a:t>Modelos de definição de preço do </a:t>
            </a:r>
            <a:r>
              <a:rPr lang="pt-BR" sz="3600" spc="-30" dirty="0" err="1"/>
              <a:t>Amazon</a:t>
            </a:r>
            <a:r>
              <a:rPr lang="pt-BR" sz="3600" spc="-30" dirty="0"/>
              <a:t> EC2</a:t>
            </a:r>
          </a:p>
        </p:txBody>
      </p:sp>
      <p:sp>
        <p:nvSpPr>
          <p:cNvPr id="9" name="Content Placeholder 8">
            <a:extLst>
              <a:ext uri="{FF2B5EF4-FFF2-40B4-BE49-F238E27FC236}">
                <a16:creationId xmlns:a16="http://schemas.microsoft.com/office/drawing/2014/main" id="{7A7E7A69-3224-0A42-8593-606D69F26BE9}"/>
              </a:ext>
            </a:extLst>
          </p:cNvPr>
          <p:cNvSpPr>
            <a:spLocks noGrp="1"/>
          </p:cNvSpPr>
          <p:nvPr>
            <p:ph idx="1"/>
          </p:nvPr>
        </p:nvSpPr>
        <p:spPr>
          <a:xfrm>
            <a:off x="419100" y="1528175"/>
            <a:ext cx="3735456" cy="4645152"/>
          </a:xfrm>
        </p:spPr>
        <p:txBody>
          <a:bodyPr rtlCol="0"/>
          <a:lstStyle/>
          <a:p>
            <a:pPr marL="0" indent="0" rtl="0">
              <a:buNone/>
            </a:pPr>
            <a:r>
              <a:rPr lang="pt-BR" sz="2000" b="1" dirty="0">
                <a:solidFill>
                  <a:schemeClr val="accent5"/>
                </a:solidFill>
              </a:rPr>
              <a:t>Instâncias sob demanda</a:t>
            </a:r>
          </a:p>
          <a:p>
            <a:pPr rtl="0"/>
            <a:r>
              <a:rPr lang="pt-BR" sz="1400" dirty="0"/>
              <a:t>Pagamento por hora </a:t>
            </a:r>
          </a:p>
          <a:p>
            <a:pPr rtl="0"/>
            <a:r>
              <a:rPr lang="pt-BR" sz="1400" dirty="0"/>
              <a:t>Não há compromissos em longo prazo</a:t>
            </a:r>
          </a:p>
          <a:p>
            <a:pPr rtl="0"/>
            <a:r>
              <a:rPr lang="pt-BR" sz="1400" spc="-20" dirty="0"/>
              <a:t>Qualificado para o </a:t>
            </a:r>
            <a:r>
              <a:rPr lang="pt-BR" sz="1400" spc="-20" dirty="0">
                <a:hlinkClick r:id="rId4"/>
              </a:rPr>
              <a:t>nível gratuito da AWS</a:t>
            </a:r>
            <a:r>
              <a:rPr lang="pt-BR" sz="1400" spc="-20" dirty="0"/>
              <a:t>.</a:t>
            </a:r>
          </a:p>
          <a:p>
            <a:pPr marL="0" indent="0" rtl="0">
              <a:buNone/>
            </a:pPr>
            <a:endParaRPr lang="en-US" sz="900" b="1" dirty="0">
              <a:solidFill>
                <a:schemeClr val="accent5"/>
              </a:solidFill>
            </a:endParaRPr>
          </a:p>
          <a:p>
            <a:pPr marL="0" indent="0" rtl="0">
              <a:buNone/>
            </a:pPr>
            <a:r>
              <a:rPr lang="pt-BR" sz="2000" b="1" dirty="0">
                <a:solidFill>
                  <a:schemeClr val="accent5"/>
                </a:solidFill>
              </a:rPr>
              <a:t>Hosts dedicados</a:t>
            </a:r>
          </a:p>
          <a:p>
            <a:pPr rtl="0"/>
            <a:r>
              <a:rPr lang="pt-BR" sz="1400" dirty="0"/>
              <a:t>Um servidor físico com capacidade de instância do EC2 totalmente dedicada a seu uso.</a:t>
            </a:r>
          </a:p>
          <a:p>
            <a:pPr rtl="0"/>
            <a:endParaRPr lang="en-US" sz="900" b="1" dirty="0">
              <a:solidFill>
                <a:schemeClr val="accent5"/>
              </a:solidFill>
            </a:endParaRPr>
          </a:p>
          <a:p>
            <a:pPr marL="0" indent="0" rtl="0">
              <a:buNone/>
            </a:pPr>
            <a:r>
              <a:rPr lang="pt-BR" sz="2000" b="1" dirty="0">
                <a:solidFill>
                  <a:schemeClr val="accent5"/>
                </a:solidFill>
              </a:rPr>
              <a:t>Instâncias dedicadas</a:t>
            </a:r>
          </a:p>
          <a:p>
            <a:pPr rtl="0"/>
            <a:r>
              <a:rPr lang="pt-BR" sz="1400" dirty="0"/>
              <a:t>Instâncias que são executadas em uma VPC de um hardware dedicado a um único cliente.</a:t>
            </a:r>
            <a:endParaRPr lang="en-US" sz="1400" b="1" dirty="0">
              <a:solidFill>
                <a:schemeClr val="accent5"/>
              </a:solidFill>
            </a:endParaRPr>
          </a:p>
          <a:p>
            <a:pPr rtl="0"/>
            <a:endParaRPr lang="en-US" sz="1800" b="1" dirty="0">
              <a:solidFill>
                <a:schemeClr val="accent5"/>
              </a:solidFill>
            </a:endParaRPr>
          </a:p>
        </p:txBody>
      </p:sp>
      <p:sp>
        <p:nvSpPr>
          <p:cNvPr id="4" name="Slide Number Placeholder 3">
            <a:extLst>
              <a:ext uri="{FF2B5EF4-FFF2-40B4-BE49-F238E27FC236}">
                <a16:creationId xmlns:a16="http://schemas.microsoft.com/office/drawing/2014/main" id="{FEFE9AD5-91C9-4A4A-89A6-C51BA77E849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46</a:t>
            </a:fld>
            <a:endParaRPr lang="en-US" dirty="0"/>
          </a:p>
        </p:txBody>
      </p:sp>
      <p:sp>
        <p:nvSpPr>
          <p:cNvPr id="10" name="Content Placeholder 9">
            <a:extLst>
              <a:ext uri="{FF2B5EF4-FFF2-40B4-BE49-F238E27FC236}">
                <a16:creationId xmlns:a16="http://schemas.microsoft.com/office/drawing/2014/main" id="{1461312D-F447-604C-8AAE-F61C8F9D43AB}"/>
              </a:ext>
            </a:extLst>
          </p:cNvPr>
          <p:cNvSpPr>
            <a:spLocks noGrp="1"/>
          </p:cNvSpPr>
          <p:nvPr>
            <p:ph idx="13"/>
          </p:nvPr>
        </p:nvSpPr>
        <p:spPr>
          <a:xfrm>
            <a:off x="8173686" y="1528175"/>
            <a:ext cx="3593592" cy="4130503"/>
          </a:xfrm>
        </p:spPr>
        <p:txBody>
          <a:bodyPr rtlCol="0"/>
          <a:lstStyle/>
          <a:p>
            <a:pPr marL="0" indent="0" rtl="0">
              <a:buNone/>
            </a:pPr>
            <a:r>
              <a:rPr lang="pt-BR" sz="2000" b="1" dirty="0">
                <a:solidFill>
                  <a:schemeClr val="accent5"/>
                </a:solidFill>
              </a:rPr>
              <a:t>Instâncias spot</a:t>
            </a:r>
          </a:p>
          <a:p>
            <a:pPr rtl="0"/>
            <a:r>
              <a:rPr lang="pt-BR" sz="1400" dirty="0"/>
              <a:t>As instâncias são executadas desde que estejam disponíveis e sua sugestão de preço esteja acima do preço da instância spot.</a:t>
            </a:r>
          </a:p>
          <a:p>
            <a:pPr rtl="0"/>
            <a:r>
              <a:rPr lang="pt-BR" sz="1400" dirty="0"/>
              <a:t>Elas podem ser interrompidas pela AWS com uma notificação de 2 minutos.</a:t>
            </a:r>
          </a:p>
          <a:p>
            <a:pPr rtl="0"/>
            <a:r>
              <a:rPr lang="pt-BR" sz="1400" dirty="0"/>
              <a:t>As opções de interrupção incluem encerrado, interrompido ou hibernado.</a:t>
            </a:r>
          </a:p>
          <a:p>
            <a:pPr rtl="0"/>
            <a:r>
              <a:rPr lang="pt-BR" sz="1400" dirty="0"/>
              <a:t>Os preços podem ser bem menores em comparação às instâncias sob demanda</a:t>
            </a:r>
          </a:p>
          <a:p>
            <a:pPr rtl="0"/>
            <a:r>
              <a:rPr lang="pt-BR" sz="1400" dirty="0"/>
              <a:t>Boa escolha quando você tem flexibilidade no momento em que seus aplicativos podem ser executados.</a:t>
            </a:r>
          </a:p>
          <a:p>
            <a:pPr rtl="0"/>
            <a:endParaRPr lang="en-US" sz="2400" dirty="0"/>
          </a:p>
          <a:p>
            <a:pPr rtl="0"/>
            <a:endParaRPr lang="en-US" sz="2400" dirty="0"/>
          </a:p>
          <a:p>
            <a:pPr marL="457200" lvl="1" indent="0" rtl="0">
              <a:buNone/>
            </a:pPr>
            <a:endParaRPr lang="en-US" sz="2000" dirty="0"/>
          </a:p>
        </p:txBody>
      </p:sp>
      <p:sp>
        <p:nvSpPr>
          <p:cNvPr id="11" name="Content Placeholder 10">
            <a:extLst>
              <a:ext uri="{FF2B5EF4-FFF2-40B4-BE49-F238E27FC236}">
                <a16:creationId xmlns:a16="http://schemas.microsoft.com/office/drawing/2014/main" id="{6C870859-B456-9749-BAE5-58C591DD1F3D}"/>
              </a:ext>
            </a:extLst>
          </p:cNvPr>
          <p:cNvSpPr>
            <a:spLocks noGrp="1"/>
          </p:cNvSpPr>
          <p:nvPr>
            <p:ph idx="14"/>
          </p:nvPr>
        </p:nvSpPr>
        <p:spPr>
          <a:xfrm>
            <a:off x="4314209" y="1528175"/>
            <a:ext cx="3593592" cy="4316034"/>
          </a:xfrm>
        </p:spPr>
        <p:txBody>
          <a:bodyPr rtlCol="0"/>
          <a:lstStyle/>
          <a:p>
            <a:pPr marL="0" indent="0" rtl="0">
              <a:buNone/>
            </a:pPr>
            <a:r>
              <a:rPr lang="pt-BR" sz="2000" b="1" dirty="0">
                <a:solidFill>
                  <a:schemeClr val="accent5"/>
                </a:solidFill>
              </a:rPr>
              <a:t>Instâncias reservadas</a:t>
            </a:r>
          </a:p>
          <a:p>
            <a:pPr rtl="0"/>
            <a:r>
              <a:rPr lang="pt-BR" sz="1400" dirty="0"/>
              <a:t>Pagamento integral, parcial ou nenhum pagamento adiantado para a instância reservada.</a:t>
            </a:r>
          </a:p>
          <a:p>
            <a:pPr rtl="0"/>
            <a:r>
              <a:rPr lang="pt-BR" sz="1400" dirty="0"/>
              <a:t>Desconto na cobrança por hora para essa instância</a:t>
            </a:r>
          </a:p>
          <a:p>
            <a:pPr rtl="0"/>
            <a:r>
              <a:rPr lang="pt-BR" sz="1400" dirty="0"/>
              <a:t>Prazo de 1 ou 3 anos.</a:t>
            </a:r>
          </a:p>
          <a:p>
            <a:pPr rtl="0"/>
            <a:endParaRPr lang="en-US" sz="1200" dirty="0"/>
          </a:p>
          <a:p>
            <a:pPr marL="0" indent="0" rtl="0">
              <a:buNone/>
            </a:pPr>
            <a:r>
              <a:rPr lang="pt-BR" sz="2000" b="1" dirty="0">
                <a:solidFill>
                  <a:schemeClr val="accent5"/>
                </a:solidFill>
              </a:rPr>
              <a:t>Instâncias reservadas programadas</a:t>
            </a:r>
          </a:p>
          <a:p>
            <a:pPr rtl="0"/>
            <a:r>
              <a:rPr lang="pt-BR" sz="1400" dirty="0"/>
              <a:t>Compre uma reserva de capacidade que esteja sempre disponível em uma programação recorrente que você especificar.</a:t>
            </a:r>
          </a:p>
          <a:p>
            <a:pPr rtl="0"/>
            <a:r>
              <a:rPr lang="pt-BR" sz="1400" dirty="0"/>
              <a:t>Período de 1 ano</a:t>
            </a:r>
          </a:p>
        </p:txBody>
      </p:sp>
      <p:sp>
        <p:nvSpPr>
          <p:cNvPr id="5" name="Footer Placeholder 4">
            <a:extLst>
              <a:ext uri="{FF2B5EF4-FFF2-40B4-BE49-F238E27FC236}">
                <a16:creationId xmlns:a16="http://schemas.microsoft.com/office/drawing/2014/main" id="{AC2D9AD9-0B83-B341-AA18-C92803A9F609}"/>
              </a:ext>
              <a:ext uri="{C183D7F6-B498-43B3-948B-1728B52AA6E4}">
                <adec:decorative xmlns:adec="http://schemas.microsoft.com/office/drawing/2017/decorative" val="1"/>
              </a:ext>
            </a:extLst>
          </p:cNvPr>
          <p:cNvSpPr>
            <a:spLocks noGrp="1"/>
          </p:cNvSpPr>
          <p:nvPr>
            <p:ph type="ftr" sz="quarter" idx="3"/>
          </p:nvPr>
        </p:nvSpPr>
        <p:spPr>
          <a:xfrm>
            <a:off x="419100" y="6356350"/>
            <a:ext cx="5428807"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2" name="TextBox 1">
            <a:extLst>
              <a:ext uri="{FF2B5EF4-FFF2-40B4-BE49-F238E27FC236}">
                <a16:creationId xmlns:a16="http://schemas.microsoft.com/office/drawing/2014/main" id="{68692509-AD77-0E4C-A138-43519957243F}"/>
              </a:ext>
            </a:extLst>
          </p:cNvPr>
          <p:cNvSpPr txBox="1"/>
          <p:nvPr/>
        </p:nvSpPr>
        <p:spPr>
          <a:xfrm>
            <a:off x="3162301" y="5703472"/>
            <a:ext cx="7252306" cy="523220"/>
          </a:xfrm>
          <a:prstGeom prst="rect">
            <a:avLst/>
          </a:prstGeom>
          <a:noFill/>
        </p:spPr>
        <p:txBody>
          <a:bodyPr wrap="none" rtlCol="0">
            <a:spAutoFit/>
          </a:bodyPr>
          <a:lstStyle/>
          <a:p>
            <a:pPr rtl="0"/>
            <a:r>
              <a:rPr lang="pt-BR" sz="1400" b="1" i="1" dirty="0">
                <a:solidFill>
                  <a:schemeClr val="accent5"/>
                </a:solidFill>
              </a:rPr>
              <a:t>Faturamento por segundo </a:t>
            </a:r>
            <a:r>
              <a:rPr lang="pt-BR" sz="1400" dirty="0"/>
              <a:t>disponível para instâncias sob demanda, instâncias reservadas e </a:t>
            </a:r>
          </a:p>
          <a:p>
            <a:pPr rtl="0"/>
            <a:r>
              <a:rPr lang="pt-BR" sz="1400" dirty="0"/>
              <a:t>Instâncias spot que executam o </a:t>
            </a:r>
            <a:r>
              <a:rPr lang="pt-BR" sz="1400" dirty="0" err="1"/>
              <a:t>Amazon</a:t>
            </a:r>
            <a:r>
              <a:rPr lang="pt-BR" sz="1400" dirty="0"/>
              <a:t> Linux ou </a:t>
            </a:r>
            <a:r>
              <a:rPr lang="pt-BR" sz="1400" dirty="0" err="1"/>
              <a:t>Ubuntu</a:t>
            </a:r>
            <a:r>
              <a:rPr lang="pt-BR" sz="1400" dirty="0"/>
              <a:t>.</a:t>
            </a:r>
            <a:endParaRPr lang="en-US" sz="14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14151584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3700" dirty="0"/>
              <a:t>Modelos de definição de preço </a:t>
            </a:r>
            <a:br>
              <a:rPr lang="pt-BR" sz="3700" dirty="0"/>
            </a:br>
            <a:r>
              <a:rPr lang="pt-BR" sz="3700" dirty="0"/>
              <a:t>do </a:t>
            </a:r>
            <a:r>
              <a:rPr lang="pt-BR" sz="3700" dirty="0" err="1"/>
              <a:t>Amazon</a:t>
            </a:r>
            <a:r>
              <a:rPr lang="pt-BR" sz="3700" dirty="0"/>
              <a:t> EC2: benefícios</a:t>
            </a:r>
          </a:p>
        </p:txBody>
      </p:sp>
      <p:graphicFrame>
        <p:nvGraphicFramePr>
          <p:cNvPr id="5" name="Content Placeholder 3"/>
          <p:cNvGraphicFramePr>
            <a:graphicFrameLocks noGrp="1"/>
          </p:cNvGraphicFramePr>
          <p:nvPr>
            <p:ph idx="1"/>
            <p:extLst>
              <p:ext uri="{D42A27DB-BD31-4B8C-83A1-F6EECF244321}">
                <p14:modId xmlns:p14="http://schemas.microsoft.com/office/powerpoint/2010/main" val="2886306439"/>
              </p:ext>
            </p:extLst>
          </p:nvPr>
        </p:nvGraphicFramePr>
        <p:xfrm>
          <a:off x="579572" y="2834640"/>
          <a:ext cx="11047024" cy="2712720"/>
        </p:xfrm>
        <a:graphic>
          <a:graphicData uri="http://schemas.openxmlformats.org/drawingml/2006/table">
            <a:tbl>
              <a:tblPr firstRow="1" bandRow="1">
                <a:tableStyleId>{F5AB1C69-6EDB-4FF4-983F-18BD219EF322}</a:tableStyleId>
              </a:tblPr>
              <a:tblGrid>
                <a:gridCol w="2761756">
                  <a:extLst>
                    <a:ext uri="{9D8B030D-6E8A-4147-A177-3AD203B41FA5}">
                      <a16:colId xmlns:a16="http://schemas.microsoft.com/office/drawing/2014/main" val="20000"/>
                    </a:ext>
                  </a:extLst>
                </a:gridCol>
                <a:gridCol w="2761756">
                  <a:extLst>
                    <a:ext uri="{9D8B030D-6E8A-4147-A177-3AD203B41FA5}">
                      <a16:colId xmlns:a16="http://schemas.microsoft.com/office/drawing/2014/main" val="20001"/>
                    </a:ext>
                  </a:extLst>
                </a:gridCol>
                <a:gridCol w="2761756">
                  <a:extLst>
                    <a:ext uri="{9D8B030D-6E8A-4147-A177-3AD203B41FA5}">
                      <a16:colId xmlns:a16="http://schemas.microsoft.com/office/drawing/2014/main" val="20002"/>
                    </a:ext>
                  </a:extLst>
                </a:gridCol>
                <a:gridCol w="2761756">
                  <a:extLst>
                    <a:ext uri="{9D8B030D-6E8A-4147-A177-3AD203B41FA5}">
                      <a16:colId xmlns:a16="http://schemas.microsoft.com/office/drawing/2014/main" val="20003"/>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b="0" dirty="0">
                          <a:solidFill>
                            <a:schemeClr val="tx1"/>
                          </a:solidFill>
                        </a:rPr>
                        <a:t>Instâncias sob demanda</a:t>
                      </a:r>
                      <a:endParaRPr lang="en-US" sz="2000" b="0" dirty="0">
                        <a:solidFill>
                          <a:schemeClr val="tx1"/>
                        </a:solidFill>
                        <a:latin typeface="Amazon Ember" panose="020B0603020204020204" pitchFamily="34" charset="0"/>
                        <a:ea typeface="Amazon Ember" panose="020B0603020204020204" pitchFamily="34" charset="0"/>
                        <a:cs typeface="Amazon Ember" panose="020B0603020204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b="0">
                          <a:solidFill>
                            <a:schemeClr val="tx1"/>
                          </a:solidFill>
                        </a:rPr>
                        <a:t>Instâncias spot</a:t>
                      </a:r>
                      <a:endParaRPr lang="en-US" sz="2000" b="0" dirty="0">
                        <a:solidFill>
                          <a:schemeClr val="tx1"/>
                        </a:solidFill>
                        <a:latin typeface="Amazon Ember" panose="020B0603020204020204" pitchFamily="34" charset="0"/>
                        <a:ea typeface="Amazon Ember" panose="020B0603020204020204" pitchFamily="34" charset="0"/>
                        <a:cs typeface="Amazon Ember" panose="020B0603020204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b="0">
                          <a:solidFill>
                            <a:schemeClr val="tx1"/>
                          </a:solidFill>
                        </a:rPr>
                        <a:t>Instâncias reservadas</a:t>
                      </a:r>
                      <a:endParaRPr lang="en-US" sz="2000" b="0" dirty="0">
                        <a:solidFill>
                          <a:schemeClr val="tx1"/>
                        </a:solidFill>
                        <a:latin typeface="Amazon Ember" panose="020B0603020204020204" pitchFamily="34" charset="0"/>
                        <a:ea typeface="Amazon Ember" panose="020B0603020204020204" pitchFamily="34" charset="0"/>
                        <a:cs typeface="Amazon Ember" panose="020B0603020204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b="0">
                          <a:solidFill>
                            <a:schemeClr val="tx1"/>
                          </a:solidFill>
                        </a:rPr>
                        <a:t>Hosts dedicados</a:t>
                      </a:r>
                      <a:endParaRPr lang="en-US" sz="2000" b="0" dirty="0">
                        <a:solidFill>
                          <a:schemeClr val="tx1"/>
                        </a:solidFill>
                        <a:latin typeface="Amazon Ember" panose="020B0603020204020204" pitchFamily="34" charset="0"/>
                        <a:ea typeface="Amazon Ember" panose="020B0603020204020204" pitchFamily="34" charset="0"/>
                        <a:cs typeface="Amazon Ember" panose="020B0603020204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10000"/>
                  </a:ext>
                </a:extLst>
              </a:tr>
              <a:tr h="370840">
                <a:tc>
                  <a:txBody>
                    <a:bodyPr/>
                    <a:lstStyle/>
                    <a:p>
                      <a:pPr marL="342900" indent="-342900" rtl="0">
                        <a:buFont typeface="Arial" panose="020B0604020202020204" pitchFamily="34" charset="0"/>
                        <a:buChar char="•"/>
                      </a:pPr>
                      <a:r>
                        <a:rPr lang="pt-BR" sz="1800"/>
                        <a:t>Baixo custo e flexibilidade</a:t>
                      </a:r>
                    </a:p>
                    <a:p>
                      <a:pPr marL="342900" indent="-342900" rtl="0">
                        <a:buFont typeface="Arial" panose="020B0604020202020204" pitchFamily="34" charset="0"/>
                        <a:buChar char="•"/>
                      </a:pPr>
                      <a:endParaRPr lang="en-US" sz="18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342900" indent="-342900" rtl="0">
                        <a:spcAft>
                          <a:spcPts val="600"/>
                        </a:spcAft>
                        <a:buFont typeface="Arial" panose="020B0604020202020204" pitchFamily="34" charset="0"/>
                        <a:buChar char="•"/>
                      </a:pPr>
                      <a:r>
                        <a:rPr lang="pt-BR" sz="1800"/>
                        <a:t>Carga de trabalho dinâmica e em grande escala</a:t>
                      </a:r>
                    </a:p>
                    <a:p>
                      <a:pPr marL="342900" indent="-342900" rtl="0">
                        <a:buFont typeface="Arial" panose="020B0604020202020204" pitchFamily="34" charset="0"/>
                        <a:buChar char="•"/>
                      </a:pPr>
                      <a:endParaRPr lang="en-US" sz="18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342900" indent="-342900" rtl="0">
                        <a:buFont typeface="Arial" panose="020B0604020202020204" pitchFamily="34" charset="0"/>
                        <a:buChar char="•"/>
                      </a:pPr>
                      <a:r>
                        <a:rPr lang="pt-BR" sz="1800"/>
                        <a:t>A previsibilidade garante que a capacidade computacional esteja disponível quando necessário</a:t>
                      </a:r>
                      <a:endParaRPr lang="en-US" sz="1800" dirty="0"/>
                    </a:p>
                    <a:p>
                      <a:pPr marL="342900" indent="-342900" rtl="0">
                        <a:buFont typeface="Arial" panose="020B0604020202020204" pitchFamily="34" charset="0"/>
                        <a:buChar char="•"/>
                      </a:pPr>
                      <a:endParaRPr lang="en-US" sz="18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20650" indent="-120650" algn="l" defTabSz="457200" rtl="0" eaLnBrk="1" latinLnBrk="0" hangingPunct="1">
                        <a:spcAft>
                          <a:spcPts val="600"/>
                        </a:spcAft>
                        <a:buFont typeface="Arial" panose="020B0604020202020204" pitchFamily="34" charset="0"/>
                        <a:buChar char="•"/>
                      </a:pPr>
                      <a:r>
                        <a:rPr lang="pt-BR" sz="1800" kern="1200" dirty="0"/>
                        <a:t>Economize dinheiro com custos de licenciamento</a:t>
                      </a:r>
                    </a:p>
                    <a:p>
                      <a:pPr marL="120650" indent="-120650" algn="l" defTabSz="457200" rtl="0" eaLnBrk="1" latinLnBrk="0" hangingPunct="1">
                        <a:spcAft>
                          <a:spcPts val="600"/>
                        </a:spcAft>
                        <a:buFont typeface="Arial" panose="020B0604020202020204" pitchFamily="34" charset="0"/>
                        <a:buChar char="•"/>
                      </a:pPr>
                      <a:r>
                        <a:rPr lang="pt-BR" sz="1800" kern="1200" dirty="0"/>
                        <a:t>Ajude a cumprir os requisitos regulatórios </a:t>
                      </a:r>
                      <a:br>
                        <a:rPr lang="pt-BR" sz="1800" kern="1200" dirty="0"/>
                      </a:br>
                      <a:r>
                        <a:rPr lang="pt-BR" sz="1800" kern="1200" dirty="0"/>
                        <a:t>e de conformidade.</a:t>
                      </a:r>
                      <a:endParaRPr lang="en-US" sz="1800" kern="1200" dirty="0">
                        <a:solidFill>
                          <a:schemeClr val="dk1"/>
                        </a:solidFill>
                        <a:latin typeface="Amazon Ember Light" panose="020B0403020204020204" pitchFamily="34" charset="0"/>
                        <a:ea typeface="Amazon Ember Light" panose="020B0403020204020204" pitchFamily="34" charset="0"/>
                        <a:cs typeface="Amazon Ember Light" panose="020B04030202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bl>
          </a:graphicData>
        </a:graphic>
      </p:graphicFrame>
      <p:sp>
        <p:nvSpPr>
          <p:cNvPr id="3" name="Footer Placeholder 2">
            <a:extLst>
              <a:ext uri="{FF2B5EF4-FFF2-40B4-BE49-F238E27FC236}">
                <a16:creationId xmlns:a16="http://schemas.microsoft.com/office/drawing/2014/main" id="{7C93DDCC-C90B-0348-9D52-A640D1D60E00}"/>
              </a:ext>
              <a:ext uri="{C183D7F6-B498-43B3-948B-1728B52AA6E4}">
                <adec:decorative xmlns:adec="http://schemas.microsoft.com/office/drawing/2017/decorative" val="1"/>
              </a:ext>
            </a:extLst>
          </p:cNvPr>
          <p:cNvSpPr>
            <a:spLocks noGrp="1"/>
          </p:cNvSpPr>
          <p:nvPr>
            <p:ph type="ftr" sz="quarter" idx="3"/>
          </p:nvPr>
        </p:nvSpPr>
        <p:spPr>
          <a:xfrm>
            <a:off x="419100" y="6356350"/>
            <a:ext cx="5630826"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6" name="Slide Number Placeholder 5">
            <a:extLst>
              <a:ext uri="{FF2B5EF4-FFF2-40B4-BE49-F238E27FC236}">
                <a16:creationId xmlns:a16="http://schemas.microsoft.com/office/drawing/2014/main" id="{C45D31D5-0C88-D54A-BBB3-E2374CD9594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47</a:t>
            </a:fld>
            <a:endParaRPr lang="en-US" dirty="0"/>
          </a:p>
        </p:txBody>
      </p:sp>
      <p:pic>
        <p:nvPicPr>
          <p:cNvPr id="7" name="Picture 2">
            <a:extLst>
              <a:ext uri="{FF2B5EF4-FFF2-40B4-BE49-F238E27FC236}">
                <a16:creationId xmlns:a16="http://schemas.microsoft.com/office/drawing/2014/main" id="{CB99C9BF-BD51-5C4E-A252-761F43AA3B53}"/>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b="980"/>
          <a:stretch>
            <a:fillRect/>
          </a:stretch>
        </p:blipFill>
        <p:spPr bwMode="auto">
          <a:xfrm>
            <a:off x="1263798" y="1294618"/>
            <a:ext cx="1283533" cy="731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3">
            <a:extLst>
              <a:ext uri="{FF2B5EF4-FFF2-40B4-BE49-F238E27FC236}">
                <a16:creationId xmlns:a16="http://schemas.microsoft.com/office/drawing/2014/main" id="{162F63BF-1FBE-7D43-8EC1-A3451E0D04DE}"/>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6341" y="1294618"/>
            <a:ext cx="1279836" cy="731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4">
            <a:extLst>
              <a:ext uri="{FF2B5EF4-FFF2-40B4-BE49-F238E27FC236}">
                <a16:creationId xmlns:a16="http://schemas.microsoft.com/office/drawing/2014/main" id="{7A575226-EBAF-8C4D-9B94-F4DB80F0050B}"/>
              </a:ext>
              <a:ext uri="{C183D7F6-B498-43B3-948B-1728B52AA6E4}">
                <adec:decorative xmlns:adec="http://schemas.microsoft.com/office/drawing/2017/decorative" val="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62125" y="1294618"/>
            <a:ext cx="1256582" cy="731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5">
            <a:extLst>
              <a:ext uri="{FF2B5EF4-FFF2-40B4-BE49-F238E27FC236}">
                <a16:creationId xmlns:a16="http://schemas.microsoft.com/office/drawing/2014/main" id="{187306D3-2D79-064F-8868-6D4604E87D0F}"/>
              </a:ext>
              <a:ext uri="{C183D7F6-B498-43B3-948B-1728B52AA6E4}">
                <adec:decorative xmlns:adec="http://schemas.microsoft.com/office/drawing/2017/decorative" val="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t="6773" b="3326"/>
          <a:stretch>
            <a:fillRect/>
          </a:stretch>
        </p:blipFill>
        <p:spPr bwMode="auto">
          <a:xfrm>
            <a:off x="9445250" y="1294618"/>
            <a:ext cx="1345228" cy="731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6392874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3700" dirty="0"/>
              <a:t>Modelos de definição de preço </a:t>
            </a:r>
            <a:br>
              <a:rPr lang="pt-BR" sz="3700" dirty="0"/>
            </a:br>
            <a:r>
              <a:rPr lang="pt-BR" sz="3700" dirty="0"/>
              <a:t>do </a:t>
            </a:r>
            <a:r>
              <a:rPr lang="pt-BR" sz="3700" dirty="0" err="1"/>
              <a:t>Amazon</a:t>
            </a:r>
            <a:r>
              <a:rPr lang="pt-BR" sz="3700" dirty="0"/>
              <a:t> EC2: casos de uso</a:t>
            </a:r>
          </a:p>
        </p:txBody>
      </p:sp>
      <p:graphicFrame>
        <p:nvGraphicFramePr>
          <p:cNvPr id="5" name="Content Placeholder 3"/>
          <p:cNvGraphicFramePr>
            <a:graphicFrameLocks noGrp="1"/>
          </p:cNvGraphicFramePr>
          <p:nvPr>
            <p:ph idx="1"/>
            <p:extLst>
              <p:ext uri="{D42A27DB-BD31-4B8C-83A1-F6EECF244321}">
                <p14:modId xmlns:p14="http://schemas.microsoft.com/office/powerpoint/2010/main" val="3816617205"/>
              </p:ext>
            </p:extLst>
          </p:nvPr>
        </p:nvGraphicFramePr>
        <p:xfrm>
          <a:off x="572488" y="2834640"/>
          <a:ext cx="11047024" cy="3556089"/>
        </p:xfrm>
        <a:graphic>
          <a:graphicData uri="http://schemas.openxmlformats.org/drawingml/2006/table">
            <a:tbl>
              <a:tblPr firstRow="1" bandRow="1">
                <a:tableStyleId>{5C22544A-7EE6-4342-B048-85BDC9FD1C3A}</a:tableStyleId>
              </a:tblPr>
              <a:tblGrid>
                <a:gridCol w="2761756">
                  <a:extLst>
                    <a:ext uri="{9D8B030D-6E8A-4147-A177-3AD203B41FA5}">
                      <a16:colId xmlns:a16="http://schemas.microsoft.com/office/drawing/2014/main" val="20000"/>
                    </a:ext>
                  </a:extLst>
                </a:gridCol>
                <a:gridCol w="2761756">
                  <a:extLst>
                    <a:ext uri="{9D8B030D-6E8A-4147-A177-3AD203B41FA5}">
                      <a16:colId xmlns:a16="http://schemas.microsoft.com/office/drawing/2014/main" val="20001"/>
                    </a:ext>
                  </a:extLst>
                </a:gridCol>
                <a:gridCol w="2761756">
                  <a:extLst>
                    <a:ext uri="{9D8B030D-6E8A-4147-A177-3AD203B41FA5}">
                      <a16:colId xmlns:a16="http://schemas.microsoft.com/office/drawing/2014/main" val="20002"/>
                    </a:ext>
                  </a:extLst>
                </a:gridCol>
                <a:gridCol w="2761756">
                  <a:extLst>
                    <a:ext uri="{9D8B030D-6E8A-4147-A177-3AD203B41FA5}">
                      <a16:colId xmlns:a16="http://schemas.microsoft.com/office/drawing/2014/main" val="20003"/>
                    </a:ext>
                  </a:extLst>
                </a:gridCol>
              </a:tblGrid>
              <a:tr h="66666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b="0" i="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rPr>
                        <a:t>Instâncias sob demanda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b="0" i="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rPr>
                        <a:t>Instâncias spot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b="0" i="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rPr>
                        <a:t>Instâncias reservadas</a:t>
                      </a:r>
                      <a:endParaRPr lang="en-US" sz="2000" b="0" i="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b="0" i="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rPr>
                        <a:t>Hosts dedicados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10000"/>
                  </a:ext>
                </a:extLst>
              </a:tr>
              <a:tr h="2855049">
                <a:tc>
                  <a:txBody>
                    <a:bodyPr/>
                    <a:lstStyle/>
                    <a:p>
                      <a:pPr marL="120650" indent="-120650" rtl="0">
                        <a:spcAft>
                          <a:spcPts val="600"/>
                        </a:spcAft>
                        <a:buFont typeface="Arial" panose="020B0604020202020204" pitchFamily="34" charset="0"/>
                        <a:buChar char="•"/>
                      </a:pPr>
                      <a:r>
                        <a:rPr lang="pt-BR" sz="1600">
                          <a:latin typeface="Amazon Ember Light" panose="020B0403020204020204" pitchFamily="34" charset="0"/>
                          <a:ea typeface="Amazon Ember Light" panose="020B0403020204020204" pitchFamily="34" charset="0"/>
                          <a:cs typeface="Amazon Ember Light" panose="020B0403020204020204" pitchFamily="34" charset="0"/>
                        </a:rPr>
                        <a:t>Cargas de trabalho de curto prazo, com picos ou imprevisíveis</a:t>
                      </a:r>
                    </a:p>
                    <a:p>
                      <a:pPr marL="120650" indent="-120650" rtl="0">
                        <a:spcAft>
                          <a:spcPts val="600"/>
                        </a:spcAft>
                        <a:buFont typeface="Arial" panose="020B0604020202020204" pitchFamily="34" charset="0"/>
                        <a:buChar char="•"/>
                      </a:pPr>
                      <a:r>
                        <a:rPr lang="pt-BR" sz="1600">
                          <a:latin typeface="Amazon Ember Light" panose="020B0403020204020204" pitchFamily="34" charset="0"/>
                          <a:ea typeface="Amazon Ember Light" panose="020B0403020204020204" pitchFamily="34" charset="0"/>
                          <a:cs typeface="Amazon Ember Light" panose="020B0403020204020204" pitchFamily="34" charset="0"/>
                        </a:rPr>
                        <a:t>Desenvolvimento ou teste de aplicativos</a:t>
                      </a:r>
                    </a:p>
                    <a:p>
                      <a:pPr rtl="0"/>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20650" indent="-120650" algn="l" defTabSz="457200" rtl="0" eaLnBrk="1" latinLnBrk="0" hangingPunct="1">
                        <a:spcAft>
                          <a:spcPts val="600"/>
                        </a:spcAft>
                        <a:buFont typeface="Arial" panose="020B0604020202020204" pitchFamily="34" charset="0"/>
                        <a:buChar char="•"/>
                      </a:pPr>
                      <a:r>
                        <a:rPr lang="pt-BR" sz="1600" kern="1200" dirty="0">
                          <a:solidFill>
                            <a:schemeClr val="dk1"/>
                          </a:solidFill>
                          <a:latin typeface="Amazon Ember Light" panose="020B0403020204020204" pitchFamily="34" charset="0"/>
                          <a:ea typeface="Amazon Ember Light" panose="020B0403020204020204" pitchFamily="34" charset="0"/>
                          <a:cs typeface="Amazon Ember Light" panose="020B0403020204020204" pitchFamily="34" charset="0"/>
                        </a:rPr>
                        <a:t>Aplicações com horários de início e término flexíveis</a:t>
                      </a:r>
                    </a:p>
                    <a:p>
                      <a:pPr marL="120650" indent="-120650" algn="l" defTabSz="457200" rtl="0" eaLnBrk="1" latinLnBrk="0" hangingPunct="1">
                        <a:spcAft>
                          <a:spcPts val="600"/>
                        </a:spcAft>
                        <a:buFont typeface="Arial" panose="020B0604020202020204" pitchFamily="34" charset="0"/>
                        <a:buChar char="•"/>
                      </a:pPr>
                      <a:r>
                        <a:rPr lang="pt-BR" sz="1600" kern="1200" dirty="0">
                          <a:solidFill>
                            <a:schemeClr val="dk1"/>
                          </a:solidFill>
                          <a:latin typeface="Amazon Ember Light" panose="020B0403020204020204" pitchFamily="34" charset="0"/>
                          <a:ea typeface="Amazon Ember Light" panose="020B0403020204020204" pitchFamily="34" charset="0"/>
                          <a:cs typeface="Amazon Ember Light" panose="020B0403020204020204" pitchFamily="34" charset="0"/>
                        </a:rPr>
                        <a:t>Aplicações que são viáveis somente por preços computacionais muito baixos</a:t>
                      </a:r>
                    </a:p>
                    <a:p>
                      <a:pPr marL="120650" indent="-120650" algn="l" defTabSz="457200" rtl="0" eaLnBrk="1" latinLnBrk="0" hangingPunct="1">
                        <a:spcAft>
                          <a:spcPts val="600"/>
                        </a:spcAft>
                        <a:buFont typeface="Arial" panose="020B0604020202020204" pitchFamily="34" charset="0"/>
                        <a:buChar char="•"/>
                      </a:pPr>
                      <a:r>
                        <a:rPr lang="pt-BR" sz="1600" kern="1200" dirty="0">
                          <a:solidFill>
                            <a:schemeClr val="dk1"/>
                          </a:solidFill>
                          <a:latin typeface="Amazon Ember Light" panose="020B0403020204020204" pitchFamily="34" charset="0"/>
                          <a:ea typeface="Amazon Ember Light" panose="020B0403020204020204" pitchFamily="34" charset="0"/>
                          <a:cs typeface="Amazon Ember Light" panose="020B0403020204020204" pitchFamily="34" charset="0"/>
                        </a:rPr>
                        <a:t>Usuários com necessidades computacionais urgentes para grandes quantidades de capacidade adicional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20650" indent="-120650" rtl="0">
                        <a:spcAft>
                          <a:spcPts val="600"/>
                        </a:spcAft>
                        <a:buFont typeface="Arial" panose="020B0604020202020204" pitchFamily="34" charset="0"/>
                        <a:buChar char="•"/>
                      </a:pP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Cargas de trabalho de uso constante ou previsível</a:t>
                      </a:r>
                    </a:p>
                    <a:p>
                      <a:pPr marL="120650" indent="-120650" rtl="0">
                        <a:spcAft>
                          <a:spcPts val="600"/>
                        </a:spcAft>
                        <a:buFont typeface="Arial" panose="020B0604020202020204" pitchFamily="34" charset="0"/>
                        <a:buChar char="•"/>
                      </a:pP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Aplicativos que exigem capacidade reservada, incluindo recuperação de desastres</a:t>
                      </a:r>
                    </a:p>
                    <a:p>
                      <a:pPr marL="120650" indent="-120650" rtl="0">
                        <a:spcAft>
                          <a:spcPts val="600"/>
                        </a:spcAft>
                        <a:buFont typeface="Arial" panose="020B0604020202020204" pitchFamily="34" charset="0"/>
                        <a:buChar char="•"/>
                      </a:pP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Os usuários podem fazer pagamentos prévios para reduzir ainda mais o total dos custos computacionais</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20650" indent="-120650" rtl="0">
                        <a:spcBef>
                          <a:spcPts val="600"/>
                        </a:spcBef>
                        <a:spcAft>
                          <a:spcPts val="600"/>
                        </a:spcAft>
                        <a:buFont typeface="Arial" panose="020B0604020202020204" pitchFamily="34" charset="0"/>
                        <a:buChar char="•"/>
                      </a:pP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Traga a sua própria licença (BYOL) </a:t>
                      </a:r>
                    </a:p>
                    <a:p>
                      <a:pPr marL="120650" indent="-120650" rtl="0">
                        <a:spcBef>
                          <a:spcPts val="600"/>
                        </a:spcBef>
                        <a:spcAft>
                          <a:spcPts val="600"/>
                        </a:spcAft>
                        <a:buFont typeface="Arial" panose="020B0604020202020204" pitchFamily="34" charset="0"/>
                        <a:buChar char="•"/>
                      </a:pP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Conformidade e restrições normativas</a:t>
                      </a:r>
                    </a:p>
                    <a:p>
                      <a:pPr marL="120650" indent="-120650" rtl="0">
                        <a:spcBef>
                          <a:spcPts val="600"/>
                        </a:spcBef>
                        <a:spcAft>
                          <a:spcPts val="600"/>
                        </a:spcAft>
                        <a:buFont typeface="Arial" panose="020B0604020202020204" pitchFamily="34" charset="0"/>
                        <a:buChar char="•"/>
                      </a:pP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Rastreamento de uso </a:t>
                      </a:r>
                      <a:b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e licenciamento</a:t>
                      </a:r>
                    </a:p>
                    <a:p>
                      <a:pPr marL="120650" indent="-120650" rtl="0">
                        <a:spcBef>
                          <a:spcPts val="600"/>
                        </a:spcBef>
                        <a:spcAft>
                          <a:spcPts val="600"/>
                        </a:spcAft>
                        <a:buFont typeface="Arial" panose="020B0604020202020204" pitchFamily="34" charset="0"/>
                        <a:buChar char="•"/>
                      </a:pP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Controlar posicionamento de instâncias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bl>
          </a:graphicData>
        </a:graphic>
      </p:graphicFrame>
      <p:sp>
        <p:nvSpPr>
          <p:cNvPr id="3" name="Footer Placeholder 2">
            <a:extLst>
              <a:ext uri="{FF2B5EF4-FFF2-40B4-BE49-F238E27FC236}">
                <a16:creationId xmlns:a16="http://schemas.microsoft.com/office/drawing/2014/main" id="{6B1E9667-6E85-A44C-83B0-11602450D349}"/>
              </a:ext>
              <a:ext uri="{C183D7F6-B498-43B3-948B-1728B52AA6E4}">
                <adec:decorative xmlns:adec="http://schemas.microsoft.com/office/drawing/2017/decorative" val="1"/>
              </a:ext>
            </a:extLst>
          </p:cNvPr>
          <p:cNvSpPr>
            <a:spLocks noGrp="1"/>
          </p:cNvSpPr>
          <p:nvPr>
            <p:ph type="ftr" sz="quarter" idx="3"/>
          </p:nvPr>
        </p:nvSpPr>
        <p:spPr>
          <a:xfrm>
            <a:off x="419100" y="6356350"/>
            <a:ext cx="4673895"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6" name="Slide Number Placeholder 5">
            <a:extLst>
              <a:ext uri="{FF2B5EF4-FFF2-40B4-BE49-F238E27FC236}">
                <a16:creationId xmlns:a16="http://schemas.microsoft.com/office/drawing/2014/main" id="{BD6852AD-F95B-CC48-B4C2-9E8F228FB08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48</a:t>
            </a:fld>
            <a:endParaRPr lang="en-US" dirty="0"/>
          </a:p>
        </p:txBody>
      </p:sp>
      <p:pic>
        <p:nvPicPr>
          <p:cNvPr id="7" name="Picture 2">
            <a:extLst>
              <a:ext uri="{FF2B5EF4-FFF2-40B4-BE49-F238E27FC236}">
                <a16:creationId xmlns:a16="http://schemas.microsoft.com/office/drawing/2014/main" id="{C3EB6C5C-311B-D943-91B4-4842831B2CBA}"/>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b="980"/>
          <a:stretch>
            <a:fillRect/>
          </a:stretch>
        </p:blipFill>
        <p:spPr bwMode="auto">
          <a:xfrm>
            <a:off x="1263798" y="1294618"/>
            <a:ext cx="1283533" cy="731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3">
            <a:extLst>
              <a:ext uri="{FF2B5EF4-FFF2-40B4-BE49-F238E27FC236}">
                <a16:creationId xmlns:a16="http://schemas.microsoft.com/office/drawing/2014/main" id="{65B9A51F-4734-3347-9B30-2B202F659977}"/>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6341" y="1294618"/>
            <a:ext cx="1279836" cy="731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4">
            <a:extLst>
              <a:ext uri="{FF2B5EF4-FFF2-40B4-BE49-F238E27FC236}">
                <a16:creationId xmlns:a16="http://schemas.microsoft.com/office/drawing/2014/main" id="{CDF54727-621A-BA4E-ADCC-D7C9BF1FE9FC}"/>
              </a:ext>
              <a:ext uri="{C183D7F6-B498-43B3-948B-1728B52AA6E4}">
                <adec:decorative xmlns:adec="http://schemas.microsoft.com/office/drawing/2017/decorative" val="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62125" y="1294618"/>
            <a:ext cx="1256582" cy="731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5">
            <a:extLst>
              <a:ext uri="{FF2B5EF4-FFF2-40B4-BE49-F238E27FC236}">
                <a16:creationId xmlns:a16="http://schemas.microsoft.com/office/drawing/2014/main" id="{9C2ABB9C-0E78-0945-A821-B6D57EA89CF6}"/>
              </a:ext>
              <a:ext uri="{C183D7F6-B498-43B3-948B-1728B52AA6E4}">
                <adec:decorative xmlns:adec="http://schemas.microsoft.com/office/drawing/2017/decorative" val="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t="6773" b="3326"/>
          <a:stretch>
            <a:fillRect/>
          </a:stretch>
        </p:blipFill>
        <p:spPr bwMode="auto">
          <a:xfrm>
            <a:off x="9445250" y="1294618"/>
            <a:ext cx="1345228" cy="731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TextBox 28">
            <a:extLst>
              <a:ext uri="{FF2B5EF4-FFF2-40B4-BE49-F238E27FC236}">
                <a16:creationId xmlns:a16="http://schemas.microsoft.com/office/drawing/2014/main" id="{F978F2DA-394A-BE4D-B16C-7792A0C6DB6F}"/>
              </a:ext>
            </a:extLst>
          </p:cNvPr>
          <p:cNvSpPr txBox="1">
            <a:spLocks noChangeArrowheads="1"/>
          </p:cNvSpPr>
          <p:nvPr/>
        </p:nvSpPr>
        <p:spPr bwMode="auto">
          <a:xfrm>
            <a:off x="754000" y="2135410"/>
            <a:ext cx="240803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rtlCol="0">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pt-BR" sz="1400" b="1" u="none" strike="noStrike" kern="0" cap="none" spc="0" normalizeH="0" noProof="0" dirty="0">
                <a:ln>
                  <a:noFill/>
                </a:ln>
                <a:solidFill>
                  <a:srgbClr val="0070C0"/>
                </a:solidFill>
                <a:effectLst/>
                <a:uLnTx/>
                <a:uFillTx/>
                <a:latin typeface="Amazon Ember" panose="020B0603020204020204" pitchFamily="34" charset="0"/>
                <a:ea typeface="Amazon Ember" panose="020B0603020204020204" pitchFamily="34" charset="0"/>
                <a:cs typeface="Amazon Ember" panose="020B0603020204020204" pitchFamily="34" charset="0"/>
              </a:rPr>
              <a:t>Picos de carga de trabalho</a:t>
            </a:r>
          </a:p>
        </p:txBody>
      </p:sp>
      <p:sp>
        <p:nvSpPr>
          <p:cNvPr id="12" name="TextBox 29">
            <a:extLst>
              <a:ext uri="{FF2B5EF4-FFF2-40B4-BE49-F238E27FC236}">
                <a16:creationId xmlns:a16="http://schemas.microsoft.com/office/drawing/2014/main" id="{8521C55A-051D-1242-A832-8FEFB4522201}"/>
              </a:ext>
            </a:extLst>
          </p:cNvPr>
          <p:cNvSpPr txBox="1">
            <a:spLocks noChangeArrowheads="1"/>
          </p:cNvSpPr>
          <p:nvPr/>
        </p:nvSpPr>
        <p:spPr bwMode="auto">
          <a:xfrm>
            <a:off x="6302986" y="2155981"/>
            <a:ext cx="235513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rtlCol="0">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pt-BR" sz="1400" b="1" u="none" strike="noStrike" kern="0" cap="none" spc="0" normalizeH="0" noProof="0" dirty="0">
                <a:ln>
                  <a:noFill/>
                </a:ln>
                <a:solidFill>
                  <a:srgbClr val="0070C0"/>
                </a:solidFill>
                <a:effectLst/>
                <a:uLnTx/>
                <a:uFillTx/>
                <a:latin typeface="Amazon Ember" panose="020B0603020204020204" pitchFamily="34" charset="0"/>
                <a:ea typeface="Amazon Ember" panose="020B0603020204020204" pitchFamily="34" charset="0"/>
                <a:cs typeface="Amazon Ember" panose="020B0603020204020204" pitchFamily="34" charset="0"/>
              </a:rPr>
              <a:t>Cargas de trabalho </a:t>
            </a:r>
            <a:br>
              <a:rPr lang="pt-BR" sz="1400" b="1" u="none" strike="noStrike" kern="0" cap="none" spc="0" normalizeH="0" noProof="0" dirty="0">
                <a:ln>
                  <a:noFill/>
                </a:ln>
                <a:solidFill>
                  <a:srgbClr val="0070C0"/>
                </a:solidFill>
                <a:effectLst/>
                <a:uLnTx/>
                <a:uFillTx/>
                <a:latin typeface="Amazon Ember" panose="020B0603020204020204" pitchFamily="34" charset="0"/>
                <a:ea typeface="Amazon Ember" panose="020B0603020204020204" pitchFamily="34" charset="0"/>
                <a:cs typeface="Amazon Ember" panose="020B0603020204020204" pitchFamily="34" charset="0"/>
              </a:rPr>
            </a:br>
            <a:r>
              <a:rPr lang="pt-BR" sz="1400" b="1" u="none" strike="noStrike" kern="0" cap="none" spc="0" normalizeH="0" noProof="0" dirty="0">
                <a:ln>
                  <a:noFill/>
                </a:ln>
                <a:solidFill>
                  <a:srgbClr val="0070C0"/>
                </a:solidFill>
                <a:effectLst/>
                <a:uLnTx/>
                <a:uFillTx/>
                <a:latin typeface="Amazon Ember" panose="020B0603020204020204" pitchFamily="34" charset="0"/>
                <a:ea typeface="Amazon Ember" panose="020B0603020204020204" pitchFamily="34" charset="0"/>
                <a:cs typeface="Amazon Ember" panose="020B0603020204020204" pitchFamily="34" charset="0"/>
              </a:rPr>
              <a:t>de estado fixo conhecidas</a:t>
            </a:r>
          </a:p>
        </p:txBody>
      </p:sp>
      <p:sp>
        <p:nvSpPr>
          <p:cNvPr id="13" name="TextBox 30">
            <a:extLst>
              <a:ext uri="{FF2B5EF4-FFF2-40B4-BE49-F238E27FC236}">
                <a16:creationId xmlns:a16="http://schemas.microsoft.com/office/drawing/2014/main" id="{E200D638-A2B5-DF41-9BF9-1099FE579CCC}"/>
              </a:ext>
            </a:extLst>
          </p:cNvPr>
          <p:cNvSpPr txBox="1">
            <a:spLocks noChangeArrowheads="1"/>
          </p:cNvSpPr>
          <p:nvPr/>
        </p:nvSpPr>
        <p:spPr bwMode="auto">
          <a:xfrm>
            <a:off x="3544005" y="2135410"/>
            <a:ext cx="229282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pt-BR" sz="1400" b="1" u="none" strike="noStrike" kern="0" cap="none" spc="0" normalizeH="0" noProof="0" dirty="0">
                <a:ln>
                  <a:noFill/>
                </a:ln>
                <a:solidFill>
                  <a:srgbClr val="0070C0"/>
                </a:solidFill>
                <a:effectLst/>
                <a:uLnTx/>
                <a:uFillTx/>
                <a:latin typeface="Amazon Ember" panose="020B0603020204020204" pitchFamily="34" charset="0"/>
                <a:ea typeface="Amazon Ember" panose="020B0603020204020204" pitchFamily="34" charset="0"/>
                <a:cs typeface="Amazon Ember" panose="020B0603020204020204" pitchFamily="34" charset="0"/>
              </a:rPr>
              <a:t>Cargas de trabalho não condicionadas a prazo</a:t>
            </a:r>
          </a:p>
        </p:txBody>
      </p:sp>
      <p:sp>
        <p:nvSpPr>
          <p:cNvPr id="14" name="TextBox 31">
            <a:extLst>
              <a:ext uri="{FF2B5EF4-FFF2-40B4-BE49-F238E27FC236}">
                <a16:creationId xmlns:a16="http://schemas.microsoft.com/office/drawing/2014/main" id="{CD55E4A6-BD8C-A04B-AEDE-2A85877F2204}"/>
              </a:ext>
            </a:extLst>
          </p:cNvPr>
          <p:cNvSpPr txBox="1">
            <a:spLocks noChangeArrowheads="1"/>
          </p:cNvSpPr>
          <p:nvPr/>
        </p:nvSpPr>
        <p:spPr bwMode="auto">
          <a:xfrm>
            <a:off x="9124277" y="2154247"/>
            <a:ext cx="23523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pt-BR" sz="1400" b="1" u="none" strike="noStrike" kern="0" cap="none" spc="0" normalizeH="0" noProof="0" dirty="0">
                <a:ln>
                  <a:noFill/>
                </a:ln>
                <a:solidFill>
                  <a:srgbClr val="0070C0"/>
                </a:solidFill>
                <a:effectLst/>
                <a:uLnTx/>
                <a:uFillTx/>
                <a:latin typeface="Amazon Ember" panose="020B0603020204020204" pitchFamily="34" charset="0"/>
                <a:ea typeface="Amazon Ember" panose="020B0603020204020204" pitchFamily="34" charset="0"/>
                <a:cs typeface="Amazon Ember" panose="020B0603020204020204" pitchFamily="34" charset="0"/>
              </a:rPr>
              <a:t>Cargas de trabalho altamente confidenciais</a:t>
            </a:r>
          </a:p>
        </p:txBody>
      </p:sp>
    </p:spTree>
    <p:custDataLst>
      <p:tags r:id="rId1"/>
    </p:custDataLst>
    <p:extLst>
      <p:ext uri="{BB962C8B-B14F-4D97-AF65-F5344CB8AC3E}">
        <p14:creationId xmlns:p14="http://schemas.microsoft.com/office/powerpoint/2010/main" val="16702774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299301"/>
            <a:ext cx="11115261" cy="631550"/>
          </a:xfrm>
        </p:spPr>
        <p:txBody>
          <a:bodyPr rtlCol="0">
            <a:noAutofit/>
          </a:bodyPr>
          <a:lstStyle/>
          <a:p>
            <a:pPr rtl="0"/>
            <a:r>
              <a:rPr lang="pt-BR" sz="3700" dirty="0"/>
              <a:t>Os quatro pilares da otimização de custos </a:t>
            </a:r>
          </a:p>
        </p:txBody>
      </p:sp>
      <p:sp>
        <p:nvSpPr>
          <p:cNvPr id="3" name="Footer Placeholder 2">
            <a:extLst>
              <a:ext uri="{FF2B5EF4-FFF2-40B4-BE49-F238E27FC236}">
                <a16:creationId xmlns:a16="http://schemas.microsoft.com/office/drawing/2014/main" id="{E70D4373-A959-C441-9B24-D061EA6A3BCD}"/>
              </a:ext>
              <a:ext uri="{C183D7F6-B498-43B3-948B-1728B52AA6E4}">
                <adec:decorative xmlns:adec="http://schemas.microsoft.com/office/drawing/2017/decorative" val="1"/>
              </a:ext>
            </a:extLst>
          </p:cNvPr>
          <p:cNvSpPr>
            <a:spLocks noGrp="1"/>
          </p:cNvSpPr>
          <p:nvPr>
            <p:ph type="ftr" sz="quarter" idx="3"/>
          </p:nvPr>
        </p:nvSpPr>
        <p:spPr>
          <a:xfrm>
            <a:off x="419100" y="6356350"/>
            <a:ext cx="4471877"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4" name="Slide Number Placeholder 3">
            <a:extLst>
              <a:ext uri="{FF2B5EF4-FFF2-40B4-BE49-F238E27FC236}">
                <a16:creationId xmlns:a16="http://schemas.microsoft.com/office/drawing/2014/main" id="{C7BF7B2C-3F25-094A-95E5-45B95D78AB0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49</a:t>
            </a:fld>
            <a:endParaRPr lang="en-US" dirty="0"/>
          </a:p>
        </p:txBody>
      </p:sp>
      <p:grpSp>
        <p:nvGrpSpPr>
          <p:cNvPr id="5" name="Group 4" descr="graphic in form of greek columns labeled &quot;cost optimization&quot;. It has four labeled pillars (notes below the slide describe each of the four).">
            <a:extLst>
              <a:ext uri="{FF2B5EF4-FFF2-40B4-BE49-F238E27FC236}">
                <a16:creationId xmlns:a16="http://schemas.microsoft.com/office/drawing/2014/main" id="{B3413030-4153-5149-9E76-4294BE80C544}"/>
              </a:ext>
            </a:extLst>
          </p:cNvPr>
          <p:cNvGrpSpPr/>
          <p:nvPr/>
        </p:nvGrpSpPr>
        <p:grpSpPr>
          <a:xfrm>
            <a:off x="1295400" y="1350705"/>
            <a:ext cx="9525000" cy="5071760"/>
            <a:chOff x="1295400" y="1350705"/>
            <a:chExt cx="9525000" cy="5071760"/>
          </a:xfrm>
        </p:grpSpPr>
        <p:grpSp>
          <p:nvGrpSpPr>
            <p:cNvPr id="32" name="Group 31"/>
            <p:cNvGrpSpPr/>
            <p:nvPr/>
          </p:nvGrpSpPr>
          <p:grpSpPr>
            <a:xfrm>
              <a:off x="1617126" y="2070100"/>
              <a:ext cx="1600200" cy="4089400"/>
              <a:chOff x="1253121" y="1752600"/>
              <a:chExt cx="1600200" cy="4089400"/>
            </a:xfrm>
          </p:grpSpPr>
          <p:pic>
            <p:nvPicPr>
              <p:cNvPr id="33" name="Picture 4" descr="https://blog.helpingadvisors.com/wp-content/uploads/2016/04/Four-pillars.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1253121" y="1752600"/>
                <a:ext cx="1600200" cy="4089400"/>
              </a:xfrm>
              <a:prstGeom prst="rect">
                <a:avLst/>
              </a:prstGeom>
              <a:solidFill>
                <a:schemeClr val="bg1">
                  <a:lumMod val="95000"/>
                </a:schemeClr>
              </a:solidFill>
            </p:spPr>
          </p:pic>
          <p:pic>
            <p:nvPicPr>
              <p:cNvPr id="34" name="Picture 3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22635" y="3930564"/>
                <a:ext cx="1261172" cy="1261172"/>
              </a:xfrm>
              <a:prstGeom prst="rect">
                <a:avLst/>
              </a:prstGeom>
            </p:spPr>
          </p:pic>
          <p:sp>
            <p:nvSpPr>
              <p:cNvPr id="35" name="TextBox 34"/>
              <p:cNvSpPr txBox="1"/>
              <p:nvPr/>
            </p:nvSpPr>
            <p:spPr>
              <a:xfrm>
                <a:off x="1422635" y="2730880"/>
                <a:ext cx="1261172" cy="584775"/>
              </a:xfrm>
              <a:prstGeom prst="rect">
                <a:avLst/>
              </a:prstGeom>
              <a:noFill/>
            </p:spPr>
            <p:txBody>
              <a:bodyPr wrap="square" rtlCol="0" anchor="b">
                <a:spAutoFit/>
              </a:bodyPr>
              <a:lstStyle/>
              <a:p>
                <a:pPr algn="ctr" rtl="0"/>
                <a:r>
                  <a:rPr lang="pt-BR" sz="1600">
                    <a:latin typeface="Amazon Ember" panose="020B0603020204020204" pitchFamily="34" charset="0"/>
                    <a:ea typeface="Amazon Ember" panose="020B0603020204020204" pitchFamily="34" charset="0"/>
                    <a:cs typeface="Amazon Ember" panose="020B0603020204020204" pitchFamily="34" charset="0"/>
                  </a:rPr>
                  <a:t>Tamanho certo</a:t>
                </a:r>
              </a:p>
            </p:txBody>
          </p:sp>
        </p:grpSp>
        <p:pic>
          <p:nvPicPr>
            <p:cNvPr id="37" name="Picture 4" descr="https://blog.helpingadvisors.com/wp-content/uploads/2016/04/Four-pillars.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6535898" y="2071147"/>
              <a:ext cx="1600200" cy="4089400"/>
            </a:xfrm>
            <a:prstGeom prst="rect">
              <a:avLst/>
            </a:prstGeom>
            <a:noFill/>
            <a:extLst>
              <a:ext uri="{909E8E84-426E-40DD-AFC4-6F175D3DCCD1}">
                <a14:hiddenFill xmlns:a14="http://schemas.microsoft.com/office/drawing/2010/main">
                  <a:solidFill>
                    <a:srgbClr val="FFFFFF"/>
                  </a:solidFill>
                </a14:hiddenFill>
              </a:ext>
            </a:extLst>
          </p:spPr>
        </p:pic>
        <p:sp>
          <p:nvSpPr>
            <p:cNvPr id="39" name="TextBox 38"/>
            <p:cNvSpPr txBox="1"/>
            <p:nvPr/>
          </p:nvSpPr>
          <p:spPr>
            <a:xfrm>
              <a:off x="6713571" y="2958883"/>
              <a:ext cx="1244854" cy="1077218"/>
            </a:xfrm>
            <a:prstGeom prst="rect">
              <a:avLst/>
            </a:prstGeom>
            <a:noFill/>
          </p:spPr>
          <p:txBody>
            <a:bodyPr wrap="square" rtlCol="0" anchor="b">
              <a:spAutoFit/>
            </a:bodyPr>
            <a:lstStyle>
              <a:defPPr>
                <a:defRPr lang="en-US"/>
              </a:defPPr>
              <a:lvl1pPr algn="ctr">
                <a:defRPr b="1">
                  <a:solidFill>
                    <a:schemeClr val="bg1"/>
                  </a:solidFill>
                </a:defRPr>
              </a:lvl1pPr>
            </a:lstStyle>
            <a:p>
              <a:pPr rtl="0"/>
              <a:r>
                <a:rPr lang="pt-BR" sz="1600" b="0">
                  <a:solidFill>
                    <a:schemeClr val="tx1"/>
                  </a:solidFill>
                  <a:latin typeface="Amazon Ember" panose="020B0603020204020204" pitchFamily="34" charset="0"/>
                  <a:ea typeface="Amazon Ember" panose="020B0603020204020204" pitchFamily="34" charset="0"/>
                  <a:cs typeface="Amazon Ember" panose="020B0603020204020204" pitchFamily="34" charset="0"/>
                </a:rPr>
                <a:t>Modelo de definição de preço ideal</a:t>
              </a:r>
            </a:p>
          </p:txBody>
        </p:sp>
        <p:grpSp>
          <p:nvGrpSpPr>
            <p:cNvPr id="40" name="Group 39"/>
            <p:cNvGrpSpPr/>
            <p:nvPr/>
          </p:nvGrpSpPr>
          <p:grpSpPr>
            <a:xfrm>
              <a:off x="4076512" y="2078571"/>
              <a:ext cx="1600200" cy="4089400"/>
              <a:chOff x="6112995" y="1752600"/>
              <a:chExt cx="1600200" cy="4089400"/>
            </a:xfrm>
          </p:grpSpPr>
          <p:pic>
            <p:nvPicPr>
              <p:cNvPr id="41" name="Picture 4" descr="https://blog.helpingadvisors.com/wp-content/uploads/2016/04/Four-pillars.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6112995" y="1752600"/>
                <a:ext cx="1600200" cy="4089400"/>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75902" y="4118768"/>
                <a:ext cx="1063620" cy="1063620"/>
              </a:xfrm>
              <a:prstGeom prst="rect">
                <a:avLst/>
              </a:prstGeom>
            </p:spPr>
          </p:pic>
          <p:sp>
            <p:nvSpPr>
              <p:cNvPr id="43" name="TextBox 42"/>
              <p:cNvSpPr txBox="1"/>
              <p:nvPr/>
            </p:nvSpPr>
            <p:spPr>
              <a:xfrm>
                <a:off x="6271624" y="2887255"/>
                <a:ext cx="1272175" cy="584775"/>
              </a:xfrm>
              <a:prstGeom prst="rect">
                <a:avLst/>
              </a:prstGeom>
              <a:noFill/>
            </p:spPr>
            <p:txBody>
              <a:bodyPr wrap="square" rtlCol="0" anchor="b">
                <a:spAutoFit/>
              </a:bodyPr>
              <a:lstStyle>
                <a:defPPr>
                  <a:defRPr lang="en-US"/>
                </a:defPPr>
                <a:lvl1pPr algn="ctr">
                  <a:defRPr b="1">
                    <a:solidFill>
                      <a:schemeClr val="bg1"/>
                    </a:solidFill>
                  </a:defRPr>
                </a:lvl1pPr>
              </a:lstStyle>
              <a:p>
                <a:pPr rtl="0"/>
                <a:r>
                  <a:rPr lang="pt-BR" sz="1600" b="0" spc="-20" dirty="0">
                    <a:solidFill>
                      <a:schemeClr val="tx1"/>
                    </a:solidFill>
                    <a:latin typeface="Amazon Ember" panose="020B0603020204020204" pitchFamily="34" charset="0"/>
                    <a:ea typeface="Amazon Ember" panose="020B0603020204020204" pitchFamily="34" charset="0"/>
                    <a:cs typeface="Amazon Ember" panose="020B0603020204020204" pitchFamily="34" charset="0"/>
                  </a:rPr>
                  <a:t>Aumente a elasticidade</a:t>
                </a:r>
              </a:p>
            </p:txBody>
          </p:sp>
        </p:grpSp>
        <p:pic>
          <p:nvPicPr>
            <p:cNvPr id="45" name="Picture 4" descr="https://blog.helpingadvisors.com/wp-content/uploads/2016/04/Four-pillars.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8865388" y="2070100"/>
              <a:ext cx="1600200" cy="4089400"/>
            </a:xfrm>
            <a:prstGeom prst="rect">
              <a:avLst/>
            </a:prstGeom>
            <a:noFill/>
            <a:extLst>
              <a:ext uri="{909E8E84-426E-40DD-AFC4-6F175D3DCCD1}">
                <a14:hiddenFill xmlns:a14="http://schemas.microsoft.com/office/drawing/2010/main">
                  <a:solidFill>
                    <a:srgbClr val="FFFFFF"/>
                  </a:solidFill>
                </a14:hiddenFill>
              </a:ext>
            </a:extLst>
          </p:spPr>
        </p:pic>
        <p:sp>
          <p:nvSpPr>
            <p:cNvPr id="46" name="TextBox 45"/>
            <p:cNvSpPr txBox="1"/>
            <p:nvPr/>
          </p:nvSpPr>
          <p:spPr>
            <a:xfrm>
              <a:off x="9034784" y="2958883"/>
              <a:ext cx="1245721" cy="1077218"/>
            </a:xfrm>
            <a:prstGeom prst="rect">
              <a:avLst/>
            </a:prstGeom>
            <a:noFill/>
          </p:spPr>
          <p:txBody>
            <a:bodyPr wrap="square" rtlCol="0" anchor="b">
              <a:spAutoFit/>
            </a:bodyPr>
            <a:lstStyle>
              <a:defPPr>
                <a:defRPr lang="en-US"/>
              </a:defPPr>
              <a:lvl1pPr algn="ctr">
                <a:defRPr b="1">
                  <a:solidFill>
                    <a:schemeClr val="bg1"/>
                  </a:solidFill>
                </a:defRPr>
              </a:lvl1pPr>
            </a:lstStyle>
            <a:p>
              <a:pPr rtl="0"/>
              <a:r>
                <a:rPr lang="pt-BR" sz="1600" b="0" dirty="0">
                  <a:solidFill>
                    <a:schemeClr val="tx1"/>
                  </a:solidFill>
                  <a:latin typeface="Amazon Ember" panose="020B0603020204020204" pitchFamily="34" charset="0"/>
                  <a:ea typeface="Amazon Ember" panose="020B0603020204020204" pitchFamily="34" charset="0"/>
                  <a:cs typeface="Amazon Ember" panose="020B0603020204020204" pitchFamily="34" charset="0"/>
                </a:rPr>
                <a:t>Otimizar opções de armazenamento</a:t>
              </a:r>
            </a:p>
          </p:txBody>
        </p:sp>
        <p:pic>
          <p:nvPicPr>
            <p:cNvPr id="47" name="Picture 2" descr="https://d0.awsstatic.com/Digital%20Marketing/House/ctabox/ha_ctabox_cost-optimization-0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22657" y="4472382"/>
              <a:ext cx="1202272" cy="1079500"/>
            </a:xfrm>
            <a:prstGeom prst="rect">
              <a:avLst/>
            </a:prstGeom>
            <a:noFill/>
            <a:extLst>
              <a:ext uri="{909E8E84-426E-40DD-AFC4-6F175D3DCCD1}">
                <a14:hiddenFill xmlns:a14="http://schemas.microsoft.com/office/drawing/2010/main">
                  <a:solidFill>
                    <a:srgbClr val="FFFFFF"/>
                  </a:solidFill>
                </a14:hiddenFill>
              </a:ext>
            </a:extLst>
          </p:spPr>
        </p:pic>
        <p:sp>
          <p:nvSpPr>
            <p:cNvPr id="48" name="Rectangle 47"/>
            <p:cNvSpPr/>
            <p:nvPr/>
          </p:nvSpPr>
          <p:spPr>
            <a:xfrm>
              <a:off x="1447800" y="6159500"/>
              <a:ext cx="9215718" cy="262965"/>
            </a:xfrm>
            <a:prstGeom prst="rect">
              <a:avLst/>
            </a:prstGeom>
            <a:solidFill>
              <a:srgbClr val="9F9994"/>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en-US" dirty="0"/>
            </a:p>
          </p:txBody>
        </p:sp>
        <p:sp>
          <p:nvSpPr>
            <p:cNvPr id="49" name="Rectangle 48"/>
            <p:cNvSpPr/>
            <p:nvPr/>
          </p:nvSpPr>
          <p:spPr>
            <a:xfrm>
              <a:off x="1447800" y="1944594"/>
              <a:ext cx="9215718" cy="102086"/>
            </a:xfrm>
            <a:prstGeom prst="rect">
              <a:avLst/>
            </a:prstGeom>
            <a:solidFill>
              <a:schemeClr val="bg1">
                <a:lumMod val="95000"/>
              </a:schemeClr>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en-US" dirty="0"/>
            </a:p>
          </p:txBody>
        </p:sp>
        <p:sp>
          <p:nvSpPr>
            <p:cNvPr id="50" name="Rectangle 49"/>
            <p:cNvSpPr/>
            <p:nvPr/>
          </p:nvSpPr>
          <p:spPr>
            <a:xfrm>
              <a:off x="1295400" y="1350705"/>
              <a:ext cx="9525000" cy="561998"/>
            </a:xfrm>
            <a:prstGeom prst="rect">
              <a:avLst/>
            </a:prstGeom>
            <a:solidFill>
              <a:schemeClr val="bg1">
                <a:lumMod val="95000"/>
              </a:schemeClr>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rtl="0"/>
              <a:r>
                <a:rPr lang="pt-BR" sz="2800">
                  <a:solidFill>
                    <a:schemeClr val="tx1"/>
                  </a:solidFill>
                  <a:effectLst>
                    <a:outerShdw blurRad="50800" dist="38100" dir="2700000" algn="tl" rotWithShape="0">
                      <a:prstClr val="black">
                        <a:alpha val="40000"/>
                      </a:prstClr>
                    </a:outerShdw>
                  </a:effectLst>
                  <a:latin typeface="Amazon Ember" panose="020B0603020204020204" pitchFamily="34" charset="0"/>
                  <a:ea typeface="Amazon Ember" panose="020B0603020204020204" pitchFamily="34" charset="0"/>
                  <a:cs typeface="Amazon Ember" panose="020B0603020204020204" pitchFamily="34" charset="0"/>
                </a:rPr>
                <a:t>Otimização de custos</a:t>
              </a:r>
            </a:p>
          </p:txBody>
        </p:sp>
        <p:pic>
          <p:nvPicPr>
            <p:cNvPr id="38" name="Picture 3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043061" y="4335432"/>
              <a:ext cx="1244854" cy="1244854"/>
            </a:xfrm>
            <a:prstGeom prst="rect">
              <a:avLst/>
            </a:prstGeom>
          </p:spPr>
        </p:pic>
      </p:grpSp>
    </p:spTree>
    <p:custDataLst>
      <p:tags r:id="rId1"/>
    </p:custDataLst>
    <p:extLst>
      <p:ext uri="{BB962C8B-B14F-4D97-AF65-F5344CB8AC3E}">
        <p14:creationId xmlns:p14="http://schemas.microsoft.com/office/powerpoint/2010/main" val="1891102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9D8A06-614E-3349-AB18-CC8E0BC91E99}"/>
              </a:ext>
            </a:extLst>
          </p:cNvPr>
          <p:cNvSpPr>
            <a:spLocks noGrp="1"/>
          </p:cNvSpPr>
          <p:nvPr>
            <p:ph type="title"/>
          </p:nvPr>
        </p:nvSpPr>
        <p:spPr/>
        <p:txBody>
          <a:bodyPr rtlCol="0"/>
          <a:lstStyle/>
          <a:p>
            <a:pPr rtl="0"/>
            <a:r>
              <a:rPr lang="pt-BR"/>
              <a:t>Serviços de computação da AWS</a:t>
            </a:r>
          </a:p>
        </p:txBody>
      </p:sp>
      <p:sp>
        <p:nvSpPr>
          <p:cNvPr id="4" name="Footer Placeholder 3">
            <a:extLst>
              <a:ext uri="{FF2B5EF4-FFF2-40B4-BE49-F238E27FC236}">
                <a16:creationId xmlns:a16="http://schemas.microsoft.com/office/drawing/2014/main" id="{38874B2C-88C1-844E-863A-0C2BAABD9F8E}"/>
              </a:ext>
              <a:ext uri="{C183D7F6-B498-43B3-948B-1728B52AA6E4}">
                <adec:decorative xmlns:adec="http://schemas.microsoft.com/office/drawing/2017/decorative" val="1"/>
              </a:ext>
            </a:extLst>
          </p:cNvPr>
          <p:cNvSpPr>
            <a:spLocks noGrp="1"/>
          </p:cNvSpPr>
          <p:nvPr>
            <p:ph type="ftr" sz="quarter" idx="3"/>
          </p:nvPr>
        </p:nvSpPr>
        <p:spPr>
          <a:xfrm>
            <a:off x="419100" y="6356350"/>
            <a:ext cx="5296734"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59" name="TextBox 58">
            <a:extLst>
              <a:ext uri="{FF2B5EF4-FFF2-40B4-BE49-F238E27FC236}">
                <a16:creationId xmlns:a16="http://schemas.microsoft.com/office/drawing/2014/main" id="{0EFB2D9A-8651-EE4F-9E53-1176EEB065E7}"/>
              </a:ext>
            </a:extLst>
          </p:cNvPr>
          <p:cNvSpPr txBox="1"/>
          <p:nvPr/>
        </p:nvSpPr>
        <p:spPr>
          <a:xfrm>
            <a:off x="520593" y="1402660"/>
            <a:ext cx="11343170" cy="353943"/>
          </a:xfrm>
          <a:prstGeom prst="rect">
            <a:avLst/>
          </a:prstGeom>
          <a:noFill/>
        </p:spPr>
        <p:txBody>
          <a:bodyPr wrap="none" rtlCol="0">
            <a:spAutoFit/>
          </a:bodyPr>
          <a:lstStyle/>
          <a:p>
            <a:pPr rtl="0"/>
            <a:r>
              <a:rPr lang="pt-BR" sz="17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A </a:t>
            </a:r>
            <a:r>
              <a:rPr lang="pt-BR" sz="1700" b="1" dirty="0" err="1">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17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 Web Services (AWS) oferece muitos serviços de computação. Este módulo discutirá os serviços destacados.</a:t>
            </a:r>
          </a:p>
        </p:txBody>
      </p:sp>
      <p:grpSp>
        <p:nvGrpSpPr>
          <p:cNvPr id="2" name="Group 1" descr="Graphic showing icons for Amazon EC2, EC2 Auto Scaling, Amazon ECR, Amazon ECS, VMware Cloud on AWS, Elastic Beanstalk, AWS Lambda, EKS, Lightsail, AWS Batch, AWS Fargate, and AWS Serverless Application Repository. Only EC2, ECR, ECS, Beanstalk, Lambda, and EKS are highlighted">
            <a:extLst>
              <a:ext uri="{FF2B5EF4-FFF2-40B4-BE49-F238E27FC236}">
                <a16:creationId xmlns:a16="http://schemas.microsoft.com/office/drawing/2014/main" id="{0F118C69-978A-D04D-833F-DE9A8840346C}"/>
              </a:ext>
            </a:extLst>
          </p:cNvPr>
          <p:cNvGrpSpPr/>
          <p:nvPr/>
        </p:nvGrpSpPr>
        <p:grpSpPr>
          <a:xfrm>
            <a:off x="582792" y="2029218"/>
            <a:ext cx="10728975" cy="4327133"/>
            <a:chOff x="582792" y="2029218"/>
            <a:chExt cx="10728975" cy="4327133"/>
          </a:xfrm>
        </p:grpSpPr>
        <p:grpSp>
          <p:nvGrpSpPr>
            <p:cNvPr id="51" name="Group 50" descr="Graphic showing icons for Amazon EC2, EC2 Auto Scaling, Amazon ECR, Amazon ECS, VMware Cloud on AWS, Elastic Beanstalk, AWS Lambda, EKS, Lightsail, AWS Batch, AWS Fargate, and AWS Serverless Application Repository. Only EC2, ECR, ECS, Beanstalk, Lambda, and EKS are highlighted">
              <a:extLst>
                <a:ext uri="{FF2B5EF4-FFF2-40B4-BE49-F238E27FC236}">
                  <a16:creationId xmlns:a16="http://schemas.microsoft.com/office/drawing/2014/main" id="{94F9BA11-4C0E-D44D-ABAD-24DCE9844D89}"/>
                </a:ext>
              </a:extLst>
            </p:cNvPr>
            <p:cNvGrpSpPr/>
            <p:nvPr/>
          </p:nvGrpSpPr>
          <p:grpSpPr>
            <a:xfrm>
              <a:off x="686444" y="2128651"/>
              <a:ext cx="10625323" cy="4214517"/>
              <a:chOff x="686444" y="1554480"/>
              <a:chExt cx="10625323" cy="4214517"/>
            </a:xfrm>
          </p:grpSpPr>
          <p:sp>
            <p:nvSpPr>
              <p:cNvPr id="6" name="TextBox 5">
                <a:extLst>
                  <a:ext uri="{FF2B5EF4-FFF2-40B4-BE49-F238E27FC236}">
                    <a16:creationId xmlns:a16="http://schemas.microsoft.com/office/drawing/2014/main" id="{72D66D5F-4782-9146-8A34-18C660241CD8}"/>
                  </a:ext>
                </a:extLst>
              </p:cNvPr>
              <p:cNvSpPr txBox="1"/>
              <p:nvPr/>
            </p:nvSpPr>
            <p:spPr>
              <a:xfrm>
                <a:off x="686444" y="2138996"/>
                <a:ext cx="1513305" cy="307777"/>
              </a:xfrm>
              <a:prstGeom prst="rect">
                <a:avLst/>
              </a:prstGeom>
              <a:noFill/>
            </p:spPr>
            <p:txBody>
              <a:bodyPr wrap="square" rtlCol="0">
                <a:spAutoFit/>
              </a:bodyPr>
              <a:lstStyle/>
              <a:p>
                <a:pPr algn="ctr" rtl="0"/>
                <a:r>
                  <a:rPr lang="pt-BR" sz="1400"/>
                  <a:t>Amazon EC2</a:t>
                </a:r>
              </a:p>
            </p:txBody>
          </p:sp>
          <p:pic>
            <p:nvPicPr>
              <p:cNvPr id="7" name="Graphic 6">
                <a:extLst>
                  <a:ext uri="{FF2B5EF4-FFF2-40B4-BE49-F238E27FC236}">
                    <a16:creationId xmlns:a16="http://schemas.microsoft.com/office/drawing/2014/main" id="{87A13CC5-7F13-D64F-8AAD-A09290A3DAD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88720" y="1554480"/>
                <a:ext cx="548640" cy="548640"/>
              </a:xfrm>
              <a:prstGeom prst="rect">
                <a:avLst/>
              </a:prstGeom>
            </p:spPr>
          </p:pic>
          <p:sp>
            <p:nvSpPr>
              <p:cNvPr id="8" name="TextBox 7">
                <a:extLst>
                  <a:ext uri="{FF2B5EF4-FFF2-40B4-BE49-F238E27FC236}">
                    <a16:creationId xmlns:a16="http://schemas.microsoft.com/office/drawing/2014/main" id="{DF238146-89AD-484E-A639-D73BB5F904C3}"/>
                  </a:ext>
                </a:extLst>
              </p:cNvPr>
              <p:cNvSpPr txBox="1"/>
              <p:nvPr/>
            </p:nvSpPr>
            <p:spPr>
              <a:xfrm>
                <a:off x="2939533" y="2128363"/>
                <a:ext cx="1513305" cy="523220"/>
              </a:xfrm>
              <a:prstGeom prst="rect">
                <a:avLst/>
              </a:prstGeom>
              <a:noFill/>
            </p:spPr>
            <p:txBody>
              <a:bodyPr wrap="square" rtlCol="0">
                <a:spAutoFit/>
              </a:bodyPr>
              <a:lstStyle/>
              <a:p>
                <a:pPr algn="ctr" rtl="0"/>
                <a:r>
                  <a:rPr lang="pt-BR" sz="1400"/>
                  <a:t>Amazon EC2 </a:t>
                </a:r>
                <a:br>
                  <a:rPr lang="en-US" sz="1400" dirty="0"/>
                </a:br>
                <a:r>
                  <a:rPr lang="pt-BR" sz="1400"/>
                  <a:t>Auto Scaling</a:t>
                </a:r>
              </a:p>
            </p:txBody>
          </p:sp>
          <p:pic>
            <p:nvPicPr>
              <p:cNvPr id="9" name="Graphic 8">
                <a:extLst>
                  <a:ext uri="{FF2B5EF4-FFF2-40B4-BE49-F238E27FC236}">
                    <a16:creationId xmlns:a16="http://schemas.microsoft.com/office/drawing/2014/main" id="{9328246D-B5EB-5249-8DB0-0F584AB01FD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452277" y="1554480"/>
                <a:ext cx="548640" cy="548640"/>
              </a:xfrm>
              <a:prstGeom prst="rect">
                <a:avLst/>
              </a:prstGeom>
            </p:spPr>
          </p:pic>
          <p:sp>
            <p:nvSpPr>
              <p:cNvPr id="10" name="TextBox 9">
                <a:extLst>
                  <a:ext uri="{FF2B5EF4-FFF2-40B4-BE49-F238E27FC236}">
                    <a16:creationId xmlns:a16="http://schemas.microsoft.com/office/drawing/2014/main" id="{A7AEC25B-0F30-524C-84DB-21CD5A61F1EC}"/>
                  </a:ext>
                </a:extLst>
              </p:cNvPr>
              <p:cNvSpPr txBox="1"/>
              <p:nvPr/>
            </p:nvSpPr>
            <p:spPr>
              <a:xfrm>
                <a:off x="5101214" y="2138996"/>
                <a:ext cx="1759699" cy="738664"/>
              </a:xfrm>
              <a:prstGeom prst="rect">
                <a:avLst/>
              </a:prstGeom>
              <a:noFill/>
            </p:spPr>
            <p:txBody>
              <a:bodyPr wrap="square" rtlCol="0">
                <a:spAutoFit/>
              </a:bodyPr>
              <a:lstStyle/>
              <a:p>
                <a:pPr algn="ctr" rtl="0"/>
                <a:r>
                  <a:rPr lang="pt-BR" sz="1400"/>
                  <a:t>Amazon Elastic </a:t>
                </a:r>
                <a:br>
                  <a:rPr lang="en-US" sz="1400" dirty="0"/>
                </a:br>
                <a:r>
                  <a:rPr lang="pt-BR" sz="1400"/>
                  <a:t>Container Registry (Amazon ECR)</a:t>
                </a:r>
              </a:p>
            </p:txBody>
          </p:sp>
          <p:pic>
            <p:nvPicPr>
              <p:cNvPr id="11" name="Graphic 10">
                <a:extLst>
                  <a:ext uri="{FF2B5EF4-FFF2-40B4-BE49-F238E27FC236}">
                    <a16:creationId xmlns:a16="http://schemas.microsoft.com/office/drawing/2014/main" id="{31D7C8FB-6C21-2E4E-8D57-68F7869A6A2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715834" y="1554480"/>
                <a:ext cx="548640" cy="548640"/>
              </a:xfrm>
              <a:prstGeom prst="rect">
                <a:avLst/>
              </a:prstGeom>
            </p:spPr>
          </p:pic>
          <p:sp>
            <p:nvSpPr>
              <p:cNvPr id="12" name="TextBox 11">
                <a:extLst>
                  <a:ext uri="{FF2B5EF4-FFF2-40B4-BE49-F238E27FC236}">
                    <a16:creationId xmlns:a16="http://schemas.microsoft.com/office/drawing/2014/main" id="{0E5FE206-129D-0345-B2D5-8C50352EF3EA}"/>
                  </a:ext>
                </a:extLst>
              </p:cNvPr>
              <p:cNvSpPr txBox="1"/>
              <p:nvPr/>
            </p:nvSpPr>
            <p:spPr>
              <a:xfrm>
                <a:off x="7369509" y="2138996"/>
                <a:ext cx="1759699" cy="738664"/>
              </a:xfrm>
              <a:prstGeom prst="rect">
                <a:avLst/>
              </a:prstGeom>
              <a:noFill/>
            </p:spPr>
            <p:txBody>
              <a:bodyPr wrap="square" rtlCol="0">
                <a:spAutoFit/>
              </a:bodyPr>
              <a:lstStyle/>
              <a:p>
                <a:pPr algn="ctr" rtl="0"/>
                <a:r>
                  <a:rPr lang="pt-BR" sz="1400"/>
                  <a:t>Amazon Elastic </a:t>
                </a:r>
                <a:br>
                  <a:rPr lang="en-US" sz="1400" dirty="0"/>
                </a:br>
                <a:r>
                  <a:rPr lang="pt-BR" sz="1400"/>
                  <a:t>Container Service (Amazon ECS)</a:t>
                </a:r>
              </a:p>
            </p:txBody>
          </p:sp>
          <p:pic>
            <p:nvPicPr>
              <p:cNvPr id="13" name="Graphic 12">
                <a:extLst>
                  <a:ext uri="{FF2B5EF4-FFF2-40B4-BE49-F238E27FC236}">
                    <a16:creationId xmlns:a16="http://schemas.microsoft.com/office/drawing/2014/main" id="{BF03DA95-CDEF-1740-9272-BAAE71A3833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979391" y="1554480"/>
                <a:ext cx="548640" cy="548640"/>
              </a:xfrm>
              <a:prstGeom prst="rect">
                <a:avLst/>
              </a:prstGeom>
            </p:spPr>
          </p:pic>
          <p:sp>
            <p:nvSpPr>
              <p:cNvPr id="14" name="TextBox 13">
                <a:extLst>
                  <a:ext uri="{FF2B5EF4-FFF2-40B4-BE49-F238E27FC236}">
                    <a16:creationId xmlns:a16="http://schemas.microsoft.com/office/drawing/2014/main" id="{1CE55A78-C680-7548-9D3F-46F35E614E55}"/>
                  </a:ext>
                </a:extLst>
              </p:cNvPr>
              <p:cNvSpPr txBox="1"/>
              <p:nvPr/>
            </p:nvSpPr>
            <p:spPr>
              <a:xfrm>
                <a:off x="810828" y="3701235"/>
                <a:ext cx="1300855" cy="523220"/>
              </a:xfrm>
              <a:prstGeom prst="rect">
                <a:avLst/>
              </a:prstGeom>
              <a:noFill/>
            </p:spPr>
            <p:txBody>
              <a:bodyPr wrap="square" rtlCol="0">
                <a:spAutoFit/>
              </a:bodyPr>
              <a:lstStyle/>
              <a:p>
                <a:pPr algn="ctr" rtl="0"/>
                <a:r>
                  <a:rPr lang="pt-BR" sz="1400"/>
                  <a:t>AWS Elastic </a:t>
                </a:r>
                <a:br>
                  <a:rPr lang="en-US" sz="1400" dirty="0"/>
                </a:br>
                <a:r>
                  <a:rPr lang="pt-BR" sz="1400"/>
                  <a:t>Beanstalk</a:t>
                </a:r>
              </a:p>
            </p:txBody>
          </p:sp>
          <p:pic>
            <p:nvPicPr>
              <p:cNvPr id="15" name="Graphic 14">
                <a:extLst>
                  <a:ext uri="{FF2B5EF4-FFF2-40B4-BE49-F238E27FC236}">
                    <a16:creationId xmlns:a16="http://schemas.microsoft.com/office/drawing/2014/main" id="{29197B51-7241-5B48-8AF7-5991752DBE5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188720" y="3108960"/>
                <a:ext cx="548640" cy="548640"/>
              </a:xfrm>
              <a:prstGeom prst="rect">
                <a:avLst/>
              </a:prstGeom>
            </p:spPr>
          </p:pic>
          <p:sp>
            <p:nvSpPr>
              <p:cNvPr id="17" name="TextBox 16">
                <a:extLst>
                  <a:ext uri="{FF2B5EF4-FFF2-40B4-BE49-F238E27FC236}">
                    <a16:creationId xmlns:a16="http://schemas.microsoft.com/office/drawing/2014/main" id="{8206C955-7D21-AC48-9F31-DEA19C5E348B}"/>
                  </a:ext>
                </a:extLst>
              </p:cNvPr>
              <p:cNvSpPr txBox="1"/>
              <p:nvPr/>
            </p:nvSpPr>
            <p:spPr>
              <a:xfrm>
                <a:off x="2957929" y="3690603"/>
                <a:ext cx="1528359" cy="307777"/>
              </a:xfrm>
              <a:prstGeom prst="rect">
                <a:avLst/>
              </a:prstGeom>
              <a:noFill/>
            </p:spPr>
            <p:txBody>
              <a:bodyPr wrap="square" rtlCol="0">
                <a:spAutoFit/>
              </a:bodyPr>
              <a:lstStyle/>
              <a:p>
                <a:pPr algn="ctr" rtl="0"/>
                <a:r>
                  <a:rPr lang="pt-BR" sz="1400"/>
                  <a:t>AWS Lambda</a:t>
                </a:r>
              </a:p>
            </p:txBody>
          </p:sp>
          <p:pic>
            <p:nvPicPr>
              <p:cNvPr id="18" name="Graphic 17">
                <a:extLst>
                  <a:ext uri="{FF2B5EF4-FFF2-40B4-BE49-F238E27FC236}">
                    <a16:creationId xmlns:a16="http://schemas.microsoft.com/office/drawing/2014/main" id="{ACAFCDFB-3602-F743-A3DD-EDCBD9BA9BD6}"/>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56432" y="3108960"/>
                <a:ext cx="548640" cy="548640"/>
              </a:xfrm>
              <a:prstGeom prst="rect">
                <a:avLst/>
              </a:prstGeom>
            </p:spPr>
          </p:pic>
          <p:sp>
            <p:nvSpPr>
              <p:cNvPr id="19" name="TextBox 18">
                <a:extLst>
                  <a:ext uri="{FF2B5EF4-FFF2-40B4-BE49-F238E27FC236}">
                    <a16:creationId xmlns:a16="http://schemas.microsoft.com/office/drawing/2014/main" id="{BDDBBBDF-DBB5-834F-9359-9AFD15CE007E}"/>
                  </a:ext>
                </a:extLst>
              </p:cNvPr>
              <p:cNvSpPr txBox="1"/>
              <p:nvPr/>
            </p:nvSpPr>
            <p:spPr>
              <a:xfrm>
                <a:off x="7451096" y="3689052"/>
                <a:ext cx="1612946" cy="307777"/>
              </a:xfrm>
              <a:prstGeom prst="rect">
                <a:avLst/>
              </a:prstGeom>
              <a:noFill/>
            </p:spPr>
            <p:txBody>
              <a:bodyPr wrap="square" rtlCol="0">
                <a:spAutoFit/>
              </a:bodyPr>
              <a:lstStyle/>
              <a:p>
                <a:pPr algn="ctr" rtl="0"/>
                <a:r>
                  <a:rPr lang="pt-BR" sz="1400"/>
                  <a:t>Amazon Lightsail</a:t>
                </a:r>
              </a:p>
            </p:txBody>
          </p:sp>
          <p:pic>
            <p:nvPicPr>
              <p:cNvPr id="20" name="Graphic 19">
                <a:extLst>
                  <a:ext uri="{FF2B5EF4-FFF2-40B4-BE49-F238E27FC236}">
                    <a16:creationId xmlns:a16="http://schemas.microsoft.com/office/drawing/2014/main" id="{93C43FC5-8594-F241-9708-D75374BBC76D}"/>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7982712" y="3108960"/>
                <a:ext cx="548640" cy="548640"/>
              </a:xfrm>
              <a:prstGeom prst="rect">
                <a:avLst/>
              </a:prstGeom>
            </p:spPr>
          </p:pic>
          <p:sp>
            <p:nvSpPr>
              <p:cNvPr id="16" name="TextBox 15">
                <a:extLst>
                  <a:ext uri="{FF2B5EF4-FFF2-40B4-BE49-F238E27FC236}">
                    <a16:creationId xmlns:a16="http://schemas.microsoft.com/office/drawing/2014/main" id="{CCED8D87-6FF0-2141-9B3A-A1DBBB3E052F}"/>
                  </a:ext>
                </a:extLst>
              </p:cNvPr>
              <p:cNvSpPr txBox="1"/>
              <p:nvPr/>
            </p:nvSpPr>
            <p:spPr>
              <a:xfrm>
                <a:off x="5099191" y="3682050"/>
                <a:ext cx="1759699" cy="738664"/>
              </a:xfrm>
              <a:prstGeom prst="rect">
                <a:avLst/>
              </a:prstGeom>
              <a:noFill/>
            </p:spPr>
            <p:txBody>
              <a:bodyPr wrap="square" rtlCol="0">
                <a:spAutoFit/>
              </a:bodyPr>
              <a:lstStyle/>
              <a:p>
                <a:pPr algn="ctr" rtl="0"/>
                <a:r>
                  <a:rPr lang="pt-BR" sz="1400"/>
                  <a:t>Amazon Elastic </a:t>
                </a:r>
                <a:br>
                  <a:rPr lang="en-US" sz="1400" dirty="0"/>
                </a:br>
                <a:r>
                  <a:rPr lang="pt-BR" sz="1400"/>
                  <a:t>Serviço Kubernetes (Amazon EKS)</a:t>
                </a:r>
                <a:endParaRPr lang="en-US" sz="1100" dirty="0"/>
              </a:p>
            </p:txBody>
          </p:sp>
          <p:pic>
            <p:nvPicPr>
              <p:cNvPr id="21" name="Graphic 20">
                <a:extLst>
                  <a:ext uri="{FF2B5EF4-FFF2-40B4-BE49-F238E27FC236}">
                    <a16:creationId xmlns:a16="http://schemas.microsoft.com/office/drawing/2014/main" id="{52E8D2AF-9C85-5A43-9783-6945D1A846E5}"/>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5715000" y="3108960"/>
                <a:ext cx="548640" cy="548640"/>
              </a:xfrm>
              <a:prstGeom prst="rect">
                <a:avLst/>
              </a:prstGeom>
            </p:spPr>
          </p:pic>
          <p:sp>
            <p:nvSpPr>
              <p:cNvPr id="22" name="TextBox 21">
                <a:extLst>
                  <a:ext uri="{FF2B5EF4-FFF2-40B4-BE49-F238E27FC236}">
                    <a16:creationId xmlns:a16="http://schemas.microsoft.com/office/drawing/2014/main" id="{9FB51A2E-96B3-7948-8D97-EB082266018E}"/>
                  </a:ext>
                </a:extLst>
              </p:cNvPr>
              <p:cNvSpPr txBox="1"/>
              <p:nvPr/>
            </p:nvSpPr>
            <p:spPr>
              <a:xfrm>
                <a:off x="2968563" y="5246551"/>
                <a:ext cx="1528359" cy="307777"/>
              </a:xfrm>
              <a:prstGeom prst="rect">
                <a:avLst/>
              </a:prstGeom>
              <a:noFill/>
            </p:spPr>
            <p:txBody>
              <a:bodyPr wrap="square" rtlCol="0">
                <a:spAutoFit/>
              </a:bodyPr>
              <a:lstStyle/>
              <a:p>
                <a:pPr algn="ctr" rtl="0"/>
                <a:r>
                  <a:rPr lang="pt-BR" sz="1400"/>
                  <a:t>AWS Fargate</a:t>
                </a:r>
              </a:p>
            </p:txBody>
          </p:sp>
          <p:pic>
            <p:nvPicPr>
              <p:cNvPr id="24" name="Graphic 23">
                <a:extLst>
                  <a:ext uri="{FF2B5EF4-FFF2-40B4-BE49-F238E27FC236}">
                    <a16:creationId xmlns:a16="http://schemas.microsoft.com/office/drawing/2014/main" id="{834F0846-5796-BC4A-A105-189605116EEC}"/>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3456432" y="4663440"/>
                <a:ext cx="548640" cy="548640"/>
              </a:xfrm>
              <a:prstGeom prst="rect">
                <a:avLst/>
              </a:prstGeom>
            </p:spPr>
          </p:pic>
          <p:sp>
            <p:nvSpPr>
              <p:cNvPr id="23" name="TextBox 22">
                <a:extLst>
                  <a:ext uri="{FF2B5EF4-FFF2-40B4-BE49-F238E27FC236}">
                    <a16:creationId xmlns:a16="http://schemas.microsoft.com/office/drawing/2014/main" id="{677BA250-C599-FC4B-BCDD-6926FED9BE58}"/>
                  </a:ext>
                </a:extLst>
              </p:cNvPr>
              <p:cNvSpPr txBox="1"/>
              <p:nvPr/>
            </p:nvSpPr>
            <p:spPr>
              <a:xfrm>
                <a:off x="5293431" y="5246549"/>
                <a:ext cx="1421567" cy="307777"/>
              </a:xfrm>
              <a:prstGeom prst="rect">
                <a:avLst/>
              </a:prstGeom>
              <a:noFill/>
            </p:spPr>
            <p:txBody>
              <a:bodyPr wrap="square" rtlCol="0">
                <a:spAutoFit/>
              </a:bodyPr>
              <a:lstStyle/>
              <a:p>
                <a:pPr algn="ctr" rtl="0"/>
                <a:r>
                  <a:rPr lang="pt-BR" sz="1400"/>
                  <a:t>AWS Outposts</a:t>
                </a:r>
              </a:p>
            </p:txBody>
          </p:sp>
          <p:pic>
            <p:nvPicPr>
              <p:cNvPr id="25" name="Graphic 24">
                <a:extLst>
                  <a:ext uri="{FF2B5EF4-FFF2-40B4-BE49-F238E27FC236}">
                    <a16:creationId xmlns:a16="http://schemas.microsoft.com/office/drawing/2014/main" id="{5F162E13-FF78-A74D-8B37-CC7E02004A27}"/>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5715000" y="4663440"/>
                <a:ext cx="548640" cy="548640"/>
              </a:xfrm>
              <a:prstGeom prst="rect">
                <a:avLst/>
              </a:prstGeom>
            </p:spPr>
          </p:pic>
          <p:sp>
            <p:nvSpPr>
              <p:cNvPr id="26" name="TextBox 25">
                <a:extLst>
                  <a:ext uri="{FF2B5EF4-FFF2-40B4-BE49-F238E27FC236}">
                    <a16:creationId xmlns:a16="http://schemas.microsoft.com/office/drawing/2014/main" id="{D5A182B3-14B1-1141-BF91-E3B347F8ACC2}"/>
                  </a:ext>
                </a:extLst>
              </p:cNvPr>
              <p:cNvSpPr txBox="1"/>
              <p:nvPr/>
            </p:nvSpPr>
            <p:spPr>
              <a:xfrm>
                <a:off x="9748148" y="3682403"/>
                <a:ext cx="1528359" cy="307777"/>
              </a:xfrm>
              <a:prstGeom prst="rect">
                <a:avLst/>
              </a:prstGeom>
              <a:noFill/>
            </p:spPr>
            <p:txBody>
              <a:bodyPr wrap="square" rtlCol="0">
                <a:spAutoFit/>
              </a:bodyPr>
              <a:lstStyle/>
              <a:p>
                <a:pPr algn="ctr" rtl="0"/>
                <a:r>
                  <a:rPr lang="pt-BR" sz="1400"/>
                  <a:t>AWS Batch</a:t>
                </a:r>
              </a:p>
            </p:txBody>
          </p:sp>
          <p:pic>
            <p:nvPicPr>
              <p:cNvPr id="27" name="Graphic 26">
                <a:extLst>
                  <a:ext uri="{FF2B5EF4-FFF2-40B4-BE49-F238E27FC236}">
                    <a16:creationId xmlns:a16="http://schemas.microsoft.com/office/drawing/2014/main" id="{EE632768-5976-A24C-A931-EAF8BD068A38}"/>
                  </a:ext>
                </a:extLst>
              </p:cNvPr>
              <p:cNvPicPr>
                <a:picLocks noChangeAspect="1"/>
              </p:cNvPicPr>
              <p:nvPr/>
            </p:nvPicPr>
            <p:blipFill>
              <a:blip r:embed="rId24">
                <a:extLst>
                  <a:ext uri="{96DAC541-7B7A-43D3-8B79-37D633B846F1}">
                    <asvg:svgBlip xmlns:asvg="http://schemas.microsoft.com/office/drawing/2016/SVG/main" r:embed="rId25"/>
                  </a:ext>
                </a:extLst>
              </a:blip>
              <a:stretch>
                <a:fillRect/>
              </a:stretch>
            </p:blipFill>
            <p:spPr>
              <a:xfrm>
                <a:off x="10241280" y="3108960"/>
                <a:ext cx="548640" cy="548640"/>
              </a:xfrm>
              <a:prstGeom prst="rect">
                <a:avLst/>
              </a:prstGeom>
            </p:spPr>
          </p:pic>
          <p:sp>
            <p:nvSpPr>
              <p:cNvPr id="28" name="TextBox 27">
                <a:extLst>
                  <a:ext uri="{FF2B5EF4-FFF2-40B4-BE49-F238E27FC236}">
                    <a16:creationId xmlns:a16="http://schemas.microsoft.com/office/drawing/2014/main" id="{77F9D947-D894-4D49-A708-55D33644A22B}"/>
                  </a:ext>
                </a:extLst>
              </p:cNvPr>
              <p:cNvSpPr txBox="1"/>
              <p:nvPr/>
            </p:nvSpPr>
            <p:spPr>
              <a:xfrm>
                <a:off x="7201021" y="5245777"/>
                <a:ext cx="2134356" cy="523220"/>
              </a:xfrm>
              <a:prstGeom prst="rect">
                <a:avLst/>
              </a:prstGeom>
              <a:noFill/>
            </p:spPr>
            <p:txBody>
              <a:bodyPr wrap="square" rtlCol="0">
                <a:spAutoFit/>
              </a:bodyPr>
              <a:lstStyle/>
              <a:p>
                <a:pPr algn="ctr" rtl="0"/>
                <a:r>
                  <a:rPr lang="pt-BR" sz="1400"/>
                  <a:t>AWS Serverless Application Repository</a:t>
                </a:r>
              </a:p>
            </p:txBody>
          </p:sp>
          <p:pic>
            <p:nvPicPr>
              <p:cNvPr id="29" name="Graphic 28">
                <a:extLst>
                  <a:ext uri="{FF2B5EF4-FFF2-40B4-BE49-F238E27FC236}">
                    <a16:creationId xmlns:a16="http://schemas.microsoft.com/office/drawing/2014/main" id="{0729A681-DAE1-A340-93EB-6AC456367108}"/>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7982712" y="4663440"/>
                <a:ext cx="548640" cy="548640"/>
              </a:xfrm>
              <a:prstGeom prst="rect">
                <a:avLst/>
              </a:prstGeom>
            </p:spPr>
          </p:pic>
          <p:sp>
            <p:nvSpPr>
              <p:cNvPr id="30" name="TextBox 29">
                <a:extLst>
                  <a:ext uri="{FF2B5EF4-FFF2-40B4-BE49-F238E27FC236}">
                    <a16:creationId xmlns:a16="http://schemas.microsoft.com/office/drawing/2014/main" id="{84AAE190-6F1F-A94E-8160-365CCEEDE130}"/>
                  </a:ext>
                </a:extLst>
              </p:cNvPr>
              <p:cNvSpPr txBox="1"/>
              <p:nvPr/>
            </p:nvSpPr>
            <p:spPr>
              <a:xfrm>
                <a:off x="9722768" y="2131998"/>
                <a:ext cx="1588999" cy="523220"/>
              </a:xfrm>
              <a:prstGeom prst="rect">
                <a:avLst/>
              </a:prstGeom>
              <a:noFill/>
            </p:spPr>
            <p:txBody>
              <a:bodyPr wrap="square" rtlCol="0">
                <a:spAutoFit/>
              </a:bodyPr>
              <a:lstStyle/>
              <a:p>
                <a:pPr algn="ctr" rtl="0"/>
                <a:r>
                  <a:rPr lang="pt-BR" sz="1400"/>
                  <a:t>VMware Cloud </a:t>
                </a:r>
                <a:br>
                  <a:rPr lang="en-US" sz="1400" dirty="0"/>
                </a:br>
                <a:r>
                  <a:rPr lang="pt-BR" sz="1400"/>
                  <a:t>na AWS</a:t>
                </a:r>
              </a:p>
            </p:txBody>
          </p:sp>
          <p:pic>
            <p:nvPicPr>
              <p:cNvPr id="31" name="Graphic 30">
                <a:extLst>
                  <a:ext uri="{FF2B5EF4-FFF2-40B4-BE49-F238E27FC236}">
                    <a16:creationId xmlns:a16="http://schemas.microsoft.com/office/drawing/2014/main" id="{CA4DA72E-E02D-DC44-B3E4-2F2C086EA374}"/>
                  </a:ext>
                </a:extLst>
              </p:cNvPr>
              <p:cNvPicPr>
                <a:picLocks noChangeAspect="1"/>
              </p:cNvPicPr>
              <p:nvPr/>
            </p:nvPicPr>
            <p:blipFill>
              <a:blip r:embed="rId28">
                <a:extLst>
                  <a:ext uri="{96DAC541-7B7A-43D3-8B79-37D633B846F1}">
                    <asvg:svgBlip xmlns:asvg="http://schemas.microsoft.com/office/drawing/2016/SVG/main" r:embed="rId29"/>
                  </a:ext>
                </a:extLst>
              </a:blip>
              <a:stretch>
                <a:fillRect/>
              </a:stretch>
            </p:blipFill>
            <p:spPr>
              <a:xfrm>
                <a:off x="10242948" y="1554480"/>
                <a:ext cx="548640" cy="548640"/>
              </a:xfrm>
              <a:prstGeom prst="rect">
                <a:avLst/>
              </a:prstGeom>
            </p:spPr>
          </p:pic>
        </p:grpSp>
        <p:sp>
          <p:nvSpPr>
            <p:cNvPr id="52" name="Rectangle 51">
              <a:extLst>
                <a:ext uri="{FF2B5EF4-FFF2-40B4-BE49-F238E27FC236}">
                  <a16:creationId xmlns:a16="http://schemas.microsoft.com/office/drawing/2014/main" id="{17DD8291-D0EE-F24B-BD10-6B812FA6FC5D}"/>
                </a:ext>
              </a:extLst>
            </p:cNvPr>
            <p:cNvSpPr/>
            <p:nvPr/>
          </p:nvSpPr>
          <p:spPr>
            <a:xfrm>
              <a:off x="582792" y="2029218"/>
              <a:ext cx="1732377" cy="1422613"/>
            </a:xfrm>
            <a:prstGeom prst="rect">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b="1" dirty="0">
                <a:solidFill>
                  <a:schemeClr val="tx1"/>
                </a:solidFill>
              </a:endParaRPr>
            </a:p>
          </p:txBody>
        </p:sp>
        <p:sp>
          <p:nvSpPr>
            <p:cNvPr id="53" name="Rectangle 52">
              <a:extLst>
                <a:ext uri="{FF2B5EF4-FFF2-40B4-BE49-F238E27FC236}">
                  <a16:creationId xmlns:a16="http://schemas.microsoft.com/office/drawing/2014/main" id="{C0F02577-A119-6648-AFB7-7AA194B61EBE}"/>
                </a:ext>
              </a:extLst>
            </p:cNvPr>
            <p:cNvSpPr/>
            <p:nvPr/>
          </p:nvSpPr>
          <p:spPr>
            <a:xfrm>
              <a:off x="583135" y="3603376"/>
              <a:ext cx="1732377" cy="1422613"/>
            </a:xfrm>
            <a:prstGeom prst="rect">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b="1" dirty="0">
                <a:solidFill>
                  <a:schemeClr val="tx1"/>
                </a:solidFill>
              </a:endParaRPr>
            </a:p>
          </p:txBody>
        </p:sp>
        <p:sp>
          <p:nvSpPr>
            <p:cNvPr id="54" name="Rectangle 53">
              <a:extLst>
                <a:ext uri="{FF2B5EF4-FFF2-40B4-BE49-F238E27FC236}">
                  <a16:creationId xmlns:a16="http://schemas.microsoft.com/office/drawing/2014/main" id="{C2EEC618-48D5-584C-B1CE-4B54E35F6304}"/>
                </a:ext>
              </a:extLst>
            </p:cNvPr>
            <p:cNvSpPr/>
            <p:nvPr/>
          </p:nvSpPr>
          <p:spPr>
            <a:xfrm>
              <a:off x="5138025" y="2037846"/>
              <a:ext cx="1732377" cy="1422613"/>
            </a:xfrm>
            <a:prstGeom prst="rect">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b="1" dirty="0">
                <a:solidFill>
                  <a:schemeClr val="tx1"/>
                </a:solidFill>
              </a:endParaRPr>
            </a:p>
          </p:txBody>
        </p:sp>
        <p:sp>
          <p:nvSpPr>
            <p:cNvPr id="55" name="Rectangle 54">
              <a:extLst>
                <a:ext uri="{FF2B5EF4-FFF2-40B4-BE49-F238E27FC236}">
                  <a16:creationId xmlns:a16="http://schemas.microsoft.com/office/drawing/2014/main" id="{E3913BDF-AF15-8049-AE0D-D075D543E4FE}"/>
                </a:ext>
              </a:extLst>
            </p:cNvPr>
            <p:cNvSpPr/>
            <p:nvPr/>
          </p:nvSpPr>
          <p:spPr>
            <a:xfrm>
              <a:off x="7377491" y="2029218"/>
              <a:ext cx="1732377" cy="1422613"/>
            </a:xfrm>
            <a:prstGeom prst="rect">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b="1" dirty="0">
                <a:solidFill>
                  <a:schemeClr val="tx1"/>
                </a:solidFill>
              </a:endParaRPr>
            </a:p>
          </p:txBody>
        </p:sp>
        <p:sp>
          <p:nvSpPr>
            <p:cNvPr id="57" name="Rectangle 56">
              <a:extLst>
                <a:ext uri="{FF2B5EF4-FFF2-40B4-BE49-F238E27FC236}">
                  <a16:creationId xmlns:a16="http://schemas.microsoft.com/office/drawing/2014/main" id="{B7B625DD-DDAC-D04C-AD93-DE2D7211244D}"/>
                </a:ext>
              </a:extLst>
            </p:cNvPr>
            <p:cNvSpPr/>
            <p:nvPr/>
          </p:nvSpPr>
          <p:spPr>
            <a:xfrm>
              <a:off x="5110949" y="3592491"/>
              <a:ext cx="1732377" cy="1422613"/>
            </a:xfrm>
            <a:prstGeom prst="rect">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b="1" dirty="0">
                <a:solidFill>
                  <a:schemeClr val="tx1"/>
                </a:solidFill>
              </a:endParaRPr>
            </a:p>
          </p:txBody>
        </p:sp>
        <p:sp>
          <p:nvSpPr>
            <p:cNvPr id="58" name="Rectangle 57">
              <a:extLst>
                <a:ext uri="{FF2B5EF4-FFF2-40B4-BE49-F238E27FC236}">
                  <a16:creationId xmlns:a16="http://schemas.microsoft.com/office/drawing/2014/main" id="{C07672BE-951A-B248-8414-508964CB1A4B}"/>
                </a:ext>
              </a:extLst>
            </p:cNvPr>
            <p:cNvSpPr/>
            <p:nvPr/>
          </p:nvSpPr>
          <p:spPr>
            <a:xfrm>
              <a:off x="2825742" y="3600645"/>
              <a:ext cx="1732377" cy="1422613"/>
            </a:xfrm>
            <a:prstGeom prst="rect">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b="1" dirty="0">
                <a:solidFill>
                  <a:schemeClr val="tx1"/>
                </a:solidFill>
              </a:endParaRPr>
            </a:p>
          </p:txBody>
        </p:sp>
        <p:sp>
          <p:nvSpPr>
            <p:cNvPr id="60" name="Rectangle 59">
              <a:extLst>
                <a:ext uri="{FF2B5EF4-FFF2-40B4-BE49-F238E27FC236}">
                  <a16:creationId xmlns:a16="http://schemas.microsoft.com/office/drawing/2014/main" id="{CDE80AC7-04CF-3B43-B01C-5808E2C9D52D}"/>
                </a:ext>
              </a:extLst>
            </p:cNvPr>
            <p:cNvSpPr/>
            <p:nvPr/>
          </p:nvSpPr>
          <p:spPr>
            <a:xfrm>
              <a:off x="2848483" y="5140909"/>
              <a:ext cx="1732377" cy="1215442"/>
            </a:xfrm>
            <a:prstGeom prst="rect">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b="1" dirty="0">
                <a:solidFill>
                  <a:schemeClr val="tx1"/>
                </a:solidFill>
              </a:endParaRPr>
            </a:p>
          </p:txBody>
        </p:sp>
      </p:grpSp>
      <p:sp>
        <p:nvSpPr>
          <p:cNvPr id="3" name="Slide Number Placeholder 2">
            <a:extLst>
              <a:ext uri="{FF2B5EF4-FFF2-40B4-BE49-F238E27FC236}">
                <a16:creationId xmlns:a16="http://schemas.microsoft.com/office/drawing/2014/main" id="{8B83DFC1-68D9-144E-9AD1-5CBA9B752C3F}"/>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a:t>
            </a:fld>
            <a:endParaRPr lang="en-US" dirty="0"/>
          </a:p>
        </p:txBody>
      </p:sp>
    </p:spTree>
    <p:custDataLst>
      <p:tags r:id="rId1"/>
    </p:custDataLst>
    <p:extLst>
      <p:ext uri="{BB962C8B-B14F-4D97-AF65-F5344CB8AC3E}">
        <p14:creationId xmlns:p14="http://schemas.microsoft.com/office/powerpoint/2010/main" val="425037483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4C0B6F4-0EE5-6E48-A81E-13D2F681E923}"/>
              </a:ext>
            </a:extLst>
          </p:cNvPr>
          <p:cNvSpPr>
            <a:spLocks noGrp="1"/>
          </p:cNvSpPr>
          <p:nvPr>
            <p:ph idx="1"/>
          </p:nvPr>
        </p:nvSpPr>
        <p:spPr>
          <a:xfrm>
            <a:off x="4754880" y="1554480"/>
            <a:ext cx="6768466" cy="4663473"/>
          </a:xfrm>
        </p:spPr>
        <p:txBody>
          <a:bodyPr rtlCol="0"/>
          <a:lstStyle/>
          <a:p>
            <a:pPr defTabSz="342900" rtl="0">
              <a:lnSpc>
                <a:spcPct val="100000"/>
              </a:lnSpc>
              <a:spcBef>
                <a:spcPct val="20000"/>
              </a:spcBef>
              <a:buFont typeface="Wingdings" pitchFamily="2" charset="2"/>
              <a:buChar char="ü"/>
            </a:pPr>
            <a:r>
              <a:rPr lang="pt-BR" dirty="0">
                <a:latin typeface="+mn-lt"/>
              </a:rPr>
              <a:t>Provisione instâncias de acordo com </a:t>
            </a:r>
            <a:br>
              <a:rPr lang="pt-BR" dirty="0">
                <a:latin typeface="+mn-lt"/>
              </a:rPr>
            </a:br>
            <a:r>
              <a:rPr lang="pt-BR" dirty="0">
                <a:latin typeface="+mn-lt"/>
              </a:rPr>
              <a:t> a necessidade </a:t>
            </a:r>
          </a:p>
          <a:p>
            <a:pPr lvl="1" defTabSz="342900" rtl="0">
              <a:lnSpc>
                <a:spcPct val="100000"/>
              </a:lnSpc>
              <a:spcBef>
                <a:spcPct val="20000"/>
              </a:spcBef>
            </a:pPr>
            <a:r>
              <a:rPr lang="pt-BR" sz="2000" dirty="0"/>
              <a:t>Taxa de transferência de CPU, memória, armazenamento e rede</a:t>
            </a:r>
          </a:p>
          <a:p>
            <a:pPr lvl="1" defTabSz="342900" rtl="0">
              <a:lnSpc>
                <a:spcPct val="100000"/>
              </a:lnSpc>
              <a:spcBef>
                <a:spcPct val="20000"/>
              </a:spcBef>
            </a:pPr>
            <a:r>
              <a:rPr lang="pt-BR" sz="2000" dirty="0">
                <a:latin typeface="+mn-lt"/>
                <a:ea typeface="Amazon Ember" panose="020B0603020204020204" pitchFamily="34" charset="0"/>
                <a:cs typeface="Amazon Ember" panose="020B0603020204020204" pitchFamily="34" charset="0"/>
              </a:rPr>
              <a:t>Selecione os </a:t>
            </a:r>
            <a:r>
              <a:rPr lang="pt-BR" sz="2000" dirty="0">
                <a:solidFill>
                  <a:schemeClr val="accent5"/>
                </a:solidFill>
                <a:latin typeface="+mn-lt"/>
                <a:ea typeface="Amazon Ember" panose="020B0603020204020204" pitchFamily="34" charset="0"/>
                <a:cs typeface="Amazon Ember" panose="020B0603020204020204" pitchFamily="34" charset="0"/>
              </a:rPr>
              <a:t>tipos de instância </a:t>
            </a:r>
            <a:r>
              <a:rPr lang="pt-BR" sz="2000" dirty="0">
                <a:latin typeface="+mn-lt"/>
                <a:ea typeface="Amazon Ember" panose="020B0603020204020204" pitchFamily="34" charset="0"/>
                <a:cs typeface="Amazon Ember" panose="020B0603020204020204" pitchFamily="34" charset="0"/>
              </a:rPr>
              <a:t>apropriados para seu uso</a:t>
            </a:r>
            <a:endParaRPr lang="en-US" dirty="0">
              <a:latin typeface="+mn-lt"/>
              <a:ea typeface="Amazon Ember" panose="020B0603020204020204" pitchFamily="34" charset="0"/>
              <a:cs typeface="Amazon Ember" panose="020B0603020204020204" pitchFamily="34" charset="0"/>
            </a:endParaRPr>
          </a:p>
          <a:p>
            <a:pPr defTabSz="342900" rtl="0">
              <a:lnSpc>
                <a:spcPct val="150000"/>
              </a:lnSpc>
              <a:spcBef>
                <a:spcPct val="20000"/>
              </a:spcBef>
              <a:buFont typeface="Wingdings" pitchFamily="2" charset="2"/>
              <a:buChar char="ü"/>
            </a:pPr>
            <a:r>
              <a:rPr lang="pt-BR" dirty="0">
                <a:latin typeface="+mn-lt"/>
                <a:ea typeface="Amazon Ember" panose="020B0603020204020204" pitchFamily="34" charset="0"/>
                <a:cs typeface="Amazon Ember" panose="020B0603020204020204" pitchFamily="34" charset="0"/>
              </a:rPr>
              <a:t>Métricas do </a:t>
            </a:r>
            <a:r>
              <a:rPr lang="pt-BR" dirty="0" err="1">
                <a:latin typeface="+mn-lt"/>
                <a:ea typeface="Amazon Ember" panose="020B0603020204020204" pitchFamily="34" charset="0"/>
                <a:cs typeface="Amazon Ember" panose="020B0603020204020204" pitchFamily="34" charset="0"/>
              </a:rPr>
              <a:t>Amazon</a:t>
            </a:r>
            <a:r>
              <a:rPr lang="pt-BR" dirty="0">
                <a:latin typeface="+mn-lt"/>
                <a:ea typeface="Amazon Ember" panose="020B0603020204020204" pitchFamily="34" charset="0"/>
                <a:cs typeface="Amazon Ember" panose="020B0603020204020204" pitchFamily="34" charset="0"/>
              </a:rPr>
              <a:t> </a:t>
            </a:r>
            <a:r>
              <a:rPr lang="pt-BR" dirty="0" err="1">
                <a:latin typeface="+mn-lt"/>
                <a:ea typeface="Amazon Ember" panose="020B0603020204020204" pitchFamily="34" charset="0"/>
                <a:cs typeface="Amazon Ember" panose="020B0603020204020204" pitchFamily="34" charset="0"/>
              </a:rPr>
              <a:t>CloudWatch</a:t>
            </a:r>
            <a:endParaRPr lang="pt-BR" dirty="0">
              <a:latin typeface="+mn-lt"/>
              <a:ea typeface="Amazon Ember" panose="020B0603020204020204" pitchFamily="34" charset="0"/>
              <a:cs typeface="Amazon Ember" panose="020B0603020204020204" pitchFamily="34" charset="0"/>
            </a:endParaRPr>
          </a:p>
          <a:p>
            <a:pPr lvl="1" defTabSz="342900" rtl="0">
              <a:lnSpc>
                <a:spcPct val="100000"/>
              </a:lnSpc>
              <a:spcBef>
                <a:spcPct val="20000"/>
              </a:spcBef>
            </a:pPr>
            <a:r>
              <a:rPr lang="pt-BR" sz="2000" dirty="0">
                <a:latin typeface="+mn-lt"/>
                <a:ea typeface="Amazon Ember" panose="020B0603020204020204" pitchFamily="34" charset="0"/>
                <a:cs typeface="Amazon Ember" panose="020B0603020204020204" pitchFamily="34" charset="0"/>
              </a:rPr>
              <a:t>Até que ponto as instâncias estão ociosas? Quando?</a:t>
            </a:r>
          </a:p>
          <a:p>
            <a:pPr lvl="1" defTabSz="342900" rtl="0">
              <a:lnSpc>
                <a:spcPct val="100000"/>
              </a:lnSpc>
              <a:spcBef>
                <a:spcPct val="20000"/>
              </a:spcBef>
            </a:pPr>
            <a:r>
              <a:rPr lang="pt-BR" sz="2000" dirty="0">
                <a:latin typeface="+mn-lt"/>
                <a:ea typeface="Amazon Ember" panose="020B0603020204020204" pitchFamily="34" charset="0"/>
                <a:cs typeface="Amazon Ember" panose="020B0603020204020204" pitchFamily="34" charset="0"/>
              </a:rPr>
              <a:t>Reduzir instâncias</a:t>
            </a:r>
          </a:p>
          <a:p>
            <a:pPr defTabSz="342900" rtl="0">
              <a:lnSpc>
                <a:spcPct val="100000"/>
              </a:lnSpc>
              <a:spcBef>
                <a:spcPct val="20000"/>
              </a:spcBef>
              <a:buFont typeface="Wingdings" pitchFamily="2" charset="2"/>
              <a:buChar char="ü"/>
            </a:pPr>
            <a:r>
              <a:rPr lang="pt-BR" dirty="0">
                <a:latin typeface="+mn-lt"/>
                <a:ea typeface="Amazon Ember" panose="020B0603020204020204" pitchFamily="34" charset="0"/>
                <a:cs typeface="Amazon Ember" panose="020B0603020204020204" pitchFamily="34" charset="0"/>
              </a:rPr>
              <a:t>Prática recomendada: tamanho certo </a:t>
            </a:r>
            <a:br>
              <a:rPr lang="pt-BR" dirty="0">
                <a:latin typeface="+mn-lt"/>
                <a:ea typeface="Amazon Ember" panose="020B0603020204020204" pitchFamily="34" charset="0"/>
                <a:cs typeface="Amazon Ember" panose="020B0603020204020204" pitchFamily="34" charset="0"/>
              </a:rPr>
            </a:br>
            <a:r>
              <a:rPr lang="pt-BR" dirty="0">
                <a:latin typeface="+mn-lt"/>
                <a:ea typeface="Amazon Ember" panose="020B0603020204020204" pitchFamily="34" charset="0"/>
                <a:cs typeface="Amazon Ember" panose="020B0603020204020204" pitchFamily="34" charset="0"/>
              </a:rPr>
              <a:t> e reserva</a:t>
            </a:r>
            <a:endParaRPr lang="en-US" dirty="0">
              <a:latin typeface="+mn-lt"/>
            </a:endParaRPr>
          </a:p>
        </p:txBody>
      </p:sp>
      <p:sp>
        <p:nvSpPr>
          <p:cNvPr id="4" name="Slide Number Placeholder 3">
            <a:extLst>
              <a:ext uri="{FF2B5EF4-FFF2-40B4-BE49-F238E27FC236}">
                <a16:creationId xmlns:a16="http://schemas.microsoft.com/office/drawing/2014/main" id="{5E04AB13-45D7-C048-836E-B8FA1B462B2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50</a:t>
            </a:fld>
            <a:endParaRPr lang="en-US" dirty="0"/>
          </a:p>
        </p:txBody>
      </p:sp>
      <p:sp>
        <p:nvSpPr>
          <p:cNvPr id="3" name="Footer Placeholder 2">
            <a:extLst>
              <a:ext uri="{FF2B5EF4-FFF2-40B4-BE49-F238E27FC236}">
                <a16:creationId xmlns:a16="http://schemas.microsoft.com/office/drawing/2014/main" id="{75DFCA16-4282-0D49-9C8B-AEEB1C47773C}"/>
              </a:ext>
              <a:ext uri="{C183D7F6-B498-43B3-948B-1728B52AA6E4}">
                <adec:decorative xmlns:adec="http://schemas.microsoft.com/office/drawing/2017/decorative" val="1"/>
              </a:ext>
            </a:extLst>
          </p:cNvPr>
          <p:cNvSpPr>
            <a:spLocks noGrp="1"/>
          </p:cNvSpPr>
          <p:nvPr>
            <p:ph type="ftr" sz="quarter" idx="3"/>
          </p:nvPr>
        </p:nvSpPr>
        <p:spPr>
          <a:xfrm>
            <a:off x="419100" y="6356350"/>
            <a:ext cx="4335780"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9" name="Group 8">
            <a:extLst>
              <a:ext uri="{FF2B5EF4-FFF2-40B4-BE49-F238E27FC236}">
                <a16:creationId xmlns:a16="http://schemas.microsoft.com/office/drawing/2014/main" id="{2E4F4943-01A8-AD43-AA80-474C80165514}"/>
              </a:ext>
              <a:ext uri="{C183D7F6-B498-43B3-948B-1728B52AA6E4}">
                <adec:decorative xmlns:adec="http://schemas.microsoft.com/office/drawing/2017/decorative" val="1"/>
              </a:ext>
            </a:extLst>
          </p:cNvPr>
          <p:cNvGrpSpPr/>
          <p:nvPr/>
        </p:nvGrpSpPr>
        <p:grpSpPr>
          <a:xfrm>
            <a:off x="573455" y="1775998"/>
            <a:ext cx="3322603" cy="3709973"/>
            <a:chOff x="573455" y="1775998"/>
            <a:chExt cx="3322603" cy="3709973"/>
          </a:xfrm>
        </p:grpSpPr>
        <p:sp>
          <p:nvSpPr>
            <p:cNvPr id="22" name="TextBox 21"/>
            <p:cNvSpPr txBox="1"/>
            <p:nvPr/>
          </p:nvSpPr>
          <p:spPr>
            <a:xfrm>
              <a:off x="573455" y="2346247"/>
              <a:ext cx="2874505" cy="1754326"/>
            </a:xfrm>
            <a:prstGeom prst="rect">
              <a:avLst/>
            </a:prstGeom>
            <a:noFill/>
          </p:spPr>
          <p:txBody>
            <a:bodyPr wrap="none" rtlCol="0">
              <a:spAutoFit/>
            </a:bodyPr>
            <a:lstStyle/>
            <a:p>
              <a:pPr algn="r" rtl="0"/>
              <a:r>
                <a:rPr lang="pt-BR" dirty="0">
                  <a:solidFill>
                    <a:srgbClr val="E97D11"/>
                  </a:solidFill>
                  <a:latin typeface="Amazon Ember" panose="020B0603020204020204" pitchFamily="34" charset="0"/>
                  <a:ea typeface="Amazon Ember" panose="020B0603020204020204" pitchFamily="34" charset="0"/>
                  <a:cs typeface="Amazon Ember" panose="020B0603020204020204" pitchFamily="34" charset="0"/>
                </a:rPr>
                <a:t>1. Tamanho certo</a:t>
              </a:r>
            </a:p>
            <a:p>
              <a:pPr algn="r" rtl="0"/>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2. Aumente a elasticidade</a:t>
              </a:r>
            </a:p>
            <a:p>
              <a:pPr algn="r" rtl="0"/>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3. Modelo de definição </a:t>
              </a:r>
              <a:b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br>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de preço ideal</a:t>
              </a:r>
            </a:p>
            <a:p>
              <a:pPr algn="r" rtl="0"/>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4. Otimizar opções de </a:t>
              </a:r>
              <a:b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br>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armazenamento</a:t>
              </a:r>
            </a:p>
          </p:txBody>
        </p:sp>
        <p:cxnSp>
          <p:nvCxnSpPr>
            <p:cNvPr id="23" name="Straight Connector 22"/>
            <p:cNvCxnSpPr/>
            <p:nvPr/>
          </p:nvCxnSpPr>
          <p:spPr>
            <a:xfrm>
              <a:off x="3506132" y="2133600"/>
              <a:ext cx="0" cy="213360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4" name="Group 23"/>
            <p:cNvGrpSpPr/>
            <p:nvPr/>
          </p:nvGrpSpPr>
          <p:grpSpPr>
            <a:xfrm>
              <a:off x="3299420" y="2192748"/>
              <a:ext cx="596638" cy="646331"/>
              <a:chOff x="2997997" y="2209302"/>
              <a:chExt cx="596638" cy="646331"/>
            </a:xfrm>
          </p:grpSpPr>
          <p:sp>
            <p:nvSpPr>
              <p:cNvPr id="25" name="TextBox 24"/>
              <p:cNvSpPr txBox="1"/>
              <p:nvPr/>
            </p:nvSpPr>
            <p:spPr>
              <a:xfrm>
                <a:off x="2997997" y="2209302"/>
                <a:ext cx="596638" cy="646331"/>
              </a:xfrm>
              <a:prstGeom prst="rect">
                <a:avLst/>
              </a:prstGeom>
              <a:noFill/>
            </p:spPr>
            <p:txBody>
              <a:bodyPr wrap="none" rtlCol="0">
                <a:spAutoFit/>
              </a:bodyPr>
              <a:lstStyle/>
              <a:p>
                <a:pPr rtl="0"/>
                <a:r>
                  <a:rPr lang="pt-BR" sz="3600">
                    <a:sym typeface="Wingdings 3" panose="05040102010807070707" pitchFamily="18" charset="2"/>
                  </a:rPr>
                  <a:t></a:t>
                </a:r>
                <a:endParaRPr lang="en-US" sz="3600" dirty="0"/>
              </a:p>
            </p:txBody>
          </p:sp>
          <p:sp>
            <p:nvSpPr>
              <p:cNvPr id="26" name="TextBox 25"/>
              <p:cNvSpPr txBox="1"/>
              <p:nvPr/>
            </p:nvSpPr>
            <p:spPr>
              <a:xfrm>
                <a:off x="3016763" y="2268130"/>
                <a:ext cx="505267" cy="523220"/>
              </a:xfrm>
              <a:prstGeom prst="rect">
                <a:avLst/>
              </a:prstGeom>
              <a:noFill/>
            </p:spPr>
            <p:txBody>
              <a:bodyPr wrap="none" rtlCol="0">
                <a:spAutoFit/>
              </a:bodyPr>
              <a:lstStyle/>
              <a:p>
                <a:pPr rtl="0"/>
                <a:r>
                  <a:rPr lang="pt-BR" sz="2800">
                    <a:solidFill>
                      <a:srgbClr val="E97D11"/>
                    </a:solidFill>
                    <a:sym typeface="Wingdings 3" panose="05040102010807070707" pitchFamily="18" charset="2"/>
                  </a:rPr>
                  <a:t></a:t>
                </a:r>
                <a:endParaRPr lang="en-US" sz="2800" dirty="0">
                  <a:solidFill>
                    <a:srgbClr val="E97D11"/>
                  </a:solidFill>
                </a:endParaRPr>
              </a:p>
            </p:txBody>
          </p:sp>
        </p:grpSp>
        <p:pic>
          <p:nvPicPr>
            <p:cNvPr id="28" name="Picture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06444" y="4224799"/>
              <a:ext cx="1261172" cy="1261172"/>
            </a:xfrm>
            <a:prstGeom prst="rect">
              <a:avLst/>
            </a:prstGeom>
          </p:spPr>
        </p:pic>
        <p:sp>
          <p:nvSpPr>
            <p:cNvPr id="11" name="TextBox 10">
              <a:extLst>
                <a:ext uri="{FF2B5EF4-FFF2-40B4-BE49-F238E27FC236}">
                  <a16:creationId xmlns:a16="http://schemas.microsoft.com/office/drawing/2014/main" id="{D17AFE00-A142-B44E-91D2-60DA944EF37E}"/>
                </a:ext>
              </a:extLst>
            </p:cNvPr>
            <p:cNvSpPr txBox="1"/>
            <p:nvPr/>
          </p:nvSpPr>
          <p:spPr>
            <a:xfrm>
              <a:off x="975607" y="1775998"/>
              <a:ext cx="1351652" cy="523220"/>
            </a:xfrm>
            <a:prstGeom prst="rect">
              <a:avLst/>
            </a:prstGeom>
            <a:noFill/>
          </p:spPr>
          <p:txBody>
            <a:bodyPr wrap="none" rtlCol="0">
              <a:spAutoFit/>
            </a:bodyPr>
            <a:lstStyle/>
            <a:p>
              <a:pPr rtl="0"/>
              <a:r>
                <a:rPr lang="pt-BR" sz="2800" b="1">
                  <a:latin typeface="Amazon Ember" panose="020B0603020204020204" pitchFamily="34" charset="0"/>
                  <a:ea typeface="Amazon Ember" panose="020B0603020204020204" pitchFamily="34" charset="0"/>
                  <a:cs typeface="Amazon Ember" panose="020B0603020204020204" pitchFamily="34" charset="0"/>
                </a:rPr>
                <a:t>Pilares:</a:t>
              </a:r>
            </a:p>
          </p:txBody>
        </p:sp>
      </p:grpSp>
      <p:sp>
        <p:nvSpPr>
          <p:cNvPr id="13" name="Title 12">
            <a:extLst>
              <a:ext uri="{FF2B5EF4-FFF2-40B4-BE49-F238E27FC236}">
                <a16:creationId xmlns:a16="http://schemas.microsoft.com/office/drawing/2014/main" id="{8137E1B3-25FF-424E-BEC2-37D6F3B3A8A5}"/>
              </a:ext>
            </a:extLst>
          </p:cNvPr>
          <p:cNvSpPr>
            <a:spLocks noGrp="1"/>
          </p:cNvSpPr>
          <p:nvPr>
            <p:ph type="title"/>
          </p:nvPr>
        </p:nvSpPr>
        <p:spPr/>
        <p:txBody>
          <a:bodyPr rtlCol="0"/>
          <a:lstStyle/>
          <a:p>
            <a:pPr rtl="0"/>
            <a:r>
              <a:rPr lang="pt-BR"/>
              <a:t>Pilar 1: Tamanho certo</a:t>
            </a:r>
          </a:p>
        </p:txBody>
      </p:sp>
    </p:spTree>
    <p:custDataLst>
      <p:tags r:id="rId1"/>
    </p:custDataLst>
    <p:extLst>
      <p:ext uri="{BB962C8B-B14F-4D97-AF65-F5344CB8AC3E}">
        <p14:creationId xmlns:p14="http://schemas.microsoft.com/office/powerpoint/2010/main" val="146066084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92B317D-D832-824B-A4D2-44209B02D905}"/>
              </a:ext>
              <a:ext uri="{C183D7F6-B498-43B3-948B-1728B52AA6E4}">
                <adec:decorative xmlns:adec="http://schemas.microsoft.com/office/drawing/2017/decorative" val="1"/>
              </a:ext>
            </a:extLst>
          </p:cNvPr>
          <p:cNvSpPr>
            <a:spLocks noGrp="1"/>
          </p:cNvSpPr>
          <p:nvPr>
            <p:ph type="ftr" sz="quarter" idx="3"/>
          </p:nvPr>
        </p:nvSpPr>
        <p:spPr>
          <a:xfrm>
            <a:off x="419100" y="6356350"/>
            <a:ext cx="5237421"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4" name="Slide Number Placeholder 3">
            <a:extLst>
              <a:ext uri="{FF2B5EF4-FFF2-40B4-BE49-F238E27FC236}">
                <a16:creationId xmlns:a16="http://schemas.microsoft.com/office/drawing/2014/main" id="{F5915496-F8F9-4749-969B-30B3AED7855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51</a:t>
            </a:fld>
            <a:endParaRPr lang="en-US" dirty="0"/>
          </a:p>
        </p:txBody>
      </p:sp>
      <p:sp>
        <p:nvSpPr>
          <p:cNvPr id="29" name="Content Placeholder 7">
            <a:extLst>
              <a:ext uri="{FF2B5EF4-FFF2-40B4-BE49-F238E27FC236}">
                <a16:creationId xmlns:a16="http://schemas.microsoft.com/office/drawing/2014/main" id="{7967077A-B64B-784E-91AB-5553ED98AE09}"/>
              </a:ext>
            </a:extLst>
          </p:cNvPr>
          <p:cNvSpPr>
            <a:spLocks noGrp="1"/>
          </p:cNvSpPr>
          <p:nvPr>
            <p:ph idx="1"/>
          </p:nvPr>
        </p:nvSpPr>
        <p:spPr>
          <a:xfrm>
            <a:off x="4754880" y="1554480"/>
            <a:ext cx="6768466" cy="4663473"/>
          </a:xfrm>
        </p:spPr>
        <p:txBody>
          <a:bodyPr rtlCol="0"/>
          <a:lstStyle/>
          <a:p>
            <a:pPr defTabSz="342900" rtl="0">
              <a:lnSpc>
                <a:spcPct val="100000"/>
              </a:lnSpc>
              <a:spcBef>
                <a:spcPct val="20000"/>
              </a:spcBef>
              <a:buFont typeface="Wingdings" pitchFamily="2" charset="2"/>
              <a:buChar char="ü"/>
            </a:pPr>
            <a:r>
              <a:rPr lang="pt-BR" sz="2400" b="1">
                <a:solidFill>
                  <a:schemeClr val="accent5"/>
                </a:solidFill>
              </a:rPr>
              <a:t>Interrompa</a:t>
            </a:r>
            <a:r>
              <a:rPr lang="pt-BR" sz="2400"/>
              <a:t> ou </a:t>
            </a:r>
            <a:r>
              <a:rPr lang="pt-BR" sz="2400" b="1">
                <a:solidFill>
                  <a:schemeClr val="accent5"/>
                </a:solidFill>
              </a:rPr>
              <a:t>hiberne</a:t>
            </a:r>
            <a:r>
              <a:rPr lang="pt-BR" sz="2400"/>
              <a:t> instâncias baseadas no Amazon EBS que não estão em uso ativamente</a:t>
            </a:r>
          </a:p>
          <a:p>
            <a:pPr lvl="1" defTabSz="342900" rtl="0">
              <a:lnSpc>
                <a:spcPct val="100000"/>
              </a:lnSpc>
              <a:spcBef>
                <a:spcPct val="20000"/>
              </a:spcBef>
            </a:pPr>
            <a:r>
              <a:rPr lang="pt-BR" sz="2000"/>
              <a:t>Exemplo: instâncias de desenvolvimento ou teste que não sejam de produção</a:t>
            </a:r>
          </a:p>
          <a:p>
            <a:pPr lvl="1" defTabSz="342900" rtl="0">
              <a:lnSpc>
                <a:spcPct val="100000"/>
              </a:lnSpc>
              <a:spcBef>
                <a:spcPct val="20000"/>
              </a:spcBef>
            </a:pPr>
            <a:endParaRPr lang="en-US" dirty="0"/>
          </a:p>
          <a:p>
            <a:pPr defTabSz="342900" rtl="0">
              <a:lnSpc>
                <a:spcPct val="100000"/>
              </a:lnSpc>
              <a:spcBef>
                <a:spcPct val="20000"/>
              </a:spcBef>
              <a:buFont typeface="Wingdings" pitchFamily="2" charset="2"/>
              <a:buChar char="ü"/>
            </a:pPr>
            <a:r>
              <a:rPr lang="pt-BR" sz="2400"/>
              <a:t>Use a</a:t>
            </a:r>
            <a:r>
              <a:rPr lang="pt-BR" sz="2400" b="1">
                <a:solidFill>
                  <a:schemeClr val="accent5"/>
                </a:solidFill>
              </a:rPr>
              <a:t> escalabilidade automática </a:t>
            </a:r>
            <a:r>
              <a:rPr lang="pt-BR" sz="2400"/>
              <a:t>para atender às necessidades com base no uso </a:t>
            </a:r>
          </a:p>
          <a:p>
            <a:pPr lvl="1" defTabSz="342900" rtl="0">
              <a:lnSpc>
                <a:spcPct val="100000"/>
              </a:lnSpc>
              <a:spcBef>
                <a:spcPct val="20000"/>
              </a:spcBef>
            </a:pPr>
            <a:r>
              <a:rPr lang="pt-BR" sz="2000"/>
              <a:t>Elasticidade automatizada e baseada em tempo</a:t>
            </a:r>
          </a:p>
          <a:p>
            <a:pPr defTabSz="342900" rtl="0">
              <a:lnSpc>
                <a:spcPct val="100000"/>
              </a:lnSpc>
              <a:spcBef>
                <a:spcPct val="20000"/>
              </a:spcBef>
              <a:buFont typeface="Wingdings" pitchFamily="2" charset="2"/>
              <a:buChar char="ü"/>
            </a:pPr>
            <a:endParaRPr lang="en-US" sz="2400" dirty="0"/>
          </a:p>
          <a:p>
            <a:pPr marL="0" indent="0" defTabSz="342900" rtl="0">
              <a:lnSpc>
                <a:spcPct val="150000"/>
              </a:lnSpc>
              <a:spcBef>
                <a:spcPct val="20000"/>
              </a:spcBef>
              <a:buNone/>
            </a:pPr>
            <a:endParaRPr lang="en-US" sz="2400" dirty="0">
              <a:latin typeface="+mn-lt"/>
            </a:endParaRPr>
          </a:p>
        </p:txBody>
      </p:sp>
      <p:sp>
        <p:nvSpPr>
          <p:cNvPr id="10" name="Title 9">
            <a:extLst>
              <a:ext uri="{FF2B5EF4-FFF2-40B4-BE49-F238E27FC236}">
                <a16:creationId xmlns:a16="http://schemas.microsoft.com/office/drawing/2014/main" id="{2F405AFB-8203-0D46-9A23-F4AD7904D1EA}"/>
              </a:ext>
            </a:extLst>
          </p:cNvPr>
          <p:cNvSpPr>
            <a:spLocks noGrp="1"/>
          </p:cNvSpPr>
          <p:nvPr>
            <p:ph type="title"/>
          </p:nvPr>
        </p:nvSpPr>
        <p:spPr/>
        <p:txBody>
          <a:bodyPr rtlCol="0"/>
          <a:lstStyle/>
          <a:p>
            <a:pPr rtl="0"/>
            <a:r>
              <a:rPr lang="pt-BR"/>
              <a:t>Pilar 2: aumentar a elasticidade</a:t>
            </a:r>
          </a:p>
        </p:txBody>
      </p:sp>
      <p:grpSp>
        <p:nvGrpSpPr>
          <p:cNvPr id="2" name="Group 1" descr="graphic shows the four pillars with pillar 2 highlighted: Increase Elasticity">
            <a:extLst>
              <a:ext uri="{FF2B5EF4-FFF2-40B4-BE49-F238E27FC236}">
                <a16:creationId xmlns:a16="http://schemas.microsoft.com/office/drawing/2014/main" id="{CF490E1C-EB11-EE4C-8CA4-A257BA2A442F}"/>
              </a:ext>
            </a:extLst>
          </p:cNvPr>
          <p:cNvGrpSpPr/>
          <p:nvPr/>
        </p:nvGrpSpPr>
        <p:grpSpPr>
          <a:xfrm>
            <a:off x="573455" y="1775998"/>
            <a:ext cx="3322603" cy="3463164"/>
            <a:chOff x="573455" y="1775998"/>
            <a:chExt cx="3322603" cy="3463164"/>
          </a:xfrm>
        </p:grpSpPr>
        <p:grpSp>
          <p:nvGrpSpPr>
            <p:cNvPr id="21" name="Group 20">
              <a:extLst>
                <a:ext uri="{FF2B5EF4-FFF2-40B4-BE49-F238E27FC236}">
                  <a16:creationId xmlns:a16="http://schemas.microsoft.com/office/drawing/2014/main" id="{37CD8AFA-ED34-7D49-BA22-ADEE3ACAE8B2}"/>
                </a:ext>
                <a:ext uri="{C183D7F6-B498-43B3-948B-1728B52AA6E4}">
                  <adec:decorative xmlns:adec="http://schemas.microsoft.com/office/drawing/2017/decorative" val="1"/>
                </a:ext>
              </a:extLst>
            </p:cNvPr>
            <p:cNvGrpSpPr/>
            <p:nvPr/>
          </p:nvGrpSpPr>
          <p:grpSpPr>
            <a:xfrm>
              <a:off x="573455" y="1775998"/>
              <a:ext cx="3322603" cy="2491202"/>
              <a:chOff x="573455" y="1775998"/>
              <a:chExt cx="3322603" cy="2491202"/>
            </a:xfrm>
          </p:grpSpPr>
          <p:sp>
            <p:nvSpPr>
              <p:cNvPr id="22" name="TextBox 21">
                <a:extLst>
                  <a:ext uri="{FF2B5EF4-FFF2-40B4-BE49-F238E27FC236}">
                    <a16:creationId xmlns:a16="http://schemas.microsoft.com/office/drawing/2014/main" id="{A8E9709E-9FC0-6A47-8A74-02CB0A19C0EC}"/>
                  </a:ext>
                </a:extLst>
              </p:cNvPr>
              <p:cNvSpPr txBox="1"/>
              <p:nvPr/>
            </p:nvSpPr>
            <p:spPr>
              <a:xfrm>
                <a:off x="573455" y="2346247"/>
                <a:ext cx="2874505" cy="1754326"/>
              </a:xfrm>
              <a:prstGeom prst="rect">
                <a:avLst/>
              </a:prstGeom>
              <a:noFill/>
            </p:spPr>
            <p:txBody>
              <a:bodyPr wrap="none" rtlCol="0">
                <a:spAutoFit/>
              </a:bodyPr>
              <a:lstStyle/>
              <a:p>
                <a:pPr algn="r" rtl="0"/>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1. Tamanho certo</a:t>
                </a:r>
              </a:p>
              <a:p>
                <a:pPr algn="r" rtl="0"/>
                <a:r>
                  <a:rPr lang="pt-BR" dirty="0">
                    <a:solidFill>
                      <a:srgbClr val="FF9B29"/>
                    </a:solidFill>
                    <a:latin typeface="Amazon Ember" panose="020B0603020204020204" pitchFamily="34" charset="0"/>
                    <a:ea typeface="Amazon Ember" panose="020B0603020204020204" pitchFamily="34" charset="0"/>
                    <a:cs typeface="Amazon Ember" panose="020B0603020204020204" pitchFamily="34" charset="0"/>
                  </a:rPr>
                  <a:t>2. Aumente a elasticidade</a:t>
                </a:r>
              </a:p>
              <a:p>
                <a:pPr algn="r" rtl="0"/>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3. Modelo de definição </a:t>
                </a:r>
                <a:b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br>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de preço ideal</a:t>
                </a:r>
              </a:p>
              <a:p>
                <a:pPr algn="r" rtl="0"/>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4. Otimizar opções </a:t>
                </a:r>
                <a:b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br>
                <a:r>
                  <a:rPr lang="pt-BR"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de armazenamento</a:t>
                </a:r>
              </a:p>
            </p:txBody>
          </p:sp>
          <p:cxnSp>
            <p:nvCxnSpPr>
              <p:cNvPr id="23" name="Straight Connector 22">
                <a:extLst>
                  <a:ext uri="{FF2B5EF4-FFF2-40B4-BE49-F238E27FC236}">
                    <a16:creationId xmlns:a16="http://schemas.microsoft.com/office/drawing/2014/main" id="{0260CAB5-8416-CB45-AFB8-B7249A6CDEEC}"/>
                  </a:ext>
                </a:extLst>
              </p:cNvPr>
              <p:cNvCxnSpPr/>
              <p:nvPr/>
            </p:nvCxnSpPr>
            <p:spPr>
              <a:xfrm>
                <a:off x="3506132" y="2133600"/>
                <a:ext cx="0" cy="213360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4" name="Group 23">
                <a:extLst>
                  <a:ext uri="{FF2B5EF4-FFF2-40B4-BE49-F238E27FC236}">
                    <a16:creationId xmlns:a16="http://schemas.microsoft.com/office/drawing/2014/main" id="{C5825ABA-EC55-9946-BBFA-55A4C33F60E9}"/>
                  </a:ext>
                </a:extLst>
              </p:cNvPr>
              <p:cNvGrpSpPr/>
              <p:nvPr/>
            </p:nvGrpSpPr>
            <p:grpSpPr>
              <a:xfrm>
                <a:off x="3299420" y="2539585"/>
                <a:ext cx="596638" cy="646331"/>
                <a:chOff x="2997997" y="2556139"/>
                <a:chExt cx="596638" cy="646331"/>
              </a:xfrm>
            </p:grpSpPr>
            <p:sp>
              <p:nvSpPr>
                <p:cNvPr id="27" name="TextBox 26">
                  <a:extLst>
                    <a:ext uri="{FF2B5EF4-FFF2-40B4-BE49-F238E27FC236}">
                      <a16:creationId xmlns:a16="http://schemas.microsoft.com/office/drawing/2014/main" id="{171C8D45-681F-804C-A5A6-14259C1F3C90}"/>
                    </a:ext>
                  </a:extLst>
                </p:cNvPr>
                <p:cNvSpPr txBox="1"/>
                <p:nvPr/>
              </p:nvSpPr>
              <p:spPr>
                <a:xfrm>
                  <a:off x="2997997" y="2556139"/>
                  <a:ext cx="596638" cy="646331"/>
                </a:xfrm>
                <a:prstGeom prst="rect">
                  <a:avLst/>
                </a:prstGeom>
                <a:noFill/>
              </p:spPr>
              <p:txBody>
                <a:bodyPr wrap="none" rtlCol="0">
                  <a:spAutoFit/>
                </a:bodyPr>
                <a:lstStyle/>
                <a:p>
                  <a:pPr rtl="0"/>
                  <a:r>
                    <a:rPr lang="pt-BR" sz="3600">
                      <a:sym typeface="Wingdings 3" panose="05040102010807070707" pitchFamily="18" charset="2"/>
                    </a:rPr>
                    <a:t></a:t>
                  </a:r>
                  <a:endParaRPr lang="en-US" sz="3600" dirty="0"/>
                </a:p>
              </p:txBody>
            </p:sp>
            <p:sp>
              <p:nvSpPr>
                <p:cNvPr id="28" name="TextBox 27">
                  <a:extLst>
                    <a:ext uri="{FF2B5EF4-FFF2-40B4-BE49-F238E27FC236}">
                      <a16:creationId xmlns:a16="http://schemas.microsoft.com/office/drawing/2014/main" id="{FFFBB5B6-2144-5640-9EB0-07C0537B1A46}"/>
                    </a:ext>
                  </a:extLst>
                </p:cNvPr>
                <p:cNvSpPr txBox="1"/>
                <p:nvPr/>
              </p:nvSpPr>
              <p:spPr>
                <a:xfrm>
                  <a:off x="3016763" y="2614968"/>
                  <a:ext cx="505267" cy="523220"/>
                </a:xfrm>
                <a:prstGeom prst="rect">
                  <a:avLst/>
                </a:prstGeom>
                <a:noFill/>
              </p:spPr>
              <p:txBody>
                <a:bodyPr wrap="none" rtlCol="0">
                  <a:spAutoFit/>
                </a:bodyPr>
                <a:lstStyle/>
                <a:p>
                  <a:pPr rtl="0"/>
                  <a:r>
                    <a:rPr lang="pt-BR" sz="2800">
                      <a:solidFill>
                        <a:srgbClr val="E97D11"/>
                      </a:solidFill>
                      <a:sym typeface="Wingdings 3" panose="05040102010807070707" pitchFamily="18" charset="2"/>
                    </a:rPr>
                    <a:t></a:t>
                  </a:r>
                  <a:endParaRPr lang="en-US" sz="2800" dirty="0">
                    <a:solidFill>
                      <a:srgbClr val="E97D11"/>
                    </a:solidFill>
                  </a:endParaRPr>
                </a:p>
              </p:txBody>
            </p:sp>
          </p:grpSp>
          <p:sp>
            <p:nvSpPr>
              <p:cNvPr id="26" name="TextBox 25">
                <a:extLst>
                  <a:ext uri="{FF2B5EF4-FFF2-40B4-BE49-F238E27FC236}">
                    <a16:creationId xmlns:a16="http://schemas.microsoft.com/office/drawing/2014/main" id="{B8546191-840E-324C-A44A-60161516B0E2}"/>
                  </a:ext>
                </a:extLst>
              </p:cNvPr>
              <p:cNvSpPr txBox="1"/>
              <p:nvPr/>
            </p:nvSpPr>
            <p:spPr>
              <a:xfrm>
                <a:off x="975607" y="1775998"/>
                <a:ext cx="1351652" cy="523220"/>
              </a:xfrm>
              <a:prstGeom prst="rect">
                <a:avLst/>
              </a:prstGeom>
              <a:noFill/>
            </p:spPr>
            <p:txBody>
              <a:bodyPr wrap="none" rtlCol="0">
                <a:spAutoFit/>
              </a:bodyPr>
              <a:lstStyle/>
              <a:p>
                <a:pPr rtl="0"/>
                <a:r>
                  <a:rPr lang="pt-BR" sz="2800" b="1">
                    <a:latin typeface="Amazon Ember" panose="020B0603020204020204" pitchFamily="34" charset="0"/>
                    <a:ea typeface="Amazon Ember" panose="020B0603020204020204" pitchFamily="34" charset="0"/>
                    <a:cs typeface="Amazon Ember" panose="020B0603020204020204" pitchFamily="34" charset="0"/>
                  </a:rPr>
                  <a:t>Pilares:</a:t>
                </a:r>
              </a:p>
            </p:txBody>
          </p:sp>
        </p:grpSp>
        <p:pic>
          <p:nvPicPr>
            <p:cNvPr id="54" name="Picture 53">
              <a:extLst>
                <a:ext uri="{FF2B5EF4-FFF2-40B4-BE49-F238E27FC236}">
                  <a16:creationId xmlns:a16="http://schemas.microsoft.com/office/drawing/2014/main" id="{5F939B8B-2CAC-C446-8FAA-F404F1DC4244}"/>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45640" y="4175542"/>
              <a:ext cx="1063620" cy="1063620"/>
            </a:xfrm>
            <a:prstGeom prst="rect">
              <a:avLst/>
            </a:prstGeom>
          </p:spPr>
        </p:pic>
      </p:grpSp>
    </p:spTree>
    <p:custDataLst>
      <p:tags r:id="rId1"/>
    </p:custDataLst>
    <p:extLst>
      <p:ext uri="{BB962C8B-B14F-4D97-AF65-F5344CB8AC3E}">
        <p14:creationId xmlns:p14="http://schemas.microsoft.com/office/powerpoint/2010/main" val="100676313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92B317D-D832-824B-A4D2-44209B02D905}"/>
              </a:ext>
              <a:ext uri="{C183D7F6-B498-43B3-948B-1728B52AA6E4}">
                <adec:decorative xmlns:adec="http://schemas.microsoft.com/office/drawing/2017/decorative" val="1"/>
              </a:ext>
            </a:extLst>
          </p:cNvPr>
          <p:cNvSpPr>
            <a:spLocks noGrp="1"/>
          </p:cNvSpPr>
          <p:nvPr>
            <p:ph type="ftr" sz="quarter" idx="3"/>
          </p:nvPr>
        </p:nvSpPr>
        <p:spPr>
          <a:xfrm>
            <a:off x="419100" y="6356350"/>
            <a:ext cx="4335780"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4" name="Slide Number Placeholder 3">
            <a:extLst>
              <a:ext uri="{FF2B5EF4-FFF2-40B4-BE49-F238E27FC236}">
                <a16:creationId xmlns:a16="http://schemas.microsoft.com/office/drawing/2014/main" id="{F5915496-F8F9-4749-969B-30B3AED7855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52</a:t>
            </a:fld>
            <a:endParaRPr lang="en-US" dirty="0"/>
          </a:p>
        </p:txBody>
      </p:sp>
      <p:sp>
        <p:nvSpPr>
          <p:cNvPr id="13" name="Content Placeholder 7">
            <a:extLst>
              <a:ext uri="{FF2B5EF4-FFF2-40B4-BE49-F238E27FC236}">
                <a16:creationId xmlns:a16="http://schemas.microsoft.com/office/drawing/2014/main" id="{793D8889-5EC7-7B43-B023-0E52A69F8E12}"/>
              </a:ext>
            </a:extLst>
          </p:cNvPr>
          <p:cNvSpPr>
            <a:spLocks noGrp="1"/>
          </p:cNvSpPr>
          <p:nvPr>
            <p:ph idx="1"/>
          </p:nvPr>
        </p:nvSpPr>
        <p:spPr>
          <a:xfrm>
            <a:off x="4754880" y="1554480"/>
            <a:ext cx="7123964" cy="4663473"/>
          </a:xfrm>
        </p:spPr>
        <p:txBody>
          <a:bodyPr rtlCol="0"/>
          <a:lstStyle/>
          <a:p>
            <a:pPr defTabSz="342900" rtl="0">
              <a:lnSpc>
                <a:spcPct val="100000"/>
              </a:lnSpc>
              <a:spcBef>
                <a:spcPct val="20000"/>
              </a:spcBef>
              <a:buFont typeface="Wingdings" pitchFamily="2" charset="2"/>
              <a:buChar char="ü"/>
            </a:pPr>
            <a:r>
              <a:rPr lang="pt-BR" sz="2400" dirty="0"/>
              <a:t>Aproveite o modelo de definição de preço correto para seu caso de uso</a:t>
            </a:r>
          </a:p>
          <a:p>
            <a:pPr lvl="1" defTabSz="342900" rtl="0">
              <a:lnSpc>
                <a:spcPct val="150000"/>
              </a:lnSpc>
              <a:spcBef>
                <a:spcPct val="20000"/>
              </a:spcBef>
            </a:pPr>
            <a:r>
              <a:rPr lang="pt-BR" sz="2000" dirty="0">
                <a:latin typeface="+mn-lt"/>
              </a:rPr>
              <a:t>Considere seus padrões de uso </a:t>
            </a:r>
          </a:p>
          <a:p>
            <a:pPr defTabSz="342900" rtl="0">
              <a:lnSpc>
                <a:spcPct val="150000"/>
              </a:lnSpc>
              <a:spcBef>
                <a:spcPct val="20000"/>
              </a:spcBef>
              <a:buFont typeface="Wingdings" pitchFamily="2" charset="2"/>
              <a:buChar char="ü"/>
            </a:pPr>
            <a:r>
              <a:rPr lang="pt-BR" sz="2400" dirty="0">
                <a:latin typeface="+mn-lt"/>
              </a:rPr>
              <a:t>Otimizar e </a:t>
            </a:r>
            <a:r>
              <a:rPr lang="pt-BR" sz="2400" i="1" dirty="0">
                <a:latin typeface="+mn-lt"/>
              </a:rPr>
              <a:t>combinar</a:t>
            </a:r>
            <a:r>
              <a:rPr lang="pt-BR" sz="2400" dirty="0">
                <a:latin typeface="+mn-lt"/>
              </a:rPr>
              <a:t> tipos de compra</a:t>
            </a:r>
          </a:p>
          <a:p>
            <a:pPr defTabSz="342900" rtl="0">
              <a:lnSpc>
                <a:spcPct val="150000"/>
              </a:lnSpc>
              <a:spcBef>
                <a:spcPct val="20000"/>
              </a:spcBef>
              <a:buFont typeface="Wingdings" pitchFamily="2" charset="2"/>
              <a:buChar char="ü"/>
            </a:pPr>
            <a:r>
              <a:rPr lang="pt-BR" sz="2400" dirty="0">
                <a:latin typeface="+mn-lt"/>
              </a:rPr>
              <a:t>Exemplos:</a:t>
            </a:r>
            <a:endParaRPr lang="en-US" sz="2000" dirty="0">
              <a:latin typeface="+mn-lt"/>
            </a:endParaRPr>
          </a:p>
          <a:p>
            <a:pPr lvl="1" defTabSz="342900">
              <a:lnSpc>
                <a:spcPct val="100000"/>
              </a:lnSpc>
              <a:spcBef>
                <a:spcPct val="20000"/>
              </a:spcBef>
            </a:pPr>
            <a:r>
              <a:rPr lang="pt-BR" sz="2000" dirty="0"/>
              <a:t>Usar instâncias </a:t>
            </a:r>
            <a:r>
              <a:rPr lang="pt-BR" sz="2000" b="1" dirty="0">
                <a:solidFill>
                  <a:schemeClr val="accent5"/>
                </a:solidFill>
              </a:rPr>
              <a:t>sob demanda </a:t>
            </a:r>
            <a:r>
              <a:rPr lang="pt-BR" sz="2000" dirty="0"/>
              <a:t>e</a:t>
            </a:r>
            <a:r>
              <a:rPr lang="pt-BR" sz="2000" b="1" dirty="0">
                <a:solidFill>
                  <a:schemeClr val="accent5"/>
                </a:solidFill>
              </a:rPr>
              <a:t> instâncias</a:t>
            </a:r>
            <a:r>
              <a:rPr lang="pt-BR" sz="2000" dirty="0"/>
              <a:t> </a:t>
            </a:r>
            <a:r>
              <a:rPr lang="pt-BR" sz="2000" b="1" dirty="0">
                <a:solidFill>
                  <a:schemeClr val="accent5"/>
                </a:solidFill>
              </a:rPr>
              <a:t>spot</a:t>
            </a:r>
            <a:r>
              <a:rPr lang="pt-BR" sz="2000" dirty="0"/>
              <a:t> para cargas de trabalho variáveis</a:t>
            </a:r>
            <a:br>
              <a:rPr lang="en-US" sz="2000" dirty="0"/>
            </a:br>
            <a:endParaRPr lang="en-US" sz="700" dirty="0"/>
          </a:p>
          <a:p>
            <a:pPr lvl="1" defTabSz="342900" rtl="0">
              <a:lnSpc>
                <a:spcPct val="100000"/>
              </a:lnSpc>
              <a:spcBef>
                <a:spcPct val="20000"/>
              </a:spcBef>
            </a:pPr>
            <a:r>
              <a:rPr lang="pt-BR" sz="2000" dirty="0"/>
              <a:t>Usar </a:t>
            </a:r>
            <a:r>
              <a:rPr lang="pt-BR" sz="2000" b="1" dirty="0">
                <a:solidFill>
                  <a:schemeClr val="accent5"/>
                </a:solidFill>
              </a:rPr>
              <a:t>instâncias reservadas</a:t>
            </a:r>
            <a:r>
              <a:rPr lang="pt-BR" sz="2000" dirty="0"/>
              <a:t> para cargas de trabalho previsíveis</a:t>
            </a:r>
            <a:br>
              <a:rPr lang="en-US" sz="2000" dirty="0"/>
            </a:br>
            <a:endParaRPr lang="en-US" sz="700" dirty="0"/>
          </a:p>
          <a:p>
            <a:pPr defTabSz="342900" rtl="0">
              <a:lnSpc>
                <a:spcPct val="100000"/>
              </a:lnSpc>
              <a:spcBef>
                <a:spcPct val="20000"/>
              </a:spcBef>
              <a:buFont typeface="Wingdings" pitchFamily="2" charset="2"/>
              <a:buChar char="ü"/>
            </a:pPr>
            <a:r>
              <a:rPr lang="pt-BR" sz="2400" dirty="0"/>
              <a:t>Considere soluções sem servidor (AWS Lambda)</a:t>
            </a:r>
            <a:endParaRPr lang="en-US" sz="2600" dirty="0"/>
          </a:p>
        </p:txBody>
      </p:sp>
      <p:sp>
        <p:nvSpPr>
          <p:cNvPr id="6" name="Title 5">
            <a:extLst>
              <a:ext uri="{FF2B5EF4-FFF2-40B4-BE49-F238E27FC236}">
                <a16:creationId xmlns:a16="http://schemas.microsoft.com/office/drawing/2014/main" id="{6F044271-2C46-BB42-9087-3D0DF5355A69}"/>
              </a:ext>
            </a:extLst>
          </p:cNvPr>
          <p:cNvSpPr>
            <a:spLocks noGrp="1"/>
          </p:cNvSpPr>
          <p:nvPr>
            <p:ph type="title"/>
          </p:nvPr>
        </p:nvSpPr>
        <p:spPr/>
        <p:txBody>
          <a:bodyPr rtlCol="0"/>
          <a:lstStyle/>
          <a:p>
            <a:pPr rtl="0"/>
            <a:r>
              <a:rPr lang="pt-BR" sz="3600" dirty="0"/>
              <a:t>Pilar 3: Modelo de definição de preço ideal</a:t>
            </a:r>
          </a:p>
        </p:txBody>
      </p:sp>
      <p:grpSp>
        <p:nvGrpSpPr>
          <p:cNvPr id="2" name="Group 1">
            <a:extLst>
              <a:ext uri="{FF2B5EF4-FFF2-40B4-BE49-F238E27FC236}">
                <a16:creationId xmlns:a16="http://schemas.microsoft.com/office/drawing/2014/main" id="{6E907B3D-70E8-6F43-B84B-77591481D669}"/>
              </a:ext>
              <a:ext uri="{C183D7F6-B498-43B3-948B-1728B52AA6E4}">
                <adec:decorative xmlns:adec="http://schemas.microsoft.com/office/drawing/2017/decorative" val="1"/>
              </a:ext>
            </a:extLst>
          </p:cNvPr>
          <p:cNvGrpSpPr/>
          <p:nvPr/>
        </p:nvGrpSpPr>
        <p:grpSpPr>
          <a:xfrm>
            <a:off x="273694" y="1775998"/>
            <a:ext cx="3622364" cy="3826850"/>
            <a:chOff x="273694" y="1775998"/>
            <a:chExt cx="3622364" cy="3826850"/>
          </a:xfrm>
        </p:grpSpPr>
        <p:grpSp>
          <p:nvGrpSpPr>
            <p:cNvPr id="21" name="Group 20">
              <a:extLst>
                <a:ext uri="{FF2B5EF4-FFF2-40B4-BE49-F238E27FC236}">
                  <a16:creationId xmlns:a16="http://schemas.microsoft.com/office/drawing/2014/main" id="{37CD8AFA-ED34-7D49-BA22-ADEE3ACAE8B2}"/>
                </a:ext>
              </a:extLst>
            </p:cNvPr>
            <p:cNvGrpSpPr/>
            <p:nvPr/>
          </p:nvGrpSpPr>
          <p:grpSpPr>
            <a:xfrm>
              <a:off x="273694" y="1775998"/>
              <a:ext cx="3622364" cy="2509241"/>
              <a:chOff x="273694" y="1775998"/>
              <a:chExt cx="3622364" cy="2509241"/>
            </a:xfrm>
          </p:grpSpPr>
          <p:sp>
            <p:nvSpPr>
              <p:cNvPr id="22" name="TextBox 21">
                <a:extLst>
                  <a:ext uri="{FF2B5EF4-FFF2-40B4-BE49-F238E27FC236}">
                    <a16:creationId xmlns:a16="http://schemas.microsoft.com/office/drawing/2014/main" id="{A8E9709E-9FC0-6A47-8A74-02CB0A19C0EC}"/>
                  </a:ext>
                </a:extLst>
              </p:cNvPr>
              <p:cNvSpPr txBox="1"/>
              <p:nvPr/>
            </p:nvSpPr>
            <p:spPr>
              <a:xfrm>
                <a:off x="273694" y="2346247"/>
                <a:ext cx="3174266" cy="1938992"/>
              </a:xfrm>
              <a:prstGeom prst="rect">
                <a:avLst/>
              </a:prstGeom>
              <a:noFill/>
            </p:spPr>
            <p:txBody>
              <a:bodyPr wrap="none" rtlCol="0">
                <a:spAutoFit/>
              </a:bodyPr>
              <a:lstStyle/>
              <a:p>
                <a:pPr algn="r" rtl="0"/>
                <a: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1. Tamanho certo</a:t>
                </a:r>
              </a:p>
              <a:p>
                <a:pPr algn="r" rtl="0"/>
                <a: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2. Aumente a elasticidade</a:t>
                </a:r>
              </a:p>
              <a:p>
                <a:pPr algn="r" rtl="0"/>
                <a:r>
                  <a:rPr lang="pt-BR" sz="2000" dirty="0">
                    <a:solidFill>
                      <a:srgbClr val="FF9B29"/>
                    </a:solidFill>
                    <a:latin typeface="Amazon Ember" panose="020B0603020204020204" pitchFamily="34" charset="0"/>
                    <a:ea typeface="Amazon Ember" panose="020B0603020204020204" pitchFamily="34" charset="0"/>
                    <a:cs typeface="Amazon Ember" panose="020B0603020204020204" pitchFamily="34" charset="0"/>
                  </a:rPr>
                  <a:t>3. Modelo de definição </a:t>
                </a:r>
                <a:br>
                  <a:rPr lang="pt-BR" sz="2000" dirty="0">
                    <a:solidFill>
                      <a:srgbClr val="FF9B29"/>
                    </a:solidFill>
                    <a:latin typeface="Amazon Ember" panose="020B0603020204020204" pitchFamily="34" charset="0"/>
                    <a:ea typeface="Amazon Ember" panose="020B0603020204020204" pitchFamily="34" charset="0"/>
                    <a:cs typeface="Amazon Ember" panose="020B0603020204020204" pitchFamily="34" charset="0"/>
                  </a:rPr>
                </a:br>
                <a:r>
                  <a:rPr lang="pt-BR" sz="2000" dirty="0">
                    <a:solidFill>
                      <a:srgbClr val="FF9B29"/>
                    </a:solidFill>
                    <a:latin typeface="Amazon Ember" panose="020B0603020204020204" pitchFamily="34" charset="0"/>
                    <a:ea typeface="Amazon Ember" panose="020B0603020204020204" pitchFamily="34" charset="0"/>
                    <a:cs typeface="Amazon Ember" panose="020B0603020204020204" pitchFamily="34" charset="0"/>
                  </a:rPr>
                  <a:t>de preço ideal</a:t>
                </a:r>
              </a:p>
              <a:p>
                <a:pPr algn="r" rtl="0"/>
                <a: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4. Otimizar opções </a:t>
                </a:r>
                <a:b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br>
                <a: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de armazenamento</a:t>
                </a:r>
              </a:p>
            </p:txBody>
          </p:sp>
          <p:cxnSp>
            <p:nvCxnSpPr>
              <p:cNvPr id="23" name="Straight Connector 22">
                <a:extLst>
                  <a:ext uri="{FF2B5EF4-FFF2-40B4-BE49-F238E27FC236}">
                    <a16:creationId xmlns:a16="http://schemas.microsoft.com/office/drawing/2014/main" id="{0260CAB5-8416-CB45-AFB8-B7249A6CDEEC}"/>
                  </a:ext>
                </a:extLst>
              </p:cNvPr>
              <p:cNvCxnSpPr/>
              <p:nvPr/>
            </p:nvCxnSpPr>
            <p:spPr>
              <a:xfrm>
                <a:off x="3506132" y="2133600"/>
                <a:ext cx="0" cy="213360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4" name="Group 23">
                <a:extLst>
                  <a:ext uri="{FF2B5EF4-FFF2-40B4-BE49-F238E27FC236}">
                    <a16:creationId xmlns:a16="http://schemas.microsoft.com/office/drawing/2014/main" id="{C5825ABA-EC55-9946-BBFA-55A4C33F60E9}"/>
                  </a:ext>
                </a:extLst>
              </p:cNvPr>
              <p:cNvGrpSpPr/>
              <p:nvPr/>
            </p:nvGrpSpPr>
            <p:grpSpPr>
              <a:xfrm>
                <a:off x="3299420" y="2844385"/>
                <a:ext cx="596638" cy="646331"/>
                <a:chOff x="2997997" y="2860939"/>
                <a:chExt cx="596638" cy="646331"/>
              </a:xfrm>
            </p:grpSpPr>
            <p:sp>
              <p:nvSpPr>
                <p:cNvPr id="27" name="TextBox 26">
                  <a:extLst>
                    <a:ext uri="{FF2B5EF4-FFF2-40B4-BE49-F238E27FC236}">
                      <a16:creationId xmlns:a16="http://schemas.microsoft.com/office/drawing/2014/main" id="{171C8D45-681F-804C-A5A6-14259C1F3C90}"/>
                    </a:ext>
                  </a:extLst>
                </p:cNvPr>
                <p:cNvSpPr txBox="1"/>
                <p:nvPr/>
              </p:nvSpPr>
              <p:spPr>
                <a:xfrm>
                  <a:off x="2997997" y="2860939"/>
                  <a:ext cx="596638" cy="646331"/>
                </a:xfrm>
                <a:prstGeom prst="rect">
                  <a:avLst/>
                </a:prstGeom>
                <a:noFill/>
              </p:spPr>
              <p:txBody>
                <a:bodyPr wrap="none" rtlCol="0">
                  <a:spAutoFit/>
                </a:bodyPr>
                <a:lstStyle/>
                <a:p>
                  <a:pPr rtl="0"/>
                  <a:r>
                    <a:rPr lang="pt-BR" sz="3600">
                      <a:sym typeface="Wingdings 3" panose="05040102010807070707" pitchFamily="18" charset="2"/>
                    </a:rPr>
                    <a:t></a:t>
                  </a:r>
                  <a:endParaRPr lang="en-US" sz="3600" dirty="0"/>
                </a:p>
              </p:txBody>
            </p:sp>
            <p:sp>
              <p:nvSpPr>
                <p:cNvPr id="28" name="TextBox 27">
                  <a:extLst>
                    <a:ext uri="{FF2B5EF4-FFF2-40B4-BE49-F238E27FC236}">
                      <a16:creationId xmlns:a16="http://schemas.microsoft.com/office/drawing/2014/main" id="{FFFBB5B6-2144-5640-9EB0-07C0537B1A46}"/>
                    </a:ext>
                  </a:extLst>
                </p:cNvPr>
                <p:cNvSpPr txBox="1"/>
                <p:nvPr/>
              </p:nvSpPr>
              <p:spPr>
                <a:xfrm>
                  <a:off x="3016763" y="2919767"/>
                  <a:ext cx="505267" cy="523220"/>
                </a:xfrm>
                <a:prstGeom prst="rect">
                  <a:avLst/>
                </a:prstGeom>
                <a:noFill/>
              </p:spPr>
              <p:txBody>
                <a:bodyPr wrap="none" rtlCol="0">
                  <a:spAutoFit/>
                </a:bodyPr>
                <a:lstStyle/>
                <a:p>
                  <a:pPr rtl="0"/>
                  <a:r>
                    <a:rPr lang="pt-BR" sz="2800">
                      <a:solidFill>
                        <a:srgbClr val="E97D11"/>
                      </a:solidFill>
                      <a:sym typeface="Wingdings 3" panose="05040102010807070707" pitchFamily="18" charset="2"/>
                    </a:rPr>
                    <a:t></a:t>
                  </a:r>
                  <a:endParaRPr lang="en-US" sz="2800" dirty="0">
                    <a:solidFill>
                      <a:srgbClr val="E97D11"/>
                    </a:solidFill>
                  </a:endParaRPr>
                </a:p>
              </p:txBody>
            </p:sp>
          </p:grpSp>
          <p:sp>
            <p:nvSpPr>
              <p:cNvPr id="26" name="TextBox 25">
                <a:extLst>
                  <a:ext uri="{FF2B5EF4-FFF2-40B4-BE49-F238E27FC236}">
                    <a16:creationId xmlns:a16="http://schemas.microsoft.com/office/drawing/2014/main" id="{B8546191-840E-324C-A44A-60161516B0E2}"/>
                  </a:ext>
                </a:extLst>
              </p:cNvPr>
              <p:cNvSpPr txBox="1"/>
              <p:nvPr/>
            </p:nvSpPr>
            <p:spPr>
              <a:xfrm>
                <a:off x="975607" y="1775998"/>
                <a:ext cx="1351652" cy="523220"/>
              </a:xfrm>
              <a:prstGeom prst="rect">
                <a:avLst/>
              </a:prstGeom>
              <a:noFill/>
            </p:spPr>
            <p:txBody>
              <a:bodyPr wrap="none" rtlCol="0">
                <a:spAutoFit/>
              </a:bodyPr>
              <a:lstStyle/>
              <a:p>
                <a:pPr rtl="0"/>
                <a:r>
                  <a:rPr lang="pt-BR" sz="2800" b="1">
                    <a:latin typeface="Amazon Ember" panose="020B0603020204020204" pitchFamily="34" charset="0"/>
                    <a:ea typeface="Amazon Ember" panose="020B0603020204020204" pitchFamily="34" charset="0"/>
                    <a:cs typeface="Amazon Ember" panose="020B0603020204020204" pitchFamily="34" charset="0"/>
                  </a:rPr>
                  <a:t>Pilares:</a:t>
                </a:r>
              </a:p>
            </p:txBody>
          </p:sp>
        </p:grpSp>
        <p:pic>
          <p:nvPicPr>
            <p:cNvPr id="17" name="Picture 2" descr="https://d0.awsstatic.com/Digital%20Marketing/House/ctabox/ha_ctabox_cost-optimization-02.png">
              <a:extLst>
                <a:ext uri="{FF2B5EF4-FFF2-40B4-BE49-F238E27FC236}">
                  <a16:creationId xmlns:a16="http://schemas.microsoft.com/office/drawing/2014/main" id="{A4266BF0-BA26-C748-9A9A-B5E60ADC5E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9020" y="4244217"/>
              <a:ext cx="1729166" cy="1358631"/>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26442012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92B317D-D832-824B-A4D2-44209B02D905}"/>
              </a:ext>
              <a:ext uri="{C183D7F6-B498-43B3-948B-1728B52AA6E4}">
                <adec:decorative xmlns:adec="http://schemas.microsoft.com/office/drawing/2017/decorative" val="1"/>
              </a:ext>
            </a:extLst>
          </p:cNvPr>
          <p:cNvSpPr>
            <a:spLocks noGrp="1"/>
          </p:cNvSpPr>
          <p:nvPr>
            <p:ph type="ftr" sz="quarter" idx="3"/>
          </p:nvPr>
        </p:nvSpPr>
        <p:spPr>
          <a:xfrm>
            <a:off x="419100" y="6356350"/>
            <a:ext cx="4599467"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4" name="Slide Number Placeholder 3">
            <a:extLst>
              <a:ext uri="{FF2B5EF4-FFF2-40B4-BE49-F238E27FC236}">
                <a16:creationId xmlns:a16="http://schemas.microsoft.com/office/drawing/2014/main" id="{F5915496-F8F9-4749-969B-30B3AED7855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53</a:t>
            </a:fld>
            <a:endParaRPr lang="en-US" dirty="0"/>
          </a:p>
        </p:txBody>
      </p:sp>
      <p:sp>
        <p:nvSpPr>
          <p:cNvPr id="13" name="Content Placeholder 7">
            <a:extLst>
              <a:ext uri="{FF2B5EF4-FFF2-40B4-BE49-F238E27FC236}">
                <a16:creationId xmlns:a16="http://schemas.microsoft.com/office/drawing/2014/main" id="{008E9451-2FF4-1A46-B6B8-5A2FEB596199}"/>
              </a:ext>
            </a:extLst>
          </p:cNvPr>
          <p:cNvSpPr>
            <a:spLocks noGrp="1"/>
          </p:cNvSpPr>
          <p:nvPr>
            <p:ph idx="1"/>
          </p:nvPr>
        </p:nvSpPr>
        <p:spPr>
          <a:xfrm>
            <a:off x="4754879" y="1554480"/>
            <a:ext cx="7161349" cy="4663473"/>
          </a:xfrm>
        </p:spPr>
        <p:txBody>
          <a:bodyPr rtlCol="0"/>
          <a:lstStyle/>
          <a:p>
            <a:pPr defTabSz="342900" rtl="0">
              <a:lnSpc>
                <a:spcPct val="100000"/>
              </a:lnSpc>
              <a:spcBef>
                <a:spcPct val="20000"/>
              </a:spcBef>
              <a:buFont typeface="Wingdings" pitchFamily="2" charset="2"/>
              <a:buChar char="ü"/>
            </a:pPr>
            <a:r>
              <a:rPr lang="pt-BR" sz="1800" dirty="0"/>
              <a:t>Reduza custos e mantenha a performance e a disponibilidade do armazenamento</a:t>
            </a:r>
          </a:p>
          <a:p>
            <a:pPr lvl="1" defTabSz="342900" rtl="0">
              <a:lnSpc>
                <a:spcPct val="100000"/>
              </a:lnSpc>
              <a:spcBef>
                <a:spcPct val="20000"/>
              </a:spcBef>
              <a:buFont typeface="Wingdings" pitchFamily="2" charset="2"/>
              <a:buChar char="ü"/>
            </a:pPr>
            <a:endParaRPr lang="en-US" sz="900" dirty="0"/>
          </a:p>
          <a:p>
            <a:pPr defTabSz="342900" rtl="0">
              <a:lnSpc>
                <a:spcPct val="100000"/>
              </a:lnSpc>
              <a:spcBef>
                <a:spcPct val="20000"/>
              </a:spcBef>
              <a:buFont typeface="Wingdings" pitchFamily="2" charset="2"/>
              <a:buChar char="ü"/>
            </a:pPr>
            <a:r>
              <a:rPr lang="pt-BR" sz="1800" dirty="0">
                <a:latin typeface="+mn-lt"/>
              </a:rPr>
              <a:t>Redimensionar volumes do EBS</a:t>
            </a:r>
          </a:p>
          <a:p>
            <a:pPr lvl="1" defTabSz="342900" rtl="0">
              <a:lnSpc>
                <a:spcPct val="100000"/>
              </a:lnSpc>
              <a:spcBef>
                <a:spcPct val="20000"/>
              </a:spcBef>
              <a:buFont typeface="Wingdings" pitchFamily="2" charset="2"/>
              <a:buChar char="ü"/>
            </a:pPr>
            <a:endParaRPr lang="en-US" sz="900" dirty="0">
              <a:latin typeface="+mn-lt"/>
            </a:endParaRPr>
          </a:p>
          <a:p>
            <a:pPr defTabSz="342900" rtl="0">
              <a:lnSpc>
                <a:spcPct val="100000"/>
              </a:lnSpc>
              <a:spcBef>
                <a:spcPct val="20000"/>
              </a:spcBef>
              <a:buFont typeface="Wingdings" pitchFamily="2" charset="2"/>
              <a:buChar char="ü"/>
            </a:pPr>
            <a:r>
              <a:rPr lang="pt-BR" sz="1800" dirty="0">
                <a:latin typeface="+mn-lt"/>
              </a:rPr>
              <a:t>Alterar tipos de volume do EBS</a:t>
            </a:r>
          </a:p>
          <a:p>
            <a:pPr lvl="1" defTabSz="342900" rtl="0">
              <a:lnSpc>
                <a:spcPct val="100000"/>
              </a:lnSpc>
              <a:spcBef>
                <a:spcPct val="20000"/>
              </a:spcBef>
              <a:buFont typeface="Wingdings" pitchFamily="2" charset="2"/>
              <a:buChar char="ü"/>
            </a:pPr>
            <a:r>
              <a:rPr lang="pt-BR" sz="1400" dirty="0"/>
              <a:t>Você pode atender aos requisitos de performance com armazenamento mais barato?</a:t>
            </a:r>
          </a:p>
          <a:p>
            <a:pPr lvl="1" defTabSz="342900" rtl="0">
              <a:lnSpc>
                <a:spcPct val="100000"/>
              </a:lnSpc>
              <a:spcBef>
                <a:spcPct val="20000"/>
              </a:spcBef>
              <a:buFont typeface="Wingdings" pitchFamily="2" charset="2"/>
              <a:buChar char="ü"/>
            </a:pPr>
            <a:r>
              <a:rPr lang="pt-BR" sz="1400" dirty="0"/>
              <a:t>Exemplo: </a:t>
            </a:r>
            <a:r>
              <a:rPr lang="pt-BR" sz="1400" b="1" dirty="0">
                <a:solidFill>
                  <a:schemeClr val="accent5"/>
                </a:solidFill>
              </a:rPr>
              <a:t>o armazenamento HDD otimizado para </a:t>
            </a:r>
            <a:r>
              <a:rPr lang="pt-BR" sz="1400" b="1" dirty="0" err="1">
                <a:solidFill>
                  <a:schemeClr val="accent5"/>
                </a:solidFill>
              </a:rPr>
              <a:t>throughput</a:t>
            </a:r>
            <a:r>
              <a:rPr lang="pt-BR" sz="1400" b="1" dirty="0">
                <a:solidFill>
                  <a:schemeClr val="accent5"/>
                </a:solidFill>
              </a:rPr>
              <a:t> (st1) do </a:t>
            </a:r>
            <a:br>
              <a:rPr lang="pt-BR" sz="1400" b="1" dirty="0">
                <a:solidFill>
                  <a:schemeClr val="accent5"/>
                </a:solidFill>
              </a:rPr>
            </a:br>
            <a:r>
              <a:rPr lang="pt-BR" sz="1400" b="1" dirty="0" err="1">
                <a:solidFill>
                  <a:schemeClr val="accent5"/>
                </a:solidFill>
              </a:rPr>
              <a:t>Amazon</a:t>
            </a:r>
            <a:r>
              <a:rPr lang="pt-BR" sz="1400" b="1" dirty="0">
                <a:solidFill>
                  <a:schemeClr val="accent5"/>
                </a:solidFill>
              </a:rPr>
              <a:t> EBS</a:t>
            </a:r>
            <a:r>
              <a:rPr lang="pt-BR" sz="1400" dirty="0"/>
              <a:t> normalmente custa metade do que a opção de armazenamento padrão </a:t>
            </a:r>
            <a:r>
              <a:rPr lang="pt-BR" sz="1400" b="1" dirty="0">
                <a:solidFill>
                  <a:schemeClr val="accent5"/>
                </a:solidFill>
              </a:rPr>
              <a:t>General </a:t>
            </a:r>
            <a:r>
              <a:rPr lang="pt-BR" sz="1400" b="1" dirty="0" err="1">
                <a:solidFill>
                  <a:schemeClr val="accent5"/>
                </a:solidFill>
              </a:rPr>
              <a:t>Purpose</a:t>
            </a:r>
            <a:r>
              <a:rPr lang="pt-BR" sz="1400" b="1" dirty="0">
                <a:solidFill>
                  <a:schemeClr val="accent5"/>
                </a:solidFill>
              </a:rPr>
              <a:t> SSD (gp2)</a:t>
            </a:r>
            <a:r>
              <a:rPr lang="pt-BR" sz="1400" dirty="0"/>
              <a:t>.</a:t>
            </a:r>
          </a:p>
          <a:p>
            <a:pPr lvl="2" defTabSz="342900" rtl="0">
              <a:lnSpc>
                <a:spcPct val="100000"/>
              </a:lnSpc>
              <a:spcBef>
                <a:spcPct val="20000"/>
              </a:spcBef>
              <a:buFont typeface="Wingdings" pitchFamily="2" charset="2"/>
              <a:buChar char="ü"/>
            </a:pPr>
            <a:endParaRPr lang="en-US" sz="900" dirty="0">
              <a:latin typeface="+mn-lt"/>
            </a:endParaRPr>
          </a:p>
          <a:p>
            <a:pPr defTabSz="342900" rtl="0">
              <a:lnSpc>
                <a:spcPct val="100000"/>
              </a:lnSpc>
              <a:spcBef>
                <a:spcPct val="20000"/>
              </a:spcBef>
              <a:buFont typeface="Wingdings" pitchFamily="2" charset="2"/>
              <a:buChar char="ü"/>
            </a:pPr>
            <a:r>
              <a:rPr lang="pt-BR" sz="1800" dirty="0">
                <a:latin typeface="+mn-lt"/>
              </a:rPr>
              <a:t>Excluir snapshots do EBS que não são mais necessários</a:t>
            </a:r>
          </a:p>
          <a:p>
            <a:pPr lvl="1" defTabSz="342900" rtl="0">
              <a:lnSpc>
                <a:spcPct val="100000"/>
              </a:lnSpc>
              <a:spcBef>
                <a:spcPct val="20000"/>
              </a:spcBef>
              <a:buFont typeface="Wingdings" pitchFamily="2" charset="2"/>
              <a:buChar char="ü"/>
            </a:pPr>
            <a:endParaRPr lang="en-US" sz="900" dirty="0">
              <a:latin typeface="+mn-lt"/>
            </a:endParaRPr>
          </a:p>
          <a:p>
            <a:pPr defTabSz="342900" rtl="0">
              <a:lnSpc>
                <a:spcPct val="100000"/>
              </a:lnSpc>
              <a:spcBef>
                <a:spcPct val="20000"/>
              </a:spcBef>
              <a:buFont typeface="Wingdings" pitchFamily="2" charset="2"/>
              <a:buChar char="ü"/>
            </a:pPr>
            <a:r>
              <a:rPr lang="pt-BR" sz="1800" dirty="0">
                <a:latin typeface="+mn-lt"/>
              </a:rPr>
              <a:t>Identificar o destino mais apropriado para tipos específicos de dados</a:t>
            </a:r>
          </a:p>
          <a:p>
            <a:pPr lvl="1" defTabSz="342900" rtl="0">
              <a:lnSpc>
                <a:spcPct val="100000"/>
              </a:lnSpc>
              <a:spcBef>
                <a:spcPct val="20000"/>
              </a:spcBef>
              <a:buFont typeface="Wingdings" pitchFamily="2" charset="2"/>
              <a:buChar char="ü"/>
            </a:pPr>
            <a:r>
              <a:rPr lang="pt-BR" sz="1400" dirty="0">
                <a:latin typeface="+mn-lt"/>
              </a:rPr>
              <a:t>O aplicativo precisa que a instância resida no </a:t>
            </a:r>
            <a:r>
              <a:rPr lang="pt-BR" sz="1400" dirty="0" err="1">
                <a:latin typeface="+mn-lt"/>
              </a:rPr>
              <a:t>Amazon</a:t>
            </a:r>
            <a:r>
              <a:rPr lang="pt-BR" sz="1400" dirty="0">
                <a:latin typeface="+mn-lt"/>
              </a:rPr>
              <a:t> EBS?</a:t>
            </a:r>
          </a:p>
          <a:p>
            <a:pPr lvl="1" defTabSz="342900" rtl="0">
              <a:lnSpc>
                <a:spcPct val="100000"/>
              </a:lnSpc>
              <a:spcBef>
                <a:spcPct val="20000"/>
              </a:spcBef>
              <a:buFont typeface="Wingdings" pitchFamily="2" charset="2"/>
              <a:buChar char="ü"/>
            </a:pPr>
            <a:r>
              <a:rPr lang="pt-BR" sz="1400" dirty="0">
                <a:latin typeface="+mn-lt"/>
              </a:rPr>
              <a:t>As opções de armazenamento do </a:t>
            </a:r>
            <a:r>
              <a:rPr lang="pt-BR" sz="1400" dirty="0" err="1">
                <a:latin typeface="+mn-lt"/>
              </a:rPr>
              <a:t>Amazon</a:t>
            </a:r>
            <a:r>
              <a:rPr lang="pt-BR" sz="1400" dirty="0">
                <a:latin typeface="+mn-lt"/>
              </a:rPr>
              <a:t> S3 com políticas de ciclo de vida podem reduzir custos</a:t>
            </a:r>
          </a:p>
        </p:txBody>
      </p:sp>
      <p:sp>
        <p:nvSpPr>
          <p:cNvPr id="6" name="Title 5">
            <a:extLst>
              <a:ext uri="{FF2B5EF4-FFF2-40B4-BE49-F238E27FC236}">
                <a16:creationId xmlns:a16="http://schemas.microsoft.com/office/drawing/2014/main" id="{0C7AFB7B-38DF-B548-A538-97AC78600EE4}"/>
              </a:ext>
            </a:extLst>
          </p:cNvPr>
          <p:cNvSpPr>
            <a:spLocks noGrp="1"/>
          </p:cNvSpPr>
          <p:nvPr>
            <p:ph type="title"/>
          </p:nvPr>
        </p:nvSpPr>
        <p:spPr/>
        <p:txBody>
          <a:bodyPr rtlCol="0"/>
          <a:lstStyle/>
          <a:p>
            <a:pPr rtl="0"/>
            <a:r>
              <a:rPr lang="pt-BR" sz="3600" dirty="0"/>
              <a:t>Pilar 4: otimizar opções de armazenamento</a:t>
            </a:r>
          </a:p>
        </p:txBody>
      </p:sp>
      <p:grpSp>
        <p:nvGrpSpPr>
          <p:cNvPr id="2" name="Group 1">
            <a:extLst>
              <a:ext uri="{FF2B5EF4-FFF2-40B4-BE49-F238E27FC236}">
                <a16:creationId xmlns:a16="http://schemas.microsoft.com/office/drawing/2014/main" id="{B3EE9E2C-D07B-014D-A1F6-F99D802FED9A}"/>
              </a:ext>
              <a:ext uri="{C183D7F6-B498-43B3-948B-1728B52AA6E4}">
                <adec:decorative xmlns:adec="http://schemas.microsoft.com/office/drawing/2017/decorative" val="1"/>
              </a:ext>
            </a:extLst>
          </p:cNvPr>
          <p:cNvGrpSpPr/>
          <p:nvPr/>
        </p:nvGrpSpPr>
        <p:grpSpPr>
          <a:xfrm>
            <a:off x="273694" y="1775998"/>
            <a:ext cx="3622364" cy="3687350"/>
            <a:chOff x="273694" y="1775998"/>
            <a:chExt cx="3622364" cy="3687350"/>
          </a:xfrm>
        </p:grpSpPr>
        <p:grpSp>
          <p:nvGrpSpPr>
            <p:cNvPr id="21" name="Group 20">
              <a:extLst>
                <a:ext uri="{FF2B5EF4-FFF2-40B4-BE49-F238E27FC236}">
                  <a16:creationId xmlns:a16="http://schemas.microsoft.com/office/drawing/2014/main" id="{37CD8AFA-ED34-7D49-BA22-ADEE3ACAE8B2}"/>
                </a:ext>
              </a:extLst>
            </p:cNvPr>
            <p:cNvGrpSpPr/>
            <p:nvPr/>
          </p:nvGrpSpPr>
          <p:grpSpPr>
            <a:xfrm>
              <a:off x="273694" y="1775998"/>
              <a:ext cx="3622364" cy="2509241"/>
              <a:chOff x="273694" y="1775998"/>
              <a:chExt cx="3622364" cy="2509241"/>
            </a:xfrm>
          </p:grpSpPr>
          <p:sp>
            <p:nvSpPr>
              <p:cNvPr id="22" name="TextBox 21">
                <a:extLst>
                  <a:ext uri="{FF2B5EF4-FFF2-40B4-BE49-F238E27FC236}">
                    <a16:creationId xmlns:a16="http://schemas.microsoft.com/office/drawing/2014/main" id="{A8E9709E-9FC0-6A47-8A74-02CB0A19C0EC}"/>
                  </a:ext>
                </a:extLst>
              </p:cNvPr>
              <p:cNvSpPr txBox="1"/>
              <p:nvPr/>
            </p:nvSpPr>
            <p:spPr>
              <a:xfrm>
                <a:off x="273694" y="2346247"/>
                <a:ext cx="3174266" cy="1938992"/>
              </a:xfrm>
              <a:prstGeom prst="rect">
                <a:avLst/>
              </a:prstGeom>
              <a:noFill/>
            </p:spPr>
            <p:txBody>
              <a:bodyPr wrap="none" rtlCol="0">
                <a:spAutoFit/>
              </a:bodyPr>
              <a:lstStyle/>
              <a:p>
                <a:pPr algn="r" rtl="0"/>
                <a: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1. Tamanho certo</a:t>
                </a:r>
              </a:p>
              <a:p>
                <a:pPr algn="r" rtl="0"/>
                <a: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2. Aumente a elasticidade</a:t>
                </a:r>
              </a:p>
              <a:p>
                <a:pPr algn="r" rtl="0"/>
                <a: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3. Modelo de definição </a:t>
                </a:r>
                <a:b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br>
                <a:r>
                  <a:rPr lang="pt-BR" sz="200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de preço ideal</a:t>
                </a:r>
              </a:p>
              <a:p>
                <a:pPr algn="r" rtl="0"/>
                <a:r>
                  <a:rPr lang="pt-BR" sz="2000" dirty="0">
                    <a:solidFill>
                      <a:srgbClr val="FF9B29"/>
                    </a:solidFill>
                    <a:latin typeface="Amazon Ember" panose="020B0603020204020204" pitchFamily="34" charset="0"/>
                    <a:ea typeface="Amazon Ember" panose="020B0603020204020204" pitchFamily="34" charset="0"/>
                    <a:cs typeface="Amazon Ember" panose="020B0603020204020204" pitchFamily="34" charset="0"/>
                  </a:rPr>
                  <a:t>4. Otimizar opções </a:t>
                </a:r>
              </a:p>
              <a:p>
                <a:pPr algn="r" rtl="0"/>
                <a:r>
                  <a:rPr lang="pt-BR" sz="2000" dirty="0">
                    <a:solidFill>
                      <a:srgbClr val="FF9B29"/>
                    </a:solidFill>
                    <a:latin typeface="Amazon Ember" panose="020B0603020204020204" pitchFamily="34" charset="0"/>
                    <a:ea typeface="Amazon Ember" panose="020B0603020204020204" pitchFamily="34" charset="0"/>
                    <a:cs typeface="Amazon Ember" panose="020B0603020204020204" pitchFamily="34" charset="0"/>
                  </a:rPr>
                  <a:t>de armazenamento</a:t>
                </a:r>
              </a:p>
            </p:txBody>
          </p:sp>
          <p:cxnSp>
            <p:nvCxnSpPr>
              <p:cNvPr id="23" name="Straight Connector 22">
                <a:extLst>
                  <a:ext uri="{FF2B5EF4-FFF2-40B4-BE49-F238E27FC236}">
                    <a16:creationId xmlns:a16="http://schemas.microsoft.com/office/drawing/2014/main" id="{0260CAB5-8416-CB45-AFB8-B7249A6CDEEC}"/>
                  </a:ext>
                </a:extLst>
              </p:cNvPr>
              <p:cNvCxnSpPr/>
              <p:nvPr/>
            </p:nvCxnSpPr>
            <p:spPr>
              <a:xfrm>
                <a:off x="3506132" y="2133600"/>
                <a:ext cx="0" cy="213360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4" name="Group 23">
                <a:extLst>
                  <a:ext uri="{FF2B5EF4-FFF2-40B4-BE49-F238E27FC236}">
                    <a16:creationId xmlns:a16="http://schemas.microsoft.com/office/drawing/2014/main" id="{C5825ABA-EC55-9946-BBFA-55A4C33F60E9}"/>
                  </a:ext>
                </a:extLst>
              </p:cNvPr>
              <p:cNvGrpSpPr/>
              <p:nvPr/>
            </p:nvGrpSpPr>
            <p:grpSpPr>
              <a:xfrm>
                <a:off x="3299420" y="3478794"/>
                <a:ext cx="596638" cy="646331"/>
                <a:chOff x="2997997" y="3495348"/>
                <a:chExt cx="596638" cy="646331"/>
              </a:xfrm>
            </p:grpSpPr>
            <p:sp>
              <p:nvSpPr>
                <p:cNvPr id="27" name="TextBox 26">
                  <a:extLst>
                    <a:ext uri="{FF2B5EF4-FFF2-40B4-BE49-F238E27FC236}">
                      <a16:creationId xmlns:a16="http://schemas.microsoft.com/office/drawing/2014/main" id="{171C8D45-681F-804C-A5A6-14259C1F3C90}"/>
                    </a:ext>
                  </a:extLst>
                </p:cNvPr>
                <p:cNvSpPr txBox="1"/>
                <p:nvPr/>
              </p:nvSpPr>
              <p:spPr>
                <a:xfrm>
                  <a:off x="2997997" y="3495348"/>
                  <a:ext cx="596638" cy="646331"/>
                </a:xfrm>
                <a:prstGeom prst="rect">
                  <a:avLst/>
                </a:prstGeom>
                <a:noFill/>
              </p:spPr>
              <p:txBody>
                <a:bodyPr wrap="none" rtlCol="0">
                  <a:spAutoFit/>
                </a:bodyPr>
                <a:lstStyle/>
                <a:p>
                  <a:pPr rtl="0"/>
                  <a:r>
                    <a:rPr lang="pt-BR" sz="3600" dirty="0">
                      <a:sym typeface="Wingdings 3" panose="05040102010807070707" pitchFamily="18" charset="2"/>
                    </a:rPr>
                    <a:t></a:t>
                  </a:r>
                  <a:endParaRPr lang="en-US" sz="3600" dirty="0"/>
                </a:p>
              </p:txBody>
            </p:sp>
            <p:sp>
              <p:nvSpPr>
                <p:cNvPr id="28" name="TextBox 27">
                  <a:extLst>
                    <a:ext uri="{FF2B5EF4-FFF2-40B4-BE49-F238E27FC236}">
                      <a16:creationId xmlns:a16="http://schemas.microsoft.com/office/drawing/2014/main" id="{FFFBB5B6-2144-5640-9EB0-07C0537B1A46}"/>
                    </a:ext>
                  </a:extLst>
                </p:cNvPr>
                <p:cNvSpPr txBox="1"/>
                <p:nvPr/>
              </p:nvSpPr>
              <p:spPr>
                <a:xfrm>
                  <a:off x="3016763" y="3550458"/>
                  <a:ext cx="505267" cy="523220"/>
                </a:xfrm>
                <a:prstGeom prst="rect">
                  <a:avLst/>
                </a:prstGeom>
                <a:noFill/>
              </p:spPr>
              <p:txBody>
                <a:bodyPr wrap="none" rtlCol="0">
                  <a:spAutoFit/>
                </a:bodyPr>
                <a:lstStyle/>
                <a:p>
                  <a:pPr rtl="0"/>
                  <a:r>
                    <a:rPr lang="pt-BR" sz="2800" dirty="0">
                      <a:solidFill>
                        <a:srgbClr val="E97D11"/>
                      </a:solidFill>
                      <a:sym typeface="Wingdings 3" panose="05040102010807070707" pitchFamily="18" charset="2"/>
                    </a:rPr>
                    <a:t></a:t>
                  </a:r>
                  <a:endParaRPr lang="en-US" sz="2800" dirty="0">
                    <a:solidFill>
                      <a:srgbClr val="E97D11"/>
                    </a:solidFill>
                  </a:endParaRPr>
                </a:p>
              </p:txBody>
            </p:sp>
          </p:grpSp>
          <p:sp>
            <p:nvSpPr>
              <p:cNvPr id="26" name="TextBox 25">
                <a:extLst>
                  <a:ext uri="{FF2B5EF4-FFF2-40B4-BE49-F238E27FC236}">
                    <a16:creationId xmlns:a16="http://schemas.microsoft.com/office/drawing/2014/main" id="{B8546191-840E-324C-A44A-60161516B0E2}"/>
                  </a:ext>
                </a:extLst>
              </p:cNvPr>
              <p:cNvSpPr txBox="1"/>
              <p:nvPr/>
            </p:nvSpPr>
            <p:spPr>
              <a:xfrm>
                <a:off x="975607" y="1775998"/>
                <a:ext cx="1351652" cy="523220"/>
              </a:xfrm>
              <a:prstGeom prst="rect">
                <a:avLst/>
              </a:prstGeom>
              <a:noFill/>
            </p:spPr>
            <p:txBody>
              <a:bodyPr wrap="none" rtlCol="0">
                <a:spAutoFit/>
              </a:bodyPr>
              <a:lstStyle/>
              <a:p>
                <a:pPr rtl="0"/>
                <a:r>
                  <a:rPr lang="pt-BR" sz="2800" b="1">
                    <a:latin typeface="Amazon Ember" panose="020B0603020204020204" pitchFamily="34" charset="0"/>
                    <a:ea typeface="Amazon Ember" panose="020B0603020204020204" pitchFamily="34" charset="0"/>
                    <a:cs typeface="Amazon Ember" panose="020B0603020204020204" pitchFamily="34" charset="0"/>
                  </a:rPr>
                  <a:t>Pilares:</a:t>
                </a:r>
              </a:p>
            </p:txBody>
          </p:sp>
        </p:grpSp>
        <p:pic>
          <p:nvPicPr>
            <p:cNvPr id="16" name="Picture 15">
              <a:extLst>
                <a:ext uri="{FF2B5EF4-FFF2-40B4-BE49-F238E27FC236}">
                  <a16:creationId xmlns:a16="http://schemas.microsoft.com/office/drawing/2014/main" id="{F33EDD80-5DC8-1D42-B3B0-6A80B7D0BAB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74523" y="4249059"/>
              <a:ext cx="1214289" cy="1214289"/>
            </a:xfrm>
            <a:prstGeom prst="rect">
              <a:avLst/>
            </a:prstGeom>
          </p:spPr>
        </p:pic>
      </p:grpSp>
    </p:spTree>
    <p:custDataLst>
      <p:tags r:id="rId1"/>
    </p:custDataLst>
    <p:extLst>
      <p:ext uri="{BB962C8B-B14F-4D97-AF65-F5344CB8AC3E}">
        <p14:creationId xmlns:p14="http://schemas.microsoft.com/office/powerpoint/2010/main" val="41442429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D331CF5-82F8-B34B-89E2-C428A018B746}"/>
              </a:ext>
            </a:extLst>
          </p:cNvPr>
          <p:cNvSpPr>
            <a:spLocks noGrp="1"/>
          </p:cNvSpPr>
          <p:nvPr>
            <p:ph type="title"/>
          </p:nvPr>
        </p:nvSpPr>
        <p:spPr/>
        <p:txBody>
          <a:bodyPr rtlCol="0"/>
          <a:lstStyle/>
          <a:p>
            <a:pPr rtl="0"/>
            <a:r>
              <a:rPr lang="pt-BR"/>
              <a:t>Meça, monitore e melhore</a:t>
            </a:r>
          </a:p>
        </p:txBody>
      </p:sp>
      <p:sp>
        <p:nvSpPr>
          <p:cNvPr id="9" name="Content Placeholder 8">
            <a:extLst>
              <a:ext uri="{FF2B5EF4-FFF2-40B4-BE49-F238E27FC236}">
                <a16:creationId xmlns:a16="http://schemas.microsoft.com/office/drawing/2014/main" id="{B51E73EE-EDC9-764B-A48E-4B5FC2754EBC}"/>
              </a:ext>
            </a:extLst>
          </p:cNvPr>
          <p:cNvSpPr>
            <a:spLocks noGrp="1"/>
          </p:cNvSpPr>
          <p:nvPr>
            <p:ph idx="1"/>
          </p:nvPr>
        </p:nvSpPr>
        <p:spPr>
          <a:xfrm>
            <a:off x="419101" y="1528175"/>
            <a:ext cx="9034272" cy="4648788"/>
          </a:xfrm>
        </p:spPr>
        <p:txBody>
          <a:bodyPr rtlCol="0"/>
          <a:lstStyle/>
          <a:p>
            <a:pPr rtl="0">
              <a:lnSpc>
                <a:spcPct val="100000"/>
              </a:lnSpc>
            </a:pPr>
            <a:r>
              <a:rPr lang="pt-BR" sz="3200" dirty="0"/>
              <a:t>A otimização de custo é um esforço permanente.</a:t>
            </a:r>
          </a:p>
          <a:p>
            <a:pPr lvl="1" rtl="0">
              <a:lnSpc>
                <a:spcPct val="100000"/>
              </a:lnSpc>
            </a:pPr>
            <a:endParaRPr lang="en-US" sz="1100" dirty="0"/>
          </a:p>
          <a:p>
            <a:pPr rtl="0">
              <a:lnSpc>
                <a:spcPct val="100000"/>
              </a:lnSpc>
            </a:pPr>
            <a:r>
              <a:rPr lang="pt-BR" sz="3200" dirty="0"/>
              <a:t>Recomendações – </a:t>
            </a:r>
            <a:endParaRPr lang="en-US" dirty="0"/>
          </a:p>
          <a:p>
            <a:pPr lvl="1" rtl="0">
              <a:lnSpc>
                <a:spcPct val="100000"/>
              </a:lnSpc>
            </a:pPr>
            <a:r>
              <a:rPr lang="pt-BR" dirty="0"/>
              <a:t>Defina e imponha a </a:t>
            </a:r>
            <a:r>
              <a:rPr lang="pt-BR" b="1" dirty="0">
                <a:solidFill>
                  <a:schemeClr val="accent5"/>
                </a:solidFill>
              </a:rPr>
              <a:t>marcação de alocação de custos</a:t>
            </a:r>
            <a:r>
              <a:rPr lang="pt-BR" dirty="0"/>
              <a:t>.</a:t>
            </a:r>
          </a:p>
          <a:p>
            <a:pPr lvl="1" rtl="0">
              <a:lnSpc>
                <a:spcPct val="100000"/>
              </a:lnSpc>
            </a:pPr>
            <a:r>
              <a:rPr lang="pt-BR" dirty="0"/>
              <a:t>Defina métricas, defina destinos e revise regularmente.</a:t>
            </a:r>
          </a:p>
          <a:p>
            <a:pPr lvl="1" rtl="0">
              <a:lnSpc>
                <a:spcPct val="100000"/>
              </a:lnSpc>
            </a:pPr>
            <a:r>
              <a:rPr lang="pt-BR" dirty="0"/>
              <a:t>Incentive as equipes a </a:t>
            </a:r>
            <a:r>
              <a:rPr lang="pt-BR" b="1" dirty="0">
                <a:solidFill>
                  <a:schemeClr val="accent5"/>
                </a:solidFill>
              </a:rPr>
              <a:t>projetar custos</a:t>
            </a:r>
            <a:r>
              <a:rPr lang="pt-BR" dirty="0"/>
              <a:t>.</a:t>
            </a:r>
          </a:p>
          <a:p>
            <a:pPr lvl="1" rtl="0">
              <a:lnSpc>
                <a:spcPct val="100000"/>
              </a:lnSpc>
            </a:pPr>
            <a:r>
              <a:rPr lang="pt-BR" dirty="0"/>
              <a:t>Atribua a responsabilidade da otimização a um indivíduo ou a uma equipe.</a:t>
            </a:r>
          </a:p>
          <a:p>
            <a:pPr rtl="0">
              <a:lnSpc>
                <a:spcPct val="100000"/>
              </a:lnSpc>
            </a:pPr>
            <a:endParaRPr lang="en-US" dirty="0"/>
          </a:p>
        </p:txBody>
      </p:sp>
      <p:sp>
        <p:nvSpPr>
          <p:cNvPr id="4" name="Slide Number Placeholder 3">
            <a:extLst>
              <a:ext uri="{FF2B5EF4-FFF2-40B4-BE49-F238E27FC236}">
                <a16:creationId xmlns:a16="http://schemas.microsoft.com/office/drawing/2014/main" id="{58D5581F-2D3F-9247-8FFD-94A14B2EC336}"/>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54</a:t>
            </a:fld>
            <a:endParaRPr lang="en-US" dirty="0"/>
          </a:p>
        </p:txBody>
      </p:sp>
      <p:sp>
        <p:nvSpPr>
          <p:cNvPr id="7" name="Footer Placeholder 6">
            <a:extLst>
              <a:ext uri="{FF2B5EF4-FFF2-40B4-BE49-F238E27FC236}">
                <a16:creationId xmlns:a16="http://schemas.microsoft.com/office/drawing/2014/main" id="{EE21A7B7-F211-AA4E-A59C-1FED88D699F8}"/>
              </a:ext>
              <a:ext uri="{C183D7F6-B498-43B3-948B-1728B52AA6E4}">
                <adec:decorative xmlns:adec="http://schemas.microsoft.com/office/drawing/2017/decorative" val="1"/>
              </a:ext>
            </a:extLst>
          </p:cNvPr>
          <p:cNvSpPr>
            <a:spLocks noGrp="1"/>
          </p:cNvSpPr>
          <p:nvPr>
            <p:ph type="ftr" sz="quarter" idx="3"/>
          </p:nvPr>
        </p:nvSpPr>
        <p:spPr>
          <a:xfrm>
            <a:off x="419100" y="6356350"/>
            <a:ext cx="5056667" cy="365125"/>
          </a:xfrm>
        </p:spPr>
        <p:txBody>
          <a:bodyPr rtlCol="0"/>
          <a:lstStyle/>
          <a:p>
            <a:pPr rtl="0"/>
            <a:r>
              <a:rPr lang="pt-BR" dirty="0"/>
              <a:t>© 2019 </a:t>
            </a:r>
            <a:r>
              <a:rPr lang="pt-BR" dirty="0" err="1"/>
              <a:t>Amazon</a:t>
            </a:r>
            <a:r>
              <a:rPr lang="pt-BR" dirty="0"/>
              <a:t> Web Services, Inc. ou suas afiliadas. Todos os direitos reservados.</a:t>
            </a:r>
          </a:p>
        </p:txBody>
      </p:sp>
      <p:pic>
        <p:nvPicPr>
          <p:cNvPr id="6" name="Graphic 5">
            <a:extLst>
              <a:ext uri="{FF2B5EF4-FFF2-40B4-BE49-F238E27FC236}">
                <a16:creationId xmlns:a16="http://schemas.microsoft.com/office/drawing/2014/main" id="{C183439E-E888-A44C-9408-3585D2913979}"/>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401300" y="4895057"/>
            <a:ext cx="914400" cy="914400"/>
          </a:xfrm>
          <a:prstGeom prst="rect">
            <a:avLst/>
          </a:prstGeom>
        </p:spPr>
      </p:pic>
      <p:pic>
        <p:nvPicPr>
          <p:cNvPr id="11" name="Graphic 10">
            <a:extLst>
              <a:ext uri="{FF2B5EF4-FFF2-40B4-BE49-F238E27FC236}">
                <a16:creationId xmlns:a16="http://schemas.microsoft.com/office/drawing/2014/main" id="{4D628F29-173C-994C-AC74-C13B96130EAC}"/>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401300" y="2971800"/>
            <a:ext cx="914400" cy="914400"/>
          </a:xfrm>
          <a:prstGeom prst="rect">
            <a:avLst/>
          </a:prstGeom>
        </p:spPr>
      </p:pic>
      <p:pic>
        <p:nvPicPr>
          <p:cNvPr id="13" name="Graphic 12">
            <a:extLst>
              <a:ext uri="{FF2B5EF4-FFF2-40B4-BE49-F238E27FC236}">
                <a16:creationId xmlns:a16="http://schemas.microsoft.com/office/drawing/2014/main" id="{6D8F0647-90FE-944E-ACC8-D11EA24C0767}"/>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705092" y="3801270"/>
            <a:ext cx="914400" cy="914400"/>
          </a:xfrm>
          <a:prstGeom prst="rect">
            <a:avLst/>
          </a:prstGeom>
        </p:spPr>
      </p:pic>
      <p:pic>
        <p:nvPicPr>
          <p:cNvPr id="17" name="Graphic 16">
            <a:extLst>
              <a:ext uri="{FF2B5EF4-FFF2-40B4-BE49-F238E27FC236}">
                <a16:creationId xmlns:a16="http://schemas.microsoft.com/office/drawing/2014/main" id="{63813077-7AD0-2F4A-BF14-B95E1AF535BC}"/>
              </a:ext>
              <a:ext uri="{C183D7F6-B498-43B3-948B-1728B52AA6E4}">
                <adec:decorative xmlns:adec="http://schemas.microsoft.com/office/drawing/2017/decorative" val="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162292" y="1425577"/>
            <a:ext cx="914400" cy="914400"/>
          </a:xfrm>
          <a:prstGeom prst="rect">
            <a:avLst/>
          </a:prstGeom>
        </p:spPr>
      </p:pic>
    </p:spTree>
    <p:custDataLst>
      <p:tags r:id="rId1"/>
    </p:custDataLst>
    <p:extLst>
      <p:ext uri="{BB962C8B-B14F-4D97-AF65-F5344CB8AC3E}">
        <p14:creationId xmlns:p14="http://schemas.microsoft.com/office/powerpoint/2010/main" val="18676423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1F0458-3057-6C4E-AA8A-F09A50D08BCB}"/>
              </a:ext>
              <a:ext uri="{C183D7F6-B498-43B3-948B-1728B52AA6E4}">
                <adec:decorative xmlns:adec="http://schemas.microsoft.com/office/drawing/2017/decorative" val="1"/>
              </a:ext>
            </a:extLst>
          </p:cNvPr>
          <p:cNvSpPr>
            <a:spLocks noGrp="1"/>
          </p:cNvSpPr>
          <p:nvPr>
            <p:ph type="ftr" sz="quarter" idx="11"/>
          </p:nvPr>
        </p:nvSpPr>
        <p:spPr>
          <a:xfrm>
            <a:off x="6719777" y="6356350"/>
            <a:ext cx="5053123"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a:t>Principais lições da Seção 3</a:t>
            </a:r>
          </a:p>
        </p:txBody>
      </p:sp>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55</a:t>
            </a:fld>
            <a:endParaRPr lang="en-US" dirty="0"/>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p:txBody>
          <a:bodyPr rtlCol="0"/>
          <a:lstStyle/>
          <a:p>
            <a:pPr rtl="0"/>
            <a:r>
              <a:rPr lang="pt-BR" sz="1800" dirty="0"/>
              <a:t>Os </a:t>
            </a:r>
            <a:r>
              <a:rPr lang="pt-BR" sz="1800" b="1" dirty="0">
                <a:solidFill>
                  <a:schemeClr val="accent5"/>
                </a:solidFill>
              </a:rPr>
              <a:t>modelos de definição de preço do </a:t>
            </a:r>
            <a:r>
              <a:rPr lang="pt-BR" sz="1800" b="1" dirty="0" err="1">
                <a:solidFill>
                  <a:schemeClr val="accent5"/>
                </a:solidFill>
              </a:rPr>
              <a:t>Amazon</a:t>
            </a:r>
            <a:r>
              <a:rPr lang="pt-BR" sz="1800" b="1" dirty="0">
                <a:solidFill>
                  <a:schemeClr val="accent5"/>
                </a:solidFill>
              </a:rPr>
              <a:t> EC2 </a:t>
            </a:r>
            <a:r>
              <a:rPr lang="pt-BR" sz="1800" dirty="0"/>
              <a:t>incluem instâncias sob demanda, instâncias reservadas, instâncias spot, instâncias dedicadas e hosts dedicados.</a:t>
            </a:r>
          </a:p>
          <a:p>
            <a:pPr lvl="1" rtl="0"/>
            <a:endParaRPr lang="en-US" sz="1400" dirty="0"/>
          </a:p>
          <a:p>
            <a:pPr rtl="0"/>
            <a:r>
              <a:rPr lang="pt-BR" sz="1800" dirty="0"/>
              <a:t>As </a:t>
            </a:r>
            <a:r>
              <a:rPr lang="pt-BR" sz="1800" b="1" dirty="0">
                <a:solidFill>
                  <a:schemeClr val="accent5"/>
                </a:solidFill>
              </a:rPr>
              <a:t>instâncias spot </a:t>
            </a:r>
            <a:r>
              <a:rPr lang="pt-BR" sz="1800" dirty="0"/>
              <a:t>podem ser interrompidas com uma notificação de 2 minutos. No entanto, elas podem oferecer uma economia significativa em relação às instâncias sob demanda.</a:t>
            </a:r>
          </a:p>
          <a:p>
            <a:pPr lvl="1" rtl="0"/>
            <a:endParaRPr lang="en-US" sz="1400" dirty="0"/>
          </a:p>
          <a:p>
            <a:pPr rtl="0"/>
            <a:r>
              <a:rPr lang="pt-BR" sz="1800" dirty="0"/>
              <a:t>Os </a:t>
            </a:r>
            <a:r>
              <a:rPr lang="pt-BR" sz="1800" b="1" dirty="0">
                <a:solidFill>
                  <a:schemeClr val="accent5"/>
                </a:solidFill>
              </a:rPr>
              <a:t>quatro pilares da otimização de custos</a:t>
            </a:r>
            <a:r>
              <a:rPr lang="pt-BR" sz="1800" dirty="0"/>
              <a:t> são:</a:t>
            </a:r>
          </a:p>
          <a:p>
            <a:pPr lvl="1" rtl="0"/>
            <a:r>
              <a:rPr lang="pt-BR" sz="1600" dirty="0"/>
              <a:t>Tamanho certo</a:t>
            </a:r>
          </a:p>
          <a:p>
            <a:pPr lvl="1" rtl="0"/>
            <a:r>
              <a:rPr lang="pt-BR" sz="1600" dirty="0"/>
              <a:t>Aumente a elasticidade</a:t>
            </a:r>
          </a:p>
          <a:p>
            <a:pPr lvl="1" rtl="0"/>
            <a:r>
              <a:rPr lang="pt-BR" sz="1600" dirty="0"/>
              <a:t>Modelo de definição de preço ideal</a:t>
            </a:r>
          </a:p>
          <a:p>
            <a:pPr lvl="1" rtl="0"/>
            <a:r>
              <a:rPr lang="pt-BR" sz="1600" dirty="0"/>
              <a:t>Otimizar opções de armazenamento</a:t>
            </a:r>
          </a:p>
          <a:p>
            <a:pPr rtl="0"/>
            <a:endParaRPr lang="en-US" sz="2000" dirty="0"/>
          </a:p>
          <a:p>
            <a:pPr rtl="0"/>
            <a:endParaRPr lang="en-US" sz="2000" dirty="0"/>
          </a:p>
          <a:p>
            <a:pPr rtl="0"/>
            <a:endParaRPr lang="en-US" sz="2000" dirty="0"/>
          </a:p>
          <a:p>
            <a:pPr rtl="0"/>
            <a:endParaRPr lang="en-US" sz="2000" dirty="0"/>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l="4146" r="4146"/>
          <a:stretch>
            <a:fillRect/>
          </a:stretch>
        </p:blipFill>
        <p:spPr>
          <a:xfrm>
            <a:off x="597222" y="2770357"/>
            <a:ext cx="3931314" cy="3104201"/>
          </a:xfrm>
          <a:prstGeom prst="rect">
            <a:avLst/>
          </a:prstGeom>
        </p:spPr>
      </p:pic>
    </p:spTree>
    <p:custDataLst>
      <p:tags r:id="rId1"/>
    </p:custDataLst>
    <p:extLst>
      <p:ext uri="{BB962C8B-B14F-4D97-AF65-F5344CB8AC3E}">
        <p14:creationId xmlns:p14="http://schemas.microsoft.com/office/powerpoint/2010/main" val="147218130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00DA2-703B-E14E-90C6-27DF7912CC31}"/>
              </a:ext>
            </a:extLst>
          </p:cNvPr>
          <p:cNvSpPr>
            <a:spLocks noGrp="1"/>
          </p:cNvSpPr>
          <p:nvPr>
            <p:ph type="title"/>
          </p:nvPr>
        </p:nvSpPr>
        <p:spPr/>
        <p:txBody>
          <a:bodyPr rtlCol="0"/>
          <a:lstStyle/>
          <a:p>
            <a:pPr rtl="0"/>
            <a:r>
              <a:rPr lang="pt-BR" sz="4000" dirty="0"/>
              <a:t>Seção 4: Serviços de contêiner</a:t>
            </a:r>
          </a:p>
        </p:txBody>
      </p:sp>
      <p:sp>
        <p:nvSpPr>
          <p:cNvPr id="3" name="Text Placeholder 2">
            <a:extLst>
              <a:ext uri="{FF2B5EF4-FFF2-40B4-BE49-F238E27FC236}">
                <a16:creationId xmlns:a16="http://schemas.microsoft.com/office/drawing/2014/main" id="{4E10EDDC-F3E9-E34B-93D3-2FC9C08EBE93}"/>
              </a:ext>
            </a:extLst>
          </p:cNvPr>
          <p:cNvSpPr>
            <a:spLocks noGrp="1"/>
          </p:cNvSpPr>
          <p:nvPr>
            <p:ph type="body" sz="quarter" idx="10"/>
          </p:nvPr>
        </p:nvSpPr>
        <p:spPr/>
        <p:txBody>
          <a:bodyPr rtlCol="0"/>
          <a:lstStyle/>
          <a:p>
            <a:pPr rtl="0"/>
            <a:r>
              <a:rPr lang="pt-BR" dirty="0"/>
              <a:t>Módulo 6: Computação</a:t>
            </a:r>
          </a:p>
          <a:p>
            <a:pPr rtl="0"/>
            <a:endParaRPr lang="en-US" dirty="0"/>
          </a:p>
        </p:txBody>
      </p:sp>
      <p:sp>
        <p:nvSpPr>
          <p:cNvPr id="4" name="Footer Placeholder 3">
            <a:extLst>
              <a:ext uri="{FF2B5EF4-FFF2-40B4-BE49-F238E27FC236}">
                <a16:creationId xmlns:a16="http://schemas.microsoft.com/office/drawing/2014/main" id="{38A44512-A355-8249-A4CE-313E74E2B17B}"/>
              </a:ext>
              <a:ext uri="{C183D7F6-B498-43B3-948B-1728B52AA6E4}">
                <adec:decorative xmlns:adec="http://schemas.microsoft.com/office/drawing/2017/decorative" val="1"/>
              </a:ext>
            </a:extLst>
          </p:cNvPr>
          <p:cNvSpPr>
            <a:spLocks noGrp="1"/>
          </p:cNvSpPr>
          <p:nvPr>
            <p:ph type="ftr" sz="quarter" idx="3"/>
          </p:nvPr>
        </p:nvSpPr>
        <p:spPr>
          <a:xfrm>
            <a:off x="419100" y="6356350"/>
            <a:ext cx="4620733"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361390669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8A6BB-4417-ED43-AF04-90BB79A1C81C}"/>
              </a:ext>
            </a:extLst>
          </p:cNvPr>
          <p:cNvSpPr>
            <a:spLocks noGrp="1"/>
          </p:cNvSpPr>
          <p:nvPr>
            <p:ph type="title"/>
          </p:nvPr>
        </p:nvSpPr>
        <p:spPr/>
        <p:txBody>
          <a:bodyPr rtlCol="0"/>
          <a:lstStyle/>
          <a:p>
            <a:pPr rtl="0"/>
            <a:r>
              <a:rPr lang="pt-BR" dirty="0"/>
              <a:t>Noções básicas de contêiner</a:t>
            </a:r>
          </a:p>
        </p:txBody>
      </p:sp>
      <p:sp>
        <p:nvSpPr>
          <p:cNvPr id="3" name="Content Placeholder 2">
            <a:extLst>
              <a:ext uri="{FF2B5EF4-FFF2-40B4-BE49-F238E27FC236}">
                <a16:creationId xmlns:a16="http://schemas.microsoft.com/office/drawing/2014/main" id="{285CE2C5-E15C-0047-AB42-1A82EBF78137}"/>
              </a:ext>
            </a:extLst>
          </p:cNvPr>
          <p:cNvSpPr>
            <a:spLocks noGrp="1"/>
          </p:cNvSpPr>
          <p:nvPr>
            <p:ph idx="1"/>
          </p:nvPr>
        </p:nvSpPr>
        <p:spPr>
          <a:xfrm>
            <a:off x="419100" y="1528175"/>
            <a:ext cx="6438900" cy="4648788"/>
          </a:xfrm>
        </p:spPr>
        <p:txBody>
          <a:bodyPr rtlCol="0"/>
          <a:lstStyle/>
          <a:p>
            <a:pPr rtl="0"/>
            <a:r>
              <a:rPr lang="pt-BR" dirty="0">
                <a:latin typeface="+mn-lt"/>
              </a:rPr>
              <a:t>Os </a:t>
            </a:r>
            <a:r>
              <a:rPr lang="pt-BR" b="1" dirty="0">
                <a:solidFill>
                  <a:schemeClr val="accent5"/>
                </a:solidFill>
                <a:latin typeface="+mn-lt"/>
              </a:rPr>
              <a:t>contêineres</a:t>
            </a:r>
            <a:r>
              <a:rPr lang="pt-BR" dirty="0">
                <a:latin typeface="+mn-lt"/>
              </a:rPr>
              <a:t> são um método de </a:t>
            </a:r>
            <a:r>
              <a:rPr lang="pt-BR" dirty="0">
                <a:solidFill>
                  <a:schemeClr val="accent6"/>
                </a:solidFill>
                <a:latin typeface="+mn-lt"/>
              </a:rPr>
              <a:t>virtualização do sistema operacional.</a:t>
            </a:r>
          </a:p>
          <a:p>
            <a:pPr lvl="1" rtl="0"/>
            <a:endParaRPr lang="en-US" sz="1400" dirty="0">
              <a:solidFill>
                <a:schemeClr val="accent6"/>
              </a:solidFill>
              <a:latin typeface="Calibri" panose="020F0502020204030204" pitchFamily="34" charset="0"/>
            </a:endParaRPr>
          </a:p>
          <a:p>
            <a:pPr rtl="0"/>
            <a:r>
              <a:rPr lang="pt-BR" dirty="0">
                <a:latin typeface="+mn-lt"/>
              </a:rPr>
              <a:t>Benefícios – </a:t>
            </a:r>
          </a:p>
          <a:p>
            <a:pPr lvl="1" rtl="0"/>
            <a:r>
              <a:rPr lang="pt-BR" sz="2000" dirty="0">
                <a:latin typeface="+mn-lt"/>
              </a:rPr>
              <a:t>Repetível.</a:t>
            </a:r>
          </a:p>
          <a:p>
            <a:pPr lvl="1" rtl="0"/>
            <a:r>
              <a:rPr lang="pt-BR" sz="2000" dirty="0">
                <a:latin typeface="+mn-lt"/>
              </a:rPr>
              <a:t>Ambientes de execução autônomos.</a:t>
            </a:r>
          </a:p>
          <a:p>
            <a:pPr lvl="1" rtl="0"/>
            <a:r>
              <a:rPr lang="pt-BR" sz="2000" dirty="0">
                <a:latin typeface="+mn-lt"/>
              </a:rPr>
              <a:t>O software é executado da mesma forma em diferentes ambientes.</a:t>
            </a:r>
            <a:endParaRPr lang="en-US" sz="2000" dirty="0">
              <a:latin typeface="+mn-lt"/>
              <a:sym typeface="Wingdings" pitchFamily="2" charset="2"/>
            </a:endParaRPr>
          </a:p>
          <a:p>
            <a:pPr lvl="2" rtl="0"/>
            <a:r>
              <a:rPr lang="pt-BR" sz="1800" dirty="0">
                <a:latin typeface="+mn-lt"/>
                <a:sym typeface="Wingdings" pitchFamily="2" charset="2"/>
              </a:rPr>
              <a:t>Laptop, teste, produção do desenvolvedor.</a:t>
            </a:r>
            <a:endParaRPr lang="en-US" sz="1800" dirty="0">
              <a:latin typeface="+mn-lt"/>
            </a:endParaRPr>
          </a:p>
          <a:p>
            <a:pPr lvl="1" rtl="0"/>
            <a:r>
              <a:rPr lang="pt-BR" sz="2000" dirty="0">
                <a:latin typeface="+mn-lt"/>
              </a:rPr>
              <a:t>Lançamento e interrupção ou encerramento mais rápido do que máquinas virtuais</a:t>
            </a:r>
            <a:endParaRPr lang="en-US" dirty="0">
              <a:latin typeface="+mn-lt"/>
            </a:endParaRPr>
          </a:p>
          <a:p>
            <a:pPr lvl="1" rtl="0"/>
            <a:endParaRPr lang="en-US" dirty="0">
              <a:latin typeface="Calibri" panose="020F0502020204030204" pitchFamily="34" charset="0"/>
            </a:endParaRPr>
          </a:p>
        </p:txBody>
      </p:sp>
      <p:grpSp>
        <p:nvGrpSpPr>
          <p:cNvPr id="41" name="Group 40" descr="box labeled &quot;your container&quot; that contains &quot;your application&quot; with three items: dependencies, configurations, and &quot;hooks into the OS.&quot;">
            <a:extLst>
              <a:ext uri="{FF2B5EF4-FFF2-40B4-BE49-F238E27FC236}">
                <a16:creationId xmlns:a16="http://schemas.microsoft.com/office/drawing/2014/main" id="{1549DF6E-4BCA-464A-8D2C-3AEE49094965}"/>
              </a:ext>
              <a:ext uri="{C183D7F6-B498-43B3-948B-1728B52AA6E4}">
                <adec:decorative xmlns:adec="http://schemas.microsoft.com/office/drawing/2017/decorative" val="0"/>
              </a:ext>
            </a:extLst>
          </p:cNvPr>
          <p:cNvGrpSpPr/>
          <p:nvPr/>
        </p:nvGrpSpPr>
        <p:grpSpPr>
          <a:xfrm>
            <a:off x="7354514" y="1821262"/>
            <a:ext cx="2999855" cy="4062614"/>
            <a:chOff x="1611153" y="1765760"/>
            <a:chExt cx="2999855" cy="4062614"/>
          </a:xfrm>
        </p:grpSpPr>
        <p:grpSp>
          <p:nvGrpSpPr>
            <p:cNvPr id="17" name="Group 16">
              <a:extLst>
                <a:ext uri="{FF2B5EF4-FFF2-40B4-BE49-F238E27FC236}">
                  <a16:creationId xmlns:a16="http://schemas.microsoft.com/office/drawing/2014/main" id="{E22B5105-B1EA-A046-A5AC-D17070FF0080}"/>
                </a:ext>
              </a:extLst>
            </p:cNvPr>
            <p:cNvGrpSpPr/>
            <p:nvPr/>
          </p:nvGrpSpPr>
          <p:grpSpPr>
            <a:xfrm>
              <a:off x="1611153" y="2557789"/>
              <a:ext cx="2999855" cy="3270585"/>
              <a:chOff x="4241305" y="1793290"/>
              <a:chExt cx="2999855" cy="3270585"/>
            </a:xfrm>
          </p:grpSpPr>
          <p:sp>
            <p:nvSpPr>
              <p:cNvPr id="5" name="Rectangle 4">
                <a:extLst>
                  <a:ext uri="{FF2B5EF4-FFF2-40B4-BE49-F238E27FC236}">
                    <a16:creationId xmlns:a16="http://schemas.microsoft.com/office/drawing/2014/main" id="{F119C94F-CCCE-7A4E-A494-BC7D01619FFF}"/>
                  </a:ext>
                </a:extLst>
              </p:cNvPr>
              <p:cNvSpPr/>
              <p:nvPr/>
            </p:nvSpPr>
            <p:spPr>
              <a:xfrm>
                <a:off x="4365746" y="1793290"/>
                <a:ext cx="2758190" cy="3270585"/>
              </a:xfrm>
              <a:prstGeom prst="rect">
                <a:avLst/>
              </a:prstGeom>
              <a:solidFill>
                <a:schemeClr val="accent4">
                  <a:lumMod val="20000"/>
                  <a:lumOff val="80000"/>
                </a:schemeClr>
              </a:solidFill>
              <a:ln>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6" name="TextBox 5">
                <a:extLst>
                  <a:ext uri="{FF2B5EF4-FFF2-40B4-BE49-F238E27FC236}">
                    <a16:creationId xmlns:a16="http://schemas.microsoft.com/office/drawing/2014/main" id="{3E679110-C668-AA40-8F02-A8B72711A3F0}"/>
                  </a:ext>
                </a:extLst>
              </p:cNvPr>
              <p:cNvSpPr txBox="1"/>
              <p:nvPr/>
            </p:nvSpPr>
            <p:spPr>
              <a:xfrm>
                <a:off x="4241305" y="1903395"/>
                <a:ext cx="2999855" cy="400110"/>
              </a:xfrm>
              <a:prstGeom prst="rect">
                <a:avLst/>
              </a:prstGeom>
              <a:noFill/>
            </p:spPr>
            <p:txBody>
              <a:bodyPr wrap="square" rtlCol="0">
                <a:spAutoFit/>
              </a:bodyPr>
              <a:lstStyle/>
              <a:p>
                <a:pPr algn="ctr" rtl="0"/>
                <a:r>
                  <a:rPr lang="pt-BR" sz="2000">
                    <a:latin typeface="Amazon Ember" panose="020B0603020204020204" pitchFamily="34" charset="0"/>
                    <a:ea typeface="Amazon Ember" panose="020B0603020204020204" pitchFamily="34" charset="0"/>
                    <a:cs typeface="Amazon Ember" panose="020B0603020204020204" pitchFamily="34" charset="0"/>
                  </a:rPr>
                  <a:t>Seu aplicativo</a:t>
                </a:r>
              </a:p>
            </p:txBody>
          </p:sp>
          <p:sp>
            <p:nvSpPr>
              <p:cNvPr id="7" name="TextBox 6">
                <a:extLst>
                  <a:ext uri="{FF2B5EF4-FFF2-40B4-BE49-F238E27FC236}">
                    <a16:creationId xmlns:a16="http://schemas.microsoft.com/office/drawing/2014/main" id="{5623975A-CE68-E342-ADC3-732FFF5C5BDA}"/>
                  </a:ext>
                </a:extLst>
              </p:cNvPr>
              <p:cNvSpPr txBox="1"/>
              <p:nvPr/>
            </p:nvSpPr>
            <p:spPr>
              <a:xfrm>
                <a:off x="5366760" y="2799077"/>
                <a:ext cx="1639742" cy="338554"/>
              </a:xfrm>
              <a:prstGeom prst="rect">
                <a:avLst/>
              </a:prstGeom>
              <a:noFill/>
            </p:spPr>
            <p:txBody>
              <a:bodyPr wrap="square" rtlCol="0">
                <a:spAutoFit/>
              </a:bodyPr>
              <a:lstStyle/>
              <a:p>
                <a:pPr rtl="0"/>
                <a:r>
                  <a:rPr lang="pt-BR" sz="1600">
                    <a:latin typeface="Amazon Ember" panose="020B0603020204020204" pitchFamily="34" charset="0"/>
                    <a:ea typeface="Amazon Ember" panose="020B0603020204020204" pitchFamily="34" charset="0"/>
                    <a:cs typeface="Amazon Ember" panose="020B0603020204020204" pitchFamily="34" charset="0"/>
                  </a:rPr>
                  <a:t>Dependências</a:t>
                </a:r>
              </a:p>
            </p:txBody>
          </p:sp>
          <p:sp>
            <p:nvSpPr>
              <p:cNvPr id="9" name="TextBox 8">
                <a:extLst>
                  <a:ext uri="{FF2B5EF4-FFF2-40B4-BE49-F238E27FC236}">
                    <a16:creationId xmlns:a16="http://schemas.microsoft.com/office/drawing/2014/main" id="{03E0855B-FEA3-F64D-94B2-7A39EB9227B4}"/>
                  </a:ext>
                </a:extLst>
              </p:cNvPr>
              <p:cNvSpPr txBox="1"/>
              <p:nvPr/>
            </p:nvSpPr>
            <p:spPr>
              <a:xfrm>
                <a:off x="5366759" y="3588405"/>
                <a:ext cx="1753569" cy="338554"/>
              </a:xfrm>
              <a:prstGeom prst="rect">
                <a:avLst/>
              </a:prstGeom>
              <a:noFill/>
            </p:spPr>
            <p:txBody>
              <a:bodyPr wrap="square" rtlCol="0">
                <a:spAutoFit/>
              </a:bodyPr>
              <a:lstStyle/>
              <a:p>
                <a:pPr rtl="0"/>
                <a:r>
                  <a:rPr lang="pt-BR" sz="1600">
                    <a:latin typeface="Amazon Ember" panose="020B0603020204020204" pitchFamily="34" charset="0"/>
                    <a:ea typeface="Amazon Ember" panose="020B0603020204020204" pitchFamily="34" charset="0"/>
                    <a:cs typeface="Amazon Ember" panose="020B0603020204020204" pitchFamily="34" charset="0"/>
                  </a:rPr>
                  <a:t>Configurações</a:t>
                </a:r>
              </a:p>
            </p:txBody>
          </p:sp>
          <p:sp>
            <p:nvSpPr>
              <p:cNvPr id="10" name="TextBox 9">
                <a:extLst>
                  <a:ext uri="{FF2B5EF4-FFF2-40B4-BE49-F238E27FC236}">
                    <a16:creationId xmlns:a16="http://schemas.microsoft.com/office/drawing/2014/main" id="{9A4E2A04-627E-B041-8F54-B6E36AA50A95}"/>
                  </a:ext>
                </a:extLst>
              </p:cNvPr>
              <p:cNvSpPr txBox="1"/>
              <p:nvPr/>
            </p:nvSpPr>
            <p:spPr>
              <a:xfrm>
                <a:off x="5366759" y="4374053"/>
                <a:ext cx="1753569" cy="338554"/>
              </a:xfrm>
              <a:prstGeom prst="rect">
                <a:avLst/>
              </a:prstGeom>
              <a:noFill/>
            </p:spPr>
            <p:txBody>
              <a:bodyPr wrap="square" rtlCol="0">
                <a:spAutoFit/>
              </a:bodyPr>
              <a:lstStyle/>
              <a:p>
                <a:pPr rtl="0"/>
                <a:r>
                  <a:rPr lang="pt-BR" sz="1600" dirty="0">
                    <a:latin typeface="Amazon Ember" panose="020B0603020204020204" pitchFamily="34" charset="0"/>
                    <a:ea typeface="Amazon Ember" panose="020B0603020204020204" pitchFamily="34" charset="0"/>
                    <a:cs typeface="Amazon Ember" panose="020B0603020204020204" pitchFamily="34" charset="0"/>
                  </a:rPr>
                  <a:t>Ganchos no SO</a:t>
                </a:r>
              </a:p>
            </p:txBody>
          </p:sp>
          <p:pic>
            <p:nvPicPr>
              <p:cNvPr id="12" name="Picture 11">
                <a:extLst>
                  <a:ext uri="{FF2B5EF4-FFF2-40B4-BE49-F238E27FC236}">
                    <a16:creationId xmlns:a16="http://schemas.microsoft.com/office/drawing/2014/main" id="{9639BAAE-0A49-3742-940E-9F6ABB02A3F1}"/>
                  </a:ext>
                </a:extLst>
              </p:cNvPr>
              <p:cNvPicPr>
                <a:picLocks noChangeAspect="1"/>
              </p:cNvPicPr>
              <p:nvPr/>
            </p:nvPicPr>
            <p:blipFill>
              <a:blip r:embed="rId4"/>
              <a:stretch>
                <a:fillRect/>
              </a:stretch>
            </p:blipFill>
            <p:spPr>
              <a:xfrm>
                <a:off x="4503992" y="2549901"/>
                <a:ext cx="862767" cy="862767"/>
              </a:xfrm>
              <a:prstGeom prst="rect">
                <a:avLst/>
              </a:prstGeom>
            </p:spPr>
          </p:pic>
          <p:pic>
            <p:nvPicPr>
              <p:cNvPr id="14" name="Picture 13">
                <a:extLst>
                  <a:ext uri="{FF2B5EF4-FFF2-40B4-BE49-F238E27FC236}">
                    <a16:creationId xmlns:a16="http://schemas.microsoft.com/office/drawing/2014/main" id="{97575240-0E79-C94B-972F-1A9BF71E68DA}"/>
                  </a:ext>
                </a:extLst>
              </p:cNvPr>
              <p:cNvPicPr>
                <a:picLocks noChangeAspect="1"/>
              </p:cNvPicPr>
              <p:nvPr/>
            </p:nvPicPr>
            <p:blipFill>
              <a:blip r:embed="rId5"/>
              <a:stretch>
                <a:fillRect/>
              </a:stretch>
            </p:blipFill>
            <p:spPr>
              <a:xfrm>
                <a:off x="4567060" y="4190406"/>
                <a:ext cx="736627" cy="736627"/>
              </a:xfrm>
              <a:prstGeom prst="rect">
                <a:avLst/>
              </a:prstGeom>
            </p:spPr>
          </p:pic>
          <p:pic>
            <p:nvPicPr>
              <p:cNvPr id="16" name="Picture 15">
                <a:extLst>
                  <a:ext uri="{FF2B5EF4-FFF2-40B4-BE49-F238E27FC236}">
                    <a16:creationId xmlns:a16="http://schemas.microsoft.com/office/drawing/2014/main" id="{528999A6-C588-624B-8E27-D3D432A3DC61}"/>
                  </a:ext>
                </a:extLst>
              </p:cNvPr>
              <p:cNvPicPr>
                <a:picLocks noChangeAspect="1"/>
              </p:cNvPicPr>
              <p:nvPr/>
            </p:nvPicPr>
            <p:blipFill>
              <a:blip r:embed="rId6"/>
              <a:stretch>
                <a:fillRect/>
              </a:stretch>
            </p:blipFill>
            <p:spPr>
              <a:xfrm>
                <a:off x="4633736" y="3471433"/>
                <a:ext cx="603277" cy="603277"/>
              </a:xfrm>
              <a:prstGeom prst="rect">
                <a:avLst/>
              </a:prstGeom>
            </p:spPr>
          </p:pic>
        </p:grpSp>
        <p:sp>
          <p:nvSpPr>
            <p:cNvPr id="18" name="Rectangle 17">
              <a:extLst>
                <a:ext uri="{FF2B5EF4-FFF2-40B4-BE49-F238E27FC236}">
                  <a16:creationId xmlns:a16="http://schemas.microsoft.com/office/drawing/2014/main" id="{1FD166AA-ED25-D440-A621-8C5FE43CE191}"/>
                </a:ext>
              </a:extLst>
            </p:cNvPr>
            <p:cNvSpPr/>
            <p:nvPr/>
          </p:nvSpPr>
          <p:spPr>
            <a:xfrm>
              <a:off x="2016068" y="1765760"/>
              <a:ext cx="2190023" cy="430887"/>
            </a:xfrm>
            <a:prstGeom prst="rect">
              <a:avLst/>
            </a:prstGeom>
          </p:spPr>
          <p:txBody>
            <a:bodyPr wrap="none" rtlCol="0">
              <a:spAutoFit/>
            </a:bodyPr>
            <a:lstStyle/>
            <a:p>
              <a:pPr algn="ctr" rtl="0"/>
              <a:r>
                <a:rPr lang="pt-BR" sz="2200" b="1">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Seu contêiner</a:t>
              </a:r>
            </a:p>
          </p:txBody>
        </p:sp>
      </p:grpSp>
      <p:sp>
        <p:nvSpPr>
          <p:cNvPr id="4" name="Footer Placeholder 3">
            <a:extLst>
              <a:ext uri="{FF2B5EF4-FFF2-40B4-BE49-F238E27FC236}">
                <a16:creationId xmlns:a16="http://schemas.microsoft.com/office/drawing/2014/main" id="{380F3632-7A85-9D43-9641-783A599DCFD4}"/>
              </a:ext>
              <a:ext uri="{C183D7F6-B498-43B3-948B-1728B52AA6E4}">
                <adec:decorative xmlns:adec="http://schemas.microsoft.com/office/drawing/2017/decorative" val="1"/>
              </a:ext>
            </a:extLst>
          </p:cNvPr>
          <p:cNvSpPr>
            <a:spLocks noGrp="1"/>
          </p:cNvSpPr>
          <p:nvPr>
            <p:ph type="ftr" sz="quarter" idx="3"/>
          </p:nvPr>
        </p:nvSpPr>
        <p:spPr>
          <a:xfrm>
            <a:off x="419100" y="6356350"/>
            <a:ext cx="4875914"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8" name="Slide Number Placeholder 7">
            <a:extLst>
              <a:ext uri="{FF2B5EF4-FFF2-40B4-BE49-F238E27FC236}">
                <a16:creationId xmlns:a16="http://schemas.microsoft.com/office/drawing/2014/main" id="{01834180-F618-ED4E-BBE5-8A57D0AD8F52}"/>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57</a:t>
            </a:fld>
            <a:endParaRPr lang="en-US" dirty="0"/>
          </a:p>
        </p:txBody>
      </p:sp>
    </p:spTree>
    <p:custDataLst>
      <p:tags r:id="rId1"/>
    </p:custDataLst>
    <p:extLst>
      <p:ext uri="{BB962C8B-B14F-4D97-AF65-F5344CB8AC3E}">
        <p14:creationId xmlns:p14="http://schemas.microsoft.com/office/powerpoint/2010/main" val="23020684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49E13-D4B8-CA44-8DE5-B78E83E43D6B}"/>
              </a:ext>
            </a:extLst>
          </p:cNvPr>
          <p:cNvSpPr>
            <a:spLocks noGrp="1"/>
          </p:cNvSpPr>
          <p:nvPr>
            <p:ph type="title"/>
          </p:nvPr>
        </p:nvSpPr>
        <p:spPr/>
        <p:txBody>
          <a:bodyPr rtlCol="0"/>
          <a:lstStyle/>
          <a:p>
            <a:pPr rtl="0"/>
            <a:r>
              <a:rPr lang="pt-BR"/>
              <a:t>O que é o Docker?</a:t>
            </a:r>
          </a:p>
        </p:txBody>
      </p:sp>
      <p:sp>
        <p:nvSpPr>
          <p:cNvPr id="3" name="Content Placeholder 2">
            <a:extLst>
              <a:ext uri="{FF2B5EF4-FFF2-40B4-BE49-F238E27FC236}">
                <a16:creationId xmlns:a16="http://schemas.microsoft.com/office/drawing/2014/main" id="{8D4F93DC-1DC2-574A-9C35-275989D9DBC8}"/>
              </a:ext>
            </a:extLst>
          </p:cNvPr>
          <p:cNvSpPr>
            <a:spLocks noGrp="1"/>
          </p:cNvSpPr>
          <p:nvPr>
            <p:ph idx="1"/>
          </p:nvPr>
        </p:nvSpPr>
        <p:spPr/>
        <p:txBody>
          <a:bodyPr rtlCol="0"/>
          <a:lstStyle/>
          <a:p>
            <a:pPr rtl="0"/>
            <a:r>
              <a:rPr lang="pt-BR"/>
              <a:t>O </a:t>
            </a:r>
            <a:r>
              <a:rPr lang="pt-BR" b="1">
                <a:solidFill>
                  <a:schemeClr val="accent5"/>
                </a:solidFill>
              </a:rPr>
              <a:t>Docker</a:t>
            </a:r>
            <a:r>
              <a:rPr lang="pt-BR"/>
              <a:t> é uma plataforma de software que permite criar, testar e implantar aplicações rapidamente.</a:t>
            </a:r>
          </a:p>
          <a:p>
            <a:pPr rtl="0"/>
            <a:r>
              <a:rPr lang="pt-BR"/>
              <a:t>Você executa contêineres no Docker.</a:t>
            </a:r>
          </a:p>
          <a:p>
            <a:pPr lvl="1" rtl="0"/>
            <a:r>
              <a:rPr lang="pt-BR"/>
              <a:t>Os contêineres são criados a partir de um modelo chamado </a:t>
            </a:r>
            <a:r>
              <a:rPr lang="pt-BR" i="1"/>
              <a:t>imagem</a:t>
            </a:r>
            <a:r>
              <a:rPr lang="pt-BR"/>
              <a:t>.</a:t>
            </a:r>
          </a:p>
          <a:p>
            <a:pPr rtl="0"/>
            <a:r>
              <a:rPr lang="pt-BR"/>
              <a:t>Um</a:t>
            </a:r>
            <a:r>
              <a:rPr lang="pt-BR" b="1">
                <a:solidFill>
                  <a:schemeClr val="accent5"/>
                </a:solidFill>
              </a:rPr>
              <a:t> contêiner</a:t>
            </a:r>
            <a:r>
              <a:rPr lang="pt-BR"/>
              <a:t> tem tudo o que é necessário para execução de um aplicativo.</a:t>
            </a:r>
          </a:p>
        </p:txBody>
      </p:sp>
      <p:sp>
        <p:nvSpPr>
          <p:cNvPr id="4" name="Slide Number Placeholder 3">
            <a:extLst>
              <a:ext uri="{FF2B5EF4-FFF2-40B4-BE49-F238E27FC236}">
                <a16:creationId xmlns:a16="http://schemas.microsoft.com/office/drawing/2014/main" id="{DFBB6CA0-264C-A045-A75E-D8A1B0994D56}"/>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58</a:t>
            </a:fld>
            <a:endParaRPr lang="en-US" dirty="0"/>
          </a:p>
        </p:txBody>
      </p:sp>
      <p:sp>
        <p:nvSpPr>
          <p:cNvPr id="6" name="Footer Placeholder 5">
            <a:extLst>
              <a:ext uri="{FF2B5EF4-FFF2-40B4-BE49-F238E27FC236}">
                <a16:creationId xmlns:a16="http://schemas.microsoft.com/office/drawing/2014/main" id="{07165FF4-94EC-0144-B4F0-0C1CB10DD48B}"/>
              </a:ext>
              <a:ext uri="{C183D7F6-B498-43B3-948B-1728B52AA6E4}">
                <adec:decorative xmlns:adec="http://schemas.microsoft.com/office/drawing/2017/decorative" val="1"/>
              </a:ext>
            </a:extLst>
          </p:cNvPr>
          <p:cNvSpPr>
            <a:spLocks noGrp="1"/>
          </p:cNvSpPr>
          <p:nvPr>
            <p:ph type="ftr" sz="quarter" idx="3"/>
          </p:nvPr>
        </p:nvSpPr>
        <p:spPr>
          <a:xfrm>
            <a:off x="419100" y="6356350"/>
            <a:ext cx="5375644" cy="365125"/>
          </a:xfrm>
        </p:spPr>
        <p:txBody>
          <a:bodyPr rtlCol="0"/>
          <a:lstStyle/>
          <a:p>
            <a:pPr rtl="0"/>
            <a:r>
              <a:rPr lang="pt-BR" dirty="0"/>
              <a:t>© 2019 </a:t>
            </a:r>
            <a:r>
              <a:rPr lang="pt-BR" dirty="0" err="1"/>
              <a:t>Amazon</a:t>
            </a:r>
            <a:r>
              <a:rPr lang="pt-BR" dirty="0"/>
              <a:t> Web Services, Inc. ou suas afiliadas. Todos os direitos reservados.</a:t>
            </a:r>
          </a:p>
        </p:txBody>
      </p:sp>
      <p:graphicFrame>
        <p:nvGraphicFramePr>
          <p:cNvPr id="10" name="Diagram 9" descr="graphic that shows that containers have everything the software needs to run: libraries, system tools, code, and runtime.">
            <a:extLst>
              <a:ext uri="{FF2B5EF4-FFF2-40B4-BE49-F238E27FC236}">
                <a16:creationId xmlns:a16="http://schemas.microsoft.com/office/drawing/2014/main" id="{AD5713F4-A7E1-C442-90AD-C1FA3C079D50}"/>
              </a:ext>
            </a:extLst>
          </p:cNvPr>
          <p:cNvGraphicFramePr/>
          <p:nvPr>
            <p:extLst>
              <p:ext uri="{D42A27DB-BD31-4B8C-83A1-F6EECF244321}">
                <p14:modId xmlns:p14="http://schemas.microsoft.com/office/powerpoint/2010/main" val="1973916251"/>
              </p:ext>
            </p:extLst>
          </p:nvPr>
        </p:nvGraphicFramePr>
        <p:xfrm>
          <a:off x="6955865" y="2906223"/>
          <a:ext cx="4147668" cy="266217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1" name="TextBox 10">
            <a:extLst>
              <a:ext uri="{FF2B5EF4-FFF2-40B4-BE49-F238E27FC236}">
                <a16:creationId xmlns:a16="http://schemas.microsoft.com/office/drawing/2014/main" id="{0E4A1F21-03DC-5A45-B0C6-280454B33198}"/>
              </a:ext>
              <a:ext uri="{C183D7F6-B498-43B3-948B-1728B52AA6E4}">
                <adec:decorative xmlns:adec="http://schemas.microsoft.com/office/drawing/2017/decorative" val="1"/>
              </a:ext>
            </a:extLst>
          </p:cNvPr>
          <p:cNvSpPr txBox="1"/>
          <p:nvPr/>
        </p:nvSpPr>
        <p:spPr>
          <a:xfrm>
            <a:off x="8273048" y="2030631"/>
            <a:ext cx="1513305" cy="338554"/>
          </a:xfrm>
          <a:prstGeom prst="rect">
            <a:avLst/>
          </a:prstGeom>
          <a:noFill/>
        </p:spPr>
        <p:txBody>
          <a:bodyPr wrap="square" rtlCol="0">
            <a:spAutoFit/>
          </a:bodyPr>
          <a:lstStyle/>
          <a:p>
            <a:pPr algn="ctr" rtl="0"/>
            <a:r>
              <a:rPr lang="pt-BR" sz="1600"/>
              <a:t>Contêiner</a:t>
            </a:r>
          </a:p>
        </p:txBody>
      </p:sp>
      <p:pic>
        <p:nvPicPr>
          <p:cNvPr id="12" name="Graphic 11">
            <a:extLst>
              <a:ext uri="{FF2B5EF4-FFF2-40B4-BE49-F238E27FC236}">
                <a16:creationId xmlns:a16="http://schemas.microsoft.com/office/drawing/2014/main" id="{DE351325-B995-B642-8A6A-F4A2F3BC4448}"/>
              </a:ext>
              <a:ext uri="{C183D7F6-B498-43B3-948B-1728B52AA6E4}">
                <adec:decorative xmlns:adec="http://schemas.microsoft.com/office/drawing/2017/decorative" val="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659028" y="1289605"/>
            <a:ext cx="741343" cy="741343"/>
          </a:xfrm>
          <a:prstGeom prst="rect">
            <a:avLst/>
          </a:prstGeom>
        </p:spPr>
      </p:pic>
    </p:spTree>
    <p:custDataLst>
      <p:tags r:id="rId1"/>
    </p:custDataLst>
    <p:extLst>
      <p:ext uri="{BB962C8B-B14F-4D97-AF65-F5344CB8AC3E}">
        <p14:creationId xmlns:p14="http://schemas.microsoft.com/office/powerpoint/2010/main" val="1833779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13D16-E9DF-7041-90AF-13129C0F2779}"/>
              </a:ext>
            </a:extLst>
          </p:cNvPr>
          <p:cNvSpPr>
            <a:spLocks noGrp="1"/>
          </p:cNvSpPr>
          <p:nvPr>
            <p:ph type="title"/>
          </p:nvPr>
        </p:nvSpPr>
        <p:spPr/>
        <p:txBody>
          <a:bodyPr rtlCol="0"/>
          <a:lstStyle/>
          <a:p>
            <a:pPr rtl="0"/>
            <a:r>
              <a:rPr lang="pt-BR" sz="3600"/>
              <a:t>Contêineres versus máquinas virtuais</a:t>
            </a:r>
          </a:p>
        </p:txBody>
      </p:sp>
      <p:sp>
        <p:nvSpPr>
          <p:cNvPr id="32" name="TextBox 31">
            <a:extLst>
              <a:ext uri="{FF2B5EF4-FFF2-40B4-BE49-F238E27FC236}">
                <a16:creationId xmlns:a16="http://schemas.microsoft.com/office/drawing/2014/main" id="{EFF32382-2E2C-9645-9DFD-0F4CC93892D3}"/>
              </a:ext>
            </a:extLst>
          </p:cNvPr>
          <p:cNvSpPr txBox="1"/>
          <p:nvPr/>
        </p:nvSpPr>
        <p:spPr>
          <a:xfrm>
            <a:off x="5619710" y="1144739"/>
            <a:ext cx="4788490" cy="338554"/>
          </a:xfrm>
          <a:prstGeom prst="rect">
            <a:avLst/>
          </a:prstGeom>
          <a:solidFill>
            <a:schemeClr val="bg1"/>
          </a:solidFill>
        </p:spPr>
        <p:txBody>
          <a:bodyPr wrap="none" rtlCol="0">
            <a:spAutoFit/>
          </a:bodyPr>
          <a:lstStyle/>
          <a:p>
            <a:pPr algn="ctr" rtl="0"/>
            <a:r>
              <a:rPr lang="pt-BR" sz="1600" b="1">
                <a:solidFill>
                  <a:schemeClr val="accent6"/>
                </a:solidFill>
                <a:latin typeface="Amazon Ember" panose="020B0603020204020204" pitchFamily="34" charset="0"/>
                <a:ea typeface="Amazon Ember" panose="020B0603020204020204" pitchFamily="34" charset="0"/>
                <a:cs typeface="Amazon Ember" panose="020B0603020204020204" pitchFamily="34" charset="0"/>
              </a:rPr>
              <a:t>Três máquinas virtuais</a:t>
            </a:r>
            <a:r>
              <a:rPr lang="pt-BR" sz="1600">
                <a:solidFill>
                  <a:schemeClr val="accent6"/>
                </a:solidFill>
                <a:latin typeface="Amazon Ember" panose="020B0603020204020204" pitchFamily="34" charset="0"/>
                <a:ea typeface="Amazon Ember" panose="020B0603020204020204" pitchFamily="34" charset="0"/>
                <a:cs typeface="Amazon Ember" panose="020B0603020204020204" pitchFamily="34" charset="0"/>
              </a:rPr>
              <a:t> </a:t>
            </a:r>
            <a:r>
              <a:rPr lang="pt-BR" sz="16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em três instâncias do EC2</a:t>
            </a:r>
          </a:p>
        </p:txBody>
      </p:sp>
      <p:grpSp>
        <p:nvGrpSpPr>
          <p:cNvPr id="4" name="Group 3" descr="complicated diagram that contracts how virtual machines run, each one hosting a single app in isolation from each other, vs how multiple containers, each hosting an isolated app, can run on a single VM, thanks to Docker features.">
            <a:extLst>
              <a:ext uri="{FF2B5EF4-FFF2-40B4-BE49-F238E27FC236}">
                <a16:creationId xmlns:a16="http://schemas.microsoft.com/office/drawing/2014/main" id="{5B491F9C-B05D-1045-BB6E-8B3F7409E481}"/>
              </a:ext>
            </a:extLst>
          </p:cNvPr>
          <p:cNvGrpSpPr/>
          <p:nvPr/>
        </p:nvGrpSpPr>
        <p:grpSpPr>
          <a:xfrm>
            <a:off x="272945" y="1384374"/>
            <a:ext cx="12014752" cy="5014128"/>
            <a:chOff x="272945" y="1384374"/>
            <a:chExt cx="12014752" cy="5014128"/>
          </a:xfrm>
        </p:grpSpPr>
        <p:sp>
          <p:nvSpPr>
            <p:cNvPr id="9" name="TextBox 8">
              <a:extLst>
                <a:ext uri="{FF2B5EF4-FFF2-40B4-BE49-F238E27FC236}">
                  <a16:creationId xmlns:a16="http://schemas.microsoft.com/office/drawing/2014/main" id="{F4A0FEAC-F66C-0645-86B3-9AB7E576228F}"/>
                </a:ext>
              </a:extLst>
            </p:cNvPr>
            <p:cNvSpPr txBox="1"/>
            <p:nvPr/>
          </p:nvSpPr>
          <p:spPr>
            <a:xfrm>
              <a:off x="8779631" y="1861325"/>
              <a:ext cx="1363288" cy="338554"/>
            </a:xfrm>
            <a:prstGeom prst="rect">
              <a:avLst/>
            </a:prstGeom>
            <a:noFill/>
          </p:spPr>
          <p:txBody>
            <a:bodyPr wrap="square" rtlCol="0">
              <a:spAutoFit/>
            </a:bodyPr>
            <a:lstStyle/>
            <a:p>
              <a:pPr algn="ctr" rtl="0"/>
              <a:r>
                <a:rPr lang="pt-BR" sz="1600">
                  <a:solidFill>
                    <a:schemeClr val="bg1"/>
                  </a:solidFill>
                  <a:latin typeface="Amazon Ember" charset="0"/>
                  <a:ea typeface="Amazon Ember" charset="0"/>
                  <a:cs typeface="Amazon Ember" charset="0"/>
                </a:rPr>
                <a:t>Contêiner</a:t>
              </a:r>
            </a:p>
          </p:txBody>
        </p:sp>
        <p:sp>
          <p:nvSpPr>
            <p:cNvPr id="10" name="Rounded Rectangle 9">
              <a:extLst>
                <a:ext uri="{FF2B5EF4-FFF2-40B4-BE49-F238E27FC236}">
                  <a16:creationId xmlns:a16="http://schemas.microsoft.com/office/drawing/2014/main" id="{F8AD7C8D-BAED-604A-94CC-F1F8C72B6B42}"/>
                </a:ext>
              </a:extLst>
            </p:cNvPr>
            <p:cNvSpPr/>
            <p:nvPr/>
          </p:nvSpPr>
          <p:spPr>
            <a:xfrm>
              <a:off x="419101" y="5957436"/>
              <a:ext cx="9989819" cy="441066"/>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panose="020B0603020204020204" pitchFamily="34" charset="0"/>
                  <a:ea typeface="Amazon Ember" panose="020B0603020204020204" pitchFamily="34" charset="0"/>
                  <a:cs typeface="Amazon Ember" panose="020B0603020204020204" pitchFamily="34" charset="0"/>
                </a:rPr>
                <a:t>Servidor físico</a:t>
              </a:r>
            </a:p>
          </p:txBody>
        </p:sp>
        <p:sp>
          <p:nvSpPr>
            <p:cNvPr id="11" name="Rounded Rectangle 10">
              <a:extLst>
                <a:ext uri="{FF2B5EF4-FFF2-40B4-BE49-F238E27FC236}">
                  <a16:creationId xmlns:a16="http://schemas.microsoft.com/office/drawing/2014/main" id="{6902F3B7-CDC8-7B48-9C8A-0040C8ED8920}"/>
                </a:ext>
              </a:extLst>
            </p:cNvPr>
            <p:cNvSpPr/>
            <p:nvPr/>
          </p:nvSpPr>
          <p:spPr>
            <a:xfrm>
              <a:off x="419101" y="5478447"/>
              <a:ext cx="9989819" cy="3973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charset="0"/>
                  <a:ea typeface="Amazon Ember" charset="0"/>
                  <a:cs typeface="Amazon Ember" charset="0"/>
                </a:rPr>
                <a:t>Sistema operacional host</a:t>
              </a:r>
              <a:endParaRPr lang="en-US" sz="1600" dirty="0">
                <a:solidFill>
                  <a:schemeClr val="tx1"/>
                </a:solidFill>
              </a:endParaRPr>
            </a:p>
          </p:txBody>
        </p:sp>
        <p:sp>
          <p:nvSpPr>
            <p:cNvPr id="12" name="Rounded Rectangle 11">
              <a:extLst>
                <a:ext uri="{FF2B5EF4-FFF2-40B4-BE49-F238E27FC236}">
                  <a16:creationId xmlns:a16="http://schemas.microsoft.com/office/drawing/2014/main" id="{55B8CC38-627A-5C41-AF85-F2C677F856A8}"/>
                </a:ext>
              </a:extLst>
            </p:cNvPr>
            <p:cNvSpPr/>
            <p:nvPr/>
          </p:nvSpPr>
          <p:spPr>
            <a:xfrm>
              <a:off x="419101" y="4989438"/>
              <a:ext cx="9989819" cy="397315"/>
            </a:xfrm>
            <a:prstGeom prst="round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charset="0"/>
                  <a:ea typeface="Amazon Ember" charset="0"/>
                  <a:cs typeface="Amazon Ember" charset="0"/>
                </a:rPr>
                <a:t>Hipervisor</a:t>
              </a:r>
              <a:endParaRPr lang="en-US" sz="1600" dirty="0">
                <a:solidFill>
                  <a:schemeClr val="tx1"/>
                </a:solidFill>
              </a:endParaRPr>
            </a:p>
          </p:txBody>
        </p:sp>
        <p:sp>
          <p:nvSpPr>
            <p:cNvPr id="13" name="Rounded Rectangle 12">
              <a:extLst>
                <a:ext uri="{FF2B5EF4-FFF2-40B4-BE49-F238E27FC236}">
                  <a16:creationId xmlns:a16="http://schemas.microsoft.com/office/drawing/2014/main" id="{7A37D29C-4F4D-4F42-A753-D0C5D0454805}"/>
                </a:ext>
              </a:extLst>
            </p:cNvPr>
            <p:cNvSpPr/>
            <p:nvPr/>
          </p:nvSpPr>
          <p:spPr>
            <a:xfrm>
              <a:off x="6117215" y="3198038"/>
              <a:ext cx="1179576" cy="1554480"/>
            </a:xfrm>
            <a:prstGeom prst="roundRect">
              <a:avLst>
                <a:gd name="adj" fmla="val 8219"/>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dirty="0">
                  <a:solidFill>
                    <a:schemeClr val="tx1"/>
                  </a:solidFill>
                  <a:latin typeface="Amazon Ember" charset="0"/>
                  <a:ea typeface="Amazon Ember" charset="0"/>
                  <a:cs typeface="Amazon Ember" charset="0"/>
                </a:rPr>
                <a:t>SO convidado da instância do EC2</a:t>
              </a:r>
              <a:endParaRPr lang="en-US" sz="1400" dirty="0">
                <a:solidFill>
                  <a:schemeClr val="tx1"/>
                </a:solidFill>
              </a:endParaRPr>
            </a:p>
          </p:txBody>
        </p:sp>
        <p:sp>
          <p:nvSpPr>
            <p:cNvPr id="14" name="Rounded Rectangle 13">
              <a:extLst>
                <a:ext uri="{FF2B5EF4-FFF2-40B4-BE49-F238E27FC236}">
                  <a16:creationId xmlns:a16="http://schemas.microsoft.com/office/drawing/2014/main" id="{BFC7CD8D-868A-7F41-A040-060DD31A35FB}"/>
                </a:ext>
              </a:extLst>
            </p:cNvPr>
            <p:cNvSpPr/>
            <p:nvPr/>
          </p:nvSpPr>
          <p:spPr>
            <a:xfrm>
              <a:off x="7521713" y="3198038"/>
              <a:ext cx="1179576" cy="1554480"/>
            </a:xfrm>
            <a:prstGeom prst="roundRect">
              <a:avLst>
                <a:gd name="adj" fmla="val 7280"/>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a:solidFill>
                    <a:schemeClr val="tx1"/>
                  </a:solidFill>
                  <a:latin typeface="Amazon Ember" charset="0"/>
                  <a:ea typeface="Amazon Ember" charset="0"/>
                  <a:cs typeface="Amazon Ember" charset="0"/>
                </a:rPr>
                <a:t>SO convidado da instância do EC2</a:t>
              </a:r>
              <a:endParaRPr lang="en-US" sz="1400" dirty="0">
                <a:solidFill>
                  <a:schemeClr val="tx1"/>
                </a:solidFill>
              </a:endParaRPr>
            </a:p>
          </p:txBody>
        </p:sp>
        <p:sp>
          <p:nvSpPr>
            <p:cNvPr id="15" name="Rounded Rectangle 14">
              <a:extLst>
                <a:ext uri="{FF2B5EF4-FFF2-40B4-BE49-F238E27FC236}">
                  <a16:creationId xmlns:a16="http://schemas.microsoft.com/office/drawing/2014/main" id="{4479C64C-B141-964D-A342-34899ABD02A4}"/>
                </a:ext>
              </a:extLst>
            </p:cNvPr>
            <p:cNvSpPr/>
            <p:nvPr/>
          </p:nvSpPr>
          <p:spPr>
            <a:xfrm>
              <a:off x="8926406" y="3198038"/>
              <a:ext cx="1179576" cy="1554480"/>
            </a:xfrm>
            <a:prstGeom prst="roundRect">
              <a:avLst>
                <a:gd name="adj" fmla="val 8219"/>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a:solidFill>
                    <a:schemeClr val="tx1"/>
                  </a:solidFill>
                  <a:latin typeface="Amazon Ember" charset="0"/>
                  <a:ea typeface="Amazon Ember" charset="0"/>
                  <a:cs typeface="Amazon Ember" charset="0"/>
                </a:rPr>
                <a:t>SO convidado da instância do EC2</a:t>
              </a:r>
              <a:endParaRPr lang="en-US" sz="1400" dirty="0">
                <a:solidFill>
                  <a:schemeClr val="tx1"/>
                </a:solidFill>
              </a:endParaRPr>
            </a:p>
          </p:txBody>
        </p:sp>
        <p:sp>
          <p:nvSpPr>
            <p:cNvPr id="16" name="Rounded Rectangle 15">
              <a:extLst>
                <a:ext uri="{FF2B5EF4-FFF2-40B4-BE49-F238E27FC236}">
                  <a16:creationId xmlns:a16="http://schemas.microsoft.com/office/drawing/2014/main" id="{946D6969-D676-2942-81A7-DDBF2F71F175}"/>
                </a:ext>
              </a:extLst>
            </p:cNvPr>
            <p:cNvSpPr/>
            <p:nvPr/>
          </p:nvSpPr>
          <p:spPr>
            <a:xfrm>
              <a:off x="6117215" y="2753463"/>
              <a:ext cx="1179576" cy="399977"/>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charset="0"/>
                  <a:ea typeface="Amazon Ember" charset="0"/>
                  <a:cs typeface="Amazon Ember" charset="0"/>
                </a:rPr>
                <a:t>Bins/Libs</a:t>
              </a:r>
              <a:endParaRPr lang="en-US" sz="1600" dirty="0">
                <a:solidFill>
                  <a:schemeClr val="tx1"/>
                </a:solidFill>
              </a:endParaRPr>
            </a:p>
          </p:txBody>
        </p:sp>
        <p:sp>
          <p:nvSpPr>
            <p:cNvPr id="17" name="Rounded Rectangle 16">
              <a:extLst>
                <a:ext uri="{FF2B5EF4-FFF2-40B4-BE49-F238E27FC236}">
                  <a16:creationId xmlns:a16="http://schemas.microsoft.com/office/drawing/2014/main" id="{8D530905-870E-594E-8172-41C88CA35F11}"/>
                </a:ext>
              </a:extLst>
            </p:cNvPr>
            <p:cNvSpPr/>
            <p:nvPr/>
          </p:nvSpPr>
          <p:spPr>
            <a:xfrm>
              <a:off x="6117215" y="2236157"/>
              <a:ext cx="1179576" cy="399977"/>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dirty="0">
                  <a:solidFill>
                    <a:schemeClr val="tx1"/>
                  </a:solidFill>
                  <a:latin typeface="Amazon Ember" charset="0"/>
                  <a:ea typeface="Amazon Ember" charset="0"/>
                  <a:cs typeface="Amazon Ember" charset="0"/>
                </a:rPr>
                <a:t>Aplicativo 1</a:t>
              </a:r>
              <a:endParaRPr lang="en-US" sz="1400" dirty="0">
                <a:solidFill>
                  <a:schemeClr val="tx1"/>
                </a:solidFill>
              </a:endParaRPr>
            </a:p>
          </p:txBody>
        </p:sp>
        <p:sp>
          <p:nvSpPr>
            <p:cNvPr id="18" name="Rounded Rectangle 17">
              <a:extLst>
                <a:ext uri="{FF2B5EF4-FFF2-40B4-BE49-F238E27FC236}">
                  <a16:creationId xmlns:a16="http://schemas.microsoft.com/office/drawing/2014/main" id="{DC080031-E503-F643-8A4F-5B078D538B7E}"/>
                </a:ext>
              </a:extLst>
            </p:cNvPr>
            <p:cNvSpPr/>
            <p:nvPr/>
          </p:nvSpPr>
          <p:spPr>
            <a:xfrm>
              <a:off x="7521713" y="2736580"/>
              <a:ext cx="1179576" cy="399977"/>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charset="0"/>
                  <a:ea typeface="Amazon Ember" charset="0"/>
                  <a:cs typeface="Amazon Ember" charset="0"/>
                </a:rPr>
                <a:t>Bins/Libs</a:t>
              </a:r>
              <a:endParaRPr lang="en-US" sz="1600" dirty="0">
                <a:solidFill>
                  <a:schemeClr val="tx1"/>
                </a:solidFill>
              </a:endParaRPr>
            </a:p>
          </p:txBody>
        </p:sp>
        <p:sp>
          <p:nvSpPr>
            <p:cNvPr id="19" name="Rounded Rectangle 18">
              <a:extLst>
                <a:ext uri="{FF2B5EF4-FFF2-40B4-BE49-F238E27FC236}">
                  <a16:creationId xmlns:a16="http://schemas.microsoft.com/office/drawing/2014/main" id="{B1CBCDCF-CB1D-FB46-B0F0-83099B8FF3D4}"/>
                </a:ext>
              </a:extLst>
            </p:cNvPr>
            <p:cNvSpPr/>
            <p:nvPr/>
          </p:nvSpPr>
          <p:spPr>
            <a:xfrm>
              <a:off x="7521713" y="2219274"/>
              <a:ext cx="1179576" cy="399977"/>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a:solidFill>
                    <a:schemeClr val="tx1"/>
                  </a:solidFill>
                  <a:latin typeface="Amazon Ember" charset="0"/>
                  <a:ea typeface="Amazon Ember" charset="0"/>
                  <a:cs typeface="Amazon Ember" charset="0"/>
                </a:rPr>
                <a:t>Aplicativo 2</a:t>
              </a:r>
              <a:endParaRPr lang="en-US" sz="1400" dirty="0">
                <a:solidFill>
                  <a:schemeClr val="tx1"/>
                </a:solidFill>
              </a:endParaRPr>
            </a:p>
          </p:txBody>
        </p:sp>
        <p:sp>
          <p:nvSpPr>
            <p:cNvPr id="20" name="Rounded Rectangle 19">
              <a:extLst>
                <a:ext uri="{FF2B5EF4-FFF2-40B4-BE49-F238E27FC236}">
                  <a16:creationId xmlns:a16="http://schemas.microsoft.com/office/drawing/2014/main" id="{01D847AA-BBBA-6B48-8493-8C96F71985CF}"/>
                </a:ext>
              </a:extLst>
            </p:cNvPr>
            <p:cNvSpPr/>
            <p:nvPr/>
          </p:nvSpPr>
          <p:spPr>
            <a:xfrm>
              <a:off x="8926406" y="2736580"/>
              <a:ext cx="1179576" cy="399977"/>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charset="0"/>
                  <a:ea typeface="Amazon Ember" charset="0"/>
                  <a:cs typeface="Amazon Ember" charset="0"/>
                </a:rPr>
                <a:t>Bins/Libs</a:t>
              </a:r>
              <a:endParaRPr lang="en-US" sz="1600" dirty="0">
                <a:solidFill>
                  <a:schemeClr val="tx1"/>
                </a:solidFill>
              </a:endParaRPr>
            </a:p>
          </p:txBody>
        </p:sp>
        <p:sp>
          <p:nvSpPr>
            <p:cNvPr id="21" name="Rounded Rectangle 20">
              <a:extLst>
                <a:ext uri="{FF2B5EF4-FFF2-40B4-BE49-F238E27FC236}">
                  <a16:creationId xmlns:a16="http://schemas.microsoft.com/office/drawing/2014/main" id="{38D6CA6E-59B0-DD46-A2CA-5B669F3B37DC}"/>
                </a:ext>
              </a:extLst>
            </p:cNvPr>
            <p:cNvSpPr/>
            <p:nvPr/>
          </p:nvSpPr>
          <p:spPr>
            <a:xfrm>
              <a:off x="8926406" y="2219274"/>
              <a:ext cx="1179576" cy="399977"/>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a:solidFill>
                    <a:schemeClr val="tx1"/>
                  </a:solidFill>
                  <a:latin typeface="Amazon Ember" charset="0"/>
                  <a:ea typeface="Amazon Ember" charset="0"/>
                  <a:cs typeface="Amazon Ember" charset="0"/>
                </a:rPr>
                <a:t>Aplicativo 3</a:t>
              </a:r>
              <a:endParaRPr lang="en-US" sz="1400" dirty="0">
                <a:solidFill>
                  <a:schemeClr val="tx1"/>
                </a:solidFill>
              </a:endParaRPr>
            </a:p>
          </p:txBody>
        </p:sp>
        <p:sp>
          <p:nvSpPr>
            <p:cNvPr id="3" name="Rounded Rectangle 2">
              <a:extLst>
                <a:ext uri="{FF2B5EF4-FFF2-40B4-BE49-F238E27FC236}">
                  <a16:creationId xmlns:a16="http://schemas.microsoft.com/office/drawing/2014/main" id="{72D7DE17-08E8-B84A-BF52-180E330BB6F1}"/>
                </a:ext>
              </a:extLst>
            </p:cNvPr>
            <p:cNvSpPr/>
            <p:nvPr/>
          </p:nvSpPr>
          <p:spPr>
            <a:xfrm>
              <a:off x="5947876" y="1494107"/>
              <a:ext cx="4310796" cy="3411511"/>
            </a:xfrm>
            <a:prstGeom prst="roundRect">
              <a:avLst>
                <a:gd name="adj" fmla="val 951"/>
              </a:avLst>
            </a:prstGeom>
            <a:noFill/>
            <a:ln w="25400">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36" name="Rounded Rectangle 35">
              <a:extLst>
                <a:ext uri="{FF2B5EF4-FFF2-40B4-BE49-F238E27FC236}">
                  <a16:creationId xmlns:a16="http://schemas.microsoft.com/office/drawing/2014/main" id="{FF4D185E-66E0-3347-A46D-3F692CB6CE8C}"/>
                </a:ext>
              </a:extLst>
            </p:cNvPr>
            <p:cNvSpPr/>
            <p:nvPr/>
          </p:nvSpPr>
          <p:spPr>
            <a:xfrm>
              <a:off x="607196" y="3198723"/>
              <a:ext cx="914400" cy="1062634"/>
            </a:xfrm>
            <a:prstGeom prst="roundRect">
              <a:avLst/>
            </a:prstGeom>
            <a:solidFill>
              <a:schemeClr val="accent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a:solidFill>
                    <a:schemeClr val="tx1"/>
                  </a:solidFill>
                  <a:latin typeface="Amazon Ember" charset="0"/>
                  <a:ea typeface="Amazon Ember" charset="0"/>
                  <a:cs typeface="Amazon Ember" charset="0"/>
                </a:rPr>
                <a:t>Mecanismo do Docker</a:t>
              </a:r>
              <a:endParaRPr lang="en-US" sz="1400" dirty="0">
                <a:solidFill>
                  <a:schemeClr val="tx1"/>
                </a:solidFill>
              </a:endParaRPr>
            </a:p>
          </p:txBody>
        </p:sp>
        <p:sp>
          <p:nvSpPr>
            <p:cNvPr id="37" name="Rounded Rectangle 36">
              <a:extLst>
                <a:ext uri="{FF2B5EF4-FFF2-40B4-BE49-F238E27FC236}">
                  <a16:creationId xmlns:a16="http://schemas.microsoft.com/office/drawing/2014/main" id="{5511A06E-5078-454A-AA51-65F8F26485FB}"/>
                </a:ext>
              </a:extLst>
            </p:cNvPr>
            <p:cNvSpPr/>
            <p:nvPr/>
          </p:nvSpPr>
          <p:spPr>
            <a:xfrm>
              <a:off x="1670099" y="3807143"/>
              <a:ext cx="1179576" cy="399977"/>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charset="0"/>
                  <a:ea typeface="Amazon Ember" charset="0"/>
                  <a:cs typeface="Amazon Ember" charset="0"/>
                </a:rPr>
                <a:t>Bins/Libs</a:t>
              </a:r>
              <a:endParaRPr lang="en-US" sz="1600" dirty="0">
                <a:solidFill>
                  <a:schemeClr val="tx1"/>
                </a:solidFill>
              </a:endParaRPr>
            </a:p>
          </p:txBody>
        </p:sp>
        <p:sp>
          <p:nvSpPr>
            <p:cNvPr id="38" name="Rounded Rectangle 37">
              <a:extLst>
                <a:ext uri="{FF2B5EF4-FFF2-40B4-BE49-F238E27FC236}">
                  <a16:creationId xmlns:a16="http://schemas.microsoft.com/office/drawing/2014/main" id="{36FC095D-C22E-D64C-82C1-8F8412A978D0}"/>
                </a:ext>
              </a:extLst>
            </p:cNvPr>
            <p:cNvSpPr/>
            <p:nvPr/>
          </p:nvSpPr>
          <p:spPr>
            <a:xfrm>
              <a:off x="1670099" y="3304387"/>
              <a:ext cx="1179576" cy="399977"/>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dirty="0">
                  <a:solidFill>
                    <a:schemeClr val="tx1"/>
                  </a:solidFill>
                  <a:latin typeface="Amazon Ember" charset="0"/>
                  <a:ea typeface="Amazon Ember" charset="0"/>
                  <a:cs typeface="Amazon Ember" charset="0"/>
                </a:rPr>
                <a:t>Aplicativo 1</a:t>
              </a:r>
              <a:endParaRPr lang="en-US" sz="1400" dirty="0">
                <a:solidFill>
                  <a:schemeClr val="tx1"/>
                </a:solidFill>
              </a:endParaRPr>
            </a:p>
          </p:txBody>
        </p:sp>
        <p:sp>
          <p:nvSpPr>
            <p:cNvPr id="39" name="Rounded Rectangle 38">
              <a:extLst>
                <a:ext uri="{FF2B5EF4-FFF2-40B4-BE49-F238E27FC236}">
                  <a16:creationId xmlns:a16="http://schemas.microsoft.com/office/drawing/2014/main" id="{C2D02936-831A-644D-9F2D-D2CBB0F713C3}"/>
                </a:ext>
              </a:extLst>
            </p:cNvPr>
            <p:cNvSpPr/>
            <p:nvPr/>
          </p:nvSpPr>
          <p:spPr>
            <a:xfrm>
              <a:off x="3028360" y="3804811"/>
              <a:ext cx="1179576" cy="399977"/>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charset="0"/>
                  <a:ea typeface="Amazon Ember" charset="0"/>
                  <a:cs typeface="Amazon Ember" charset="0"/>
                </a:rPr>
                <a:t>Bins/Libs</a:t>
              </a:r>
              <a:endParaRPr lang="en-US" sz="1600" dirty="0">
                <a:solidFill>
                  <a:schemeClr val="tx1"/>
                </a:solidFill>
              </a:endParaRPr>
            </a:p>
          </p:txBody>
        </p:sp>
        <p:sp>
          <p:nvSpPr>
            <p:cNvPr id="40" name="Rounded Rectangle 39">
              <a:extLst>
                <a:ext uri="{FF2B5EF4-FFF2-40B4-BE49-F238E27FC236}">
                  <a16:creationId xmlns:a16="http://schemas.microsoft.com/office/drawing/2014/main" id="{2DE7A6D6-8CD4-8746-B75E-0FDFD082D6E4}"/>
                </a:ext>
              </a:extLst>
            </p:cNvPr>
            <p:cNvSpPr/>
            <p:nvPr/>
          </p:nvSpPr>
          <p:spPr>
            <a:xfrm>
              <a:off x="3028360" y="3287505"/>
              <a:ext cx="1179576" cy="399977"/>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dirty="0">
                  <a:solidFill>
                    <a:schemeClr val="tx1"/>
                  </a:solidFill>
                  <a:latin typeface="Amazon Ember" charset="0"/>
                  <a:ea typeface="Amazon Ember" charset="0"/>
                  <a:cs typeface="Amazon Ember" charset="0"/>
                </a:rPr>
                <a:t>Aplicativo 2</a:t>
              </a:r>
              <a:endParaRPr lang="en-US" sz="1400" dirty="0">
                <a:solidFill>
                  <a:schemeClr val="tx1"/>
                </a:solidFill>
              </a:endParaRPr>
            </a:p>
          </p:txBody>
        </p:sp>
        <p:sp>
          <p:nvSpPr>
            <p:cNvPr id="41" name="Rounded Rectangle 40">
              <a:extLst>
                <a:ext uri="{FF2B5EF4-FFF2-40B4-BE49-F238E27FC236}">
                  <a16:creationId xmlns:a16="http://schemas.microsoft.com/office/drawing/2014/main" id="{9C2BDB3E-D799-544D-BB56-5B1027EE9C83}"/>
                </a:ext>
              </a:extLst>
            </p:cNvPr>
            <p:cNvSpPr/>
            <p:nvPr/>
          </p:nvSpPr>
          <p:spPr>
            <a:xfrm>
              <a:off x="4427942" y="3804811"/>
              <a:ext cx="1179576" cy="399977"/>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charset="0"/>
                  <a:ea typeface="Amazon Ember" charset="0"/>
                  <a:cs typeface="Amazon Ember" charset="0"/>
                </a:rPr>
                <a:t>Bins/Libs</a:t>
              </a:r>
              <a:endParaRPr lang="en-US" sz="1600" dirty="0">
                <a:solidFill>
                  <a:schemeClr val="tx1"/>
                </a:solidFill>
              </a:endParaRPr>
            </a:p>
          </p:txBody>
        </p:sp>
        <p:sp>
          <p:nvSpPr>
            <p:cNvPr id="42" name="Rounded Rectangle 41">
              <a:extLst>
                <a:ext uri="{FF2B5EF4-FFF2-40B4-BE49-F238E27FC236}">
                  <a16:creationId xmlns:a16="http://schemas.microsoft.com/office/drawing/2014/main" id="{99FF9E39-5600-B64C-98D4-EDB3E5AEE680}"/>
                </a:ext>
              </a:extLst>
            </p:cNvPr>
            <p:cNvSpPr/>
            <p:nvPr/>
          </p:nvSpPr>
          <p:spPr>
            <a:xfrm>
              <a:off x="4427942" y="3287505"/>
              <a:ext cx="1179576" cy="399977"/>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a:solidFill>
                    <a:schemeClr val="tx1"/>
                  </a:solidFill>
                  <a:latin typeface="Amazon Ember" charset="0"/>
                  <a:ea typeface="Amazon Ember" charset="0"/>
                  <a:cs typeface="Amazon Ember" charset="0"/>
                </a:rPr>
                <a:t>Aplicativo 3</a:t>
              </a:r>
              <a:endParaRPr lang="en-US" sz="1400" dirty="0">
                <a:solidFill>
                  <a:schemeClr val="tx1"/>
                </a:solidFill>
              </a:endParaRPr>
            </a:p>
          </p:txBody>
        </p:sp>
        <p:sp>
          <p:nvSpPr>
            <p:cNvPr id="43" name="Rounded Rectangle 42">
              <a:extLst>
                <a:ext uri="{FF2B5EF4-FFF2-40B4-BE49-F238E27FC236}">
                  <a16:creationId xmlns:a16="http://schemas.microsoft.com/office/drawing/2014/main" id="{6BD80AA0-3801-F843-9500-8B5210423AE4}"/>
                </a:ext>
              </a:extLst>
            </p:cNvPr>
            <p:cNvSpPr/>
            <p:nvPr/>
          </p:nvSpPr>
          <p:spPr>
            <a:xfrm>
              <a:off x="447676" y="2373424"/>
              <a:ext cx="5337566" cy="2509334"/>
            </a:xfrm>
            <a:prstGeom prst="roundRect">
              <a:avLst>
                <a:gd name="adj" fmla="val 951"/>
              </a:avLst>
            </a:prstGeom>
            <a:noFill/>
            <a:ln w="25400">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44" name="TextBox 43">
              <a:extLst>
                <a:ext uri="{FF2B5EF4-FFF2-40B4-BE49-F238E27FC236}">
                  <a16:creationId xmlns:a16="http://schemas.microsoft.com/office/drawing/2014/main" id="{B264792F-E8D6-5041-A5BF-92A32A8C4C9A}"/>
                </a:ext>
              </a:extLst>
            </p:cNvPr>
            <p:cNvSpPr txBox="1"/>
            <p:nvPr/>
          </p:nvSpPr>
          <p:spPr>
            <a:xfrm>
              <a:off x="272945" y="1972073"/>
              <a:ext cx="4191533" cy="338554"/>
            </a:xfrm>
            <a:prstGeom prst="rect">
              <a:avLst/>
            </a:prstGeom>
            <a:solidFill>
              <a:schemeClr val="bg1"/>
            </a:solidFill>
          </p:spPr>
          <p:txBody>
            <a:bodyPr wrap="square" rtlCol="0">
              <a:spAutoFit/>
            </a:bodyPr>
            <a:lstStyle/>
            <a:p>
              <a:pPr algn="ctr" rtl="0"/>
              <a:r>
                <a:rPr lang="pt-BR" sz="1600" b="1">
                  <a:solidFill>
                    <a:schemeClr val="accent6"/>
                  </a:solidFill>
                  <a:latin typeface="Amazon Ember" panose="020B0603020204020204" pitchFamily="34" charset="0"/>
                  <a:ea typeface="Amazon Ember" panose="020B0603020204020204" pitchFamily="34" charset="0"/>
                  <a:cs typeface="Amazon Ember" panose="020B0603020204020204" pitchFamily="34" charset="0"/>
                </a:rPr>
                <a:t>Três contêineres</a:t>
              </a:r>
              <a:r>
                <a:rPr lang="pt-BR" sz="16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 em uma instância do EC2</a:t>
              </a:r>
            </a:p>
          </p:txBody>
        </p:sp>
        <p:sp>
          <p:nvSpPr>
            <p:cNvPr id="46" name="Rounded Rectangle 45">
              <a:extLst>
                <a:ext uri="{FF2B5EF4-FFF2-40B4-BE49-F238E27FC236}">
                  <a16:creationId xmlns:a16="http://schemas.microsoft.com/office/drawing/2014/main" id="{3036244E-4C58-F34A-AFE8-7B7F9A2CC6A0}"/>
                </a:ext>
              </a:extLst>
            </p:cNvPr>
            <p:cNvSpPr/>
            <p:nvPr/>
          </p:nvSpPr>
          <p:spPr>
            <a:xfrm>
              <a:off x="641007" y="4355203"/>
              <a:ext cx="5040879" cy="397315"/>
            </a:xfrm>
            <a:prstGeom prst="roundRect">
              <a:avLst>
                <a:gd name="adj" fmla="val 8219"/>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600">
                  <a:solidFill>
                    <a:schemeClr val="tx1"/>
                  </a:solidFill>
                  <a:latin typeface="Amazon Ember" charset="0"/>
                  <a:ea typeface="Amazon Ember" charset="0"/>
                  <a:cs typeface="Amazon Ember" charset="0"/>
                </a:rPr>
                <a:t>SO convidado da instância do EC2</a:t>
              </a:r>
              <a:endParaRPr lang="en-US" sz="1600" dirty="0">
                <a:solidFill>
                  <a:schemeClr val="tx1"/>
                </a:solidFill>
              </a:endParaRPr>
            </a:p>
          </p:txBody>
        </p:sp>
        <p:sp>
          <p:nvSpPr>
            <p:cNvPr id="47" name="Rounded Rectangle 46">
              <a:extLst>
                <a:ext uri="{FF2B5EF4-FFF2-40B4-BE49-F238E27FC236}">
                  <a16:creationId xmlns:a16="http://schemas.microsoft.com/office/drawing/2014/main" id="{A1EF0FE0-8BB8-404E-BAEB-9D1D1B43AB92}"/>
                </a:ext>
              </a:extLst>
            </p:cNvPr>
            <p:cNvSpPr/>
            <p:nvPr/>
          </p:nvSpPr>
          <p:spPr>
            <a:xfrm>
              <a:off x="1616862" y="3205137"/>
              <a:ext cx="1280160" cy="1062634"/>
            </a:xfrm>
            <a:prstGeom prst="roundRect">
              <a:avLst>
                <a:gd name="adj" fmla="val 951"/>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48" name="Rounded Rectangle 47">
              <a:extLst>
                <a:ext uri="{FF2B5EF4-FFF2-40B4-BE49-F238E27FC236}">
                  <a16:creationId xmlns:a16="http://schemas.microsoft.com/office/drawing/2014/main" id="{A6670D61-87CC-C54D-AC34-0E851A219282}"/>
                </a:ext>
              </a:extLst>
            </p:cNvPr>
            <p:cNvSpPr/>
            <p:nvPr/>
          </p:nvSpPr>
          <p:spPr>
            <a:xfrm>
              <a:off x="2984859" y="3222020"/>
              <a:ext cx="1280160" cy="1062634"/>
            </a:xfrm>
            <a:prstGeom prst="roundRect">
              <a:avLst>
                <a:gd name="adj" fmla="val 951"/>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49" name="Rounded Rectangle 48">
              <a:extLst>
                <a:ext uri="{FF2B5EF4-FFF2-40B4-BE49-F238E27FC236}">
                  <a16:creationId xmlns:a16="http://schemas.microsoft.com/office/drawing/2014/main" id="{6792AC23-8749-1847-A307-47CE166F6999}"/>
                </a:ext>
              </a:extLst>
            </p:cNvPr>
            <p:cNvSpPr/>
            <p:nvPr/>
          </p:nvSpPr>
          <p:spPr>
            <a:xfrm>
              <a:off x="4382118" y="3222020"/>
              <a:ext cx="1280160" cy="1062634"/>
            </a:xfrm>
            <a:prstGeom prst="roundRect">
              <a:avLst>
                <a:gd name="adj" fmla="val 951"/>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50" name="TextBox 49">
              <a:extLst>
                <a:ext uri="{FF2B5EF4-FFF2-40B4-BE49-F238E27FC236}">
                  <a16:creationId xmlns:a16="http://schemas.microsoft.com/office/drawing/2014/main" id="{C326F786-A6B9-1D4C-9B71-51F5BD5D446F}"/>
                </a:ext>
              </a:extLst>
            </p:cNvPr>
            <p:cNvSpPr txBox="1"/>
            <p:nvPr/>
          </p:nvSpPr>
          <p:spPr>
            <a:xfrm>
              <a:off x="1531244" y="2648692"/>
              <a:ext cx="1463247" cy="523220"/>
            </a:xfrm>
            <a:prstGeom prst="rect">
              <a:avLst/>
            </a:prstGeom>
            <a:noFill/>
          </p:spPr>
          <p:txBody>
            <a:bodyPr wrap="square" rtlCol="0">
              <a:spAutoFit/>
            </a:bodyPr>
            <a:lstStyle/>
            <a:p>
              <a:pPr algn="ctr" rtl="0"/>
              <a:r>
                <a:rPr lang="pt-BR" sz="14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Instância de contêiner 1</a:t>
              </a:r>
            </a:p>
          </p:txBody>
        </p:sp>
        <p:sp>
          <p:nvSpPr>
            <p:cNvPr id="51" name="TextBox 50">
              <a:extLst>
                <a:ext uri="{FF2B5EF4-FFF2-40B4-BE49-F238E27FC236}">
                  <a16:creationId xmlns:a16="http://schemas.microsoft.com/office/drawing/2014/main" id="{BBD9F486-7A79-DC48-BD75-11A3B648A38F}"/>
                </a:ext>
              </a:extLst>
            </p:cNvPr>
            <p:cNvSpPr txBox="1"/>
            <p:nvPr/>
          </p:nvSpPr>
          <p:spPr>
            <a:xfrm>
              <a:off x="2907527" y="2651337"/>
              <a:ext cx="1463247" cy="523220"/>
            </a:xfrm>
            <a:prstGeom prst="rect">
              <a:avLst/>
            </a:prstGeom>
            <a:noFill/>
          </p:spPr>
          <p:txBody>
            <a:bodyPr wrap="square" rtlCol="0">
              <a:spAutoFit/>
            </a:bodyPr>
            <a:lstStyle/>
            <a:p>
              <a:pPr algn="ctr" rtl="0"/>
              <a:r>
                <a:rPr lang="pt-BR" sz="14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Instância de contêiner 2</a:t>
              </a:r>
            </a:p>
          </p:txBody>
        </p:sp>
        <p:sp>
          <p:nvSpPr>
            <p:cNvPr id="52" name="TextBox 51">
              <a:extLst>
                <a:ext uri="{FF2B5EF4-FFF2-40B4-BE49-F238E27FC236}">
                  <a16:creationId xmlns:a16="http://schemas.microsoft.com/office/drawing/2014/main" id="{3D7CD7AE-E1BB-8647-B61F-9808639DC1B4}"/>
                </a:ext>
              </a:extLst>
            </p:cNvPr>
            <p:cNvSpPr txBox="1"/>
            <p:nvPr/>
          </p:nvSpPr>
          <p:spPr>
            <a:xfrm>
              <a:off x="4273482" y="2651337"/>
              <a:ext cx="1463247" cy="523220"/>
            </a:xfrm>
            <a:prstGeom prst="rect">
              <a:avLst/>
            </a:prstGeom>
            <a:noFill/>
          </p:spPr>
          <p:txBody>
            <a:bodyPr wrap="square" rtlCol="0">
              <a:spAutoFit/>
            </a:bodyPr>
            <a:lstStyle/>
            <a:p>
              <a:pPr algn="ctr" rtl="0"/>
              <a:r>
                <a:rPr lang="pt-BR" sz="14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Instância de contêiner 3</a:t>
              </a:r>
            </a:p>
          </p:txBody>
        </p:sp>
        <p:sp>
          <p:nvSpPr>
            <p:cNvPr id="5" name="TextBox 4">
              <a:extLst>
                <a:ext uri="{FF2B5EF4-FFF2-40B4-BE49-F238E27FC236}">
                  <a16:creationId xmlns:a16="http://schemas.microsoft.com/office/drawing/2014/main" id="{6874A7CA-698F-1142-B832-D8B443E3CE9E}"/>
                </a:ext>
              </a:extLst>
            </p:cNvPr>
            <p:cNvSpPr txBox="1"/>
            <p:nvPr/>
          </p:nvSpPr>
          <p:spPr>
            <a:xfrm>
              <a:off x="10778937" y="5304137"/>
              <a:ext cx="1508760" cy="738664"/>
            </a:xfrm>
            <a:prstGeom prst="rect">
              <a:avLst/>
            </a:prstGeom>
            <a:noFill/>
          </p:spPr>
          <p:txBody>
            <a:bodyPr wrap="square" rtlCol="0">
              <a:spAutoFit/>
            </a:bodyPr>
            <a:lstStyle/>
            <a:p>
              <a:pPr rtl="0"/>
              <a:r>
                <a:rPr lang="pt-BR" sz="1400" dirty="0">
                  <a:latin typeface="Amazon Ember Light" panose="020B0403020204020204" pitchFamily="34" charset="0"/>
                  <a:ea typeface="Amazon Ember Light" panose="020B0403020204020204" pitchFamily="34" charset="0"/>
                  <a:cs typeface="Amazon Ember Light" panose="020B0403020204020204" pitchFamily="34" charset="0"/>
                </a:rPr>
                <a:t>Parte da infraestrutura global da AWS</a:t>
              </a:r>
            </a:p>
          </p:txBody>
        </p:sp>
        <p:sp>
          <p:nvSpPr>
            <p:cNvPr id="6" name="Right Brace 5">
              <a:extLst>
                <a:ext uri="{FF2B5EF4-FFF2-40B4-BE49-F238E27FC236}">
                  <a16:creationId xmlns:a16="http://schemas.microsoft.com/office/drawing/2014/main" id="{AF0C7BC0-5D85-8A46-8B17-1AA3413E8CBB}"/>
                </a:ext>
              </a:extLst>
            </p:cNvPr>
            <p:cNvSpPr/>
            <p:nvPr/>
          </p:nvSpPr>
          <p:spPr>
            <a:xfrm>
              <a:off x="10408920" y="4989438"/>
              <a:ext cx="274320" cy="1409064"/>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sz="1600" dirty="0"/>
            </a:p>
          </p:txBody>
        </p:sp>
        <p:sp>
          <p:nvSpPr>
            <p:cNvPr id="53" name="TextBox 52">
              <a:extLst>
                <a:ext uri="{FF2B5EF4-FFF2-40B4-BE49-F238E27FC236}">
                  <a16:creationId xmlns:a16="http://schemas.microsoft.com/office/drawing/2014/main" id="{B56BCEBF-E422-4B40-B425-639DAE79B929}"/>
                </a:ext>
              </a:extLst>
            </p:cNvPr>
            <p:cNvSpPr txBox="1"/>
            <p:nvPr/>
          </p:nvSpPr>
          <p:spPr>
            <a:xfrm>
              <a:off x="398188" y="1384374"/>
              <a:ext cx="1159292" cy="400110"/>
            </a:xfrm>
            <a:prstGeom prst="rect">
              <a:avLst/>
            </a:prstGeom>
            <a:noFill/>
          </p:spPr>
          <p:txBody>
            <a:bodyPr wrap="none" rtlCol="0">
              <a:spAutoFit/>
            </a:bodyPr>
            <a:lstStyle/>
            <a:p>
              <a:pPr rtl="0"/>
              <a:r>
                <a:rPr lang="pt-BR" sz="2000" b="1">
                  <a:latin typeface="Amazon Ember Light" panose="020B0403020204020204" pitchFamily="34" charset="0"/>
                  <a:ea typeface="Amazon Ember Light" panose="020B0403020204020204" pitchFamily="34" charset="0"/>
                  <a:cs typeface="Amazon Ember Light" panose="020B0403020204020204" pitchFamily="34" charset="0"/>
                </a:rPr>
                <a:t>Exemplo</a:t>
              </a:r>
            </a:p>
          </p:txBody>
        </p:sp>
        <p:sp>
          <p:nvSpPr>
            <p:cNvPr id="45" name="Rounded Rectangle 44">
              <a:extLst>
                <a:ext uri="{FF2B5EF4-FFF2-40B4-BE49-F238E27FC236}">
                  <a16:creationId xmlns:a16="http://schemas.microsoft.com/office/drawing/2014/main" id="{8EEB8D81-C9CA-BE47-BA91-C4213E969954}"/>
                </a:ext>
              </a:extLst>
            </p:cNvPr>
            <p:cNvSpPr/>
            <p:nvPr/>
          </p:nvSpPr>
          <p:spPr>
            <a:xfrm>
              <a:off x="6044322" y="2092919"/>
              <a:ext cx="1328983" cy="2746269"/>
            </a:xfrm>
            <a:prstGeom prst="roundRect">
              <a:avLst>
                <a:gd name="adj" fmla="val 951"/>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54" name="Rounded Rectangle 53">
              <a:extLst>
                <a:ext uri="{FF2B5EF4-FFF2-40B4-BE49-F238E27FC236}">
                  <a16:creationId xmlns:a16="http://schemas.microsoft.com/office/drawing/2014/main" id="{FD50582D-46A6-F64E-BF59-BA4FD49C972E}"/>
                </a:ext>
              </a:extLst>
            </p:cNvPr>
            <p:cNvSpPr/>
            <p:nvPr/>
          </p:nvSpPr>
          <p:spPr>
            <a:xfrm>
              <a:off x="7465452" y="2099798"/>
              <a:ext cx="1298448" cy="2743200"/>
            </a:xfrm>
            <a:prstGeom prst="roundRect">
              <a:avLst>
                <a:gd name="adj" fmla="val 951"/>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55" name="Rounded Rectangle 54">
              <a:extLst>
                <a:ext uri="{FF2B5EF4-FFF2-40B4-BE49-F238E27FC236}">
                  <a16:creationId xmlns:a16="http://schemas.microsoft.com/office/drawing/2014/main" id="{DA248E16-D992-C840-828A-300388AF016E}"/>
                </a:ext>
              </a:extLst>
            </p:cNvPr>
            <p:cNvSpPr/>
            <p:nvPr/>
          </p:nvSpPr>
          <p:spPr>
            <a:xfrm>
              <a:off x="8863722" y="2099559"/>
              <a:ext cx="1328983" cy="2738828"/>
            </a:xfrm>
            <a:prstGeom prst="roundRect">
              <a:avLst>
                <a:gd name="adj" fmla="val 951"/>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56" name="TextBox 55">
              <a:extLst>
                <a:ext uri="{FF2B5EF4-FFF2-40B4-BE49-F238E27FC236}">
                  <a16:creationId xmlns:a16="http://schemas.microsoft.com/office/drawing/2014/main" id="{0146B527-375E-284B-9453-AEC6A0CFA9A8}"/>
                </a:ext>
              </a:extLst>
            </p:cNvPr>
            <p:cNvSpPr txBox="1"/>
            <p:nvPr/>
          </p:nvSpPr>
          <p:spPr>
            <a:xfrm>
              <a:off x="8832368" y="1754365"/>
              <a:ext cx="1463247" cy="307777"/>
            </a:xfrm>
            <a:prstGeom prst="rect">
              <a:avLst/>
            </a:prstGeom>
            <a:noFill/>
          </p:spPr>
          <p:txBody>
            <a:bodyPr wrap="square" rtlCol="0">
              <a:spAutoFit/>
            </a:bodyPr>
            <a:lstStyle/>
            <a:p>
              <a:pPr algn="ctr" rtl="0"/>
              <a:r>
                <a:rPr lang="pt-BR" sz="14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VM 3</a:t>
              </a:r>
            </a:p>
          </p:txBody>
        </p:sp>
        <p:sp>
          <p:nvSpPr>
            <p:cNvPr id="57" name="TextBox 56">
              <a:extLst>
                <a:ext uri="{FF2B5EF4-FFF2-40B4-BE49-F238E27FC236}">
                  <a16:creationId xmlns:a16="http://schemas.microsoft.com/office/drawing/2014/main" id="{E5B430CD-7285-AB41-A839-398D3B0A6BAB}"/>
                </a:ext>
              </a:extLst>
            </p:cNvPr>
            <p:cNvSpPr txBox="1"/>
            <p:nvPr/>
          </p:nvSpPr>
          <p:spPr>
            <a:xfrm>
              <a:off x="7353390" y="1754365"/>
              <a:ext cx="1463247" cy="307777"/>
            </a:xfrm>
            <a:prstGeom prst="rect">
              <a:avLst/>
            </a:prstGeom>
            <a:noFill/>
          </p:spPr>
          <p:txBody>
            <a:bodyPr wrap="square" rtlCol="0">
              <a:spAutoFit/>
            </a:bodyPr>
            <a:lstStyle/>
            <a:p>
              <a:pPr algn="ctr" rtl="0"/>
              <a:r>
                <a:rPr lang="pt-BR" sz="14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VM 2</a:t>
              </a:r>
            </a:p>
          </p:txBody>
        </p:sp>
        <p:sp>
          <p:nvSpPr>
            <p:cNvPr id="58" name="TextBox 57">
              <a:extLst>
                <a:ext uri="{FF2B5EF4-FFF2-40B4-BE49-F238E27FC236}">
                  <a16:creationId xmlns:a16="http://schemas.microsoft.com/office/drawing/2014/main" id="{ABC268F1-5D17-9344-851E-AC3D34661073}"/>
                </a:ext>
              </a:extLst>
            </p:cNvPr>
            <p:cNvSpPr txBox="1"/>
            <p:nvPr/>
          </p:nvSpPr>
          <p:spPr>
            <a:xfrm>
              <a:off x="5959250" y="1754365"/>
              <a:ext cx="1463247" cy="307777"/>
            </a:xfrm>
            <a:prstGeom prst="rect">
              <a:avLst/>
            </a:prstGeom>
            <a:noFill/>
          </p:spPr>
          <p:txBody>
            <a:bodyPr wrap="square" rtlCol="0">
              <a:spAutoFit/>
            </a:bodyPr>
            <a:lstStyle/>
            <a:p>
              <a:pPr algn="ctr" rtl="0"/>
              <a:r>
                <a:rPr lang="pt-BR" sz="14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VM 1</a:t>
              </a:r>
            </a:p>
          </p:txBody>
        </p:sp>
      </p:grpSp>
      <p:sp>
        <p:nvSpPr>
          <p:cNvPr id="22" name="Footer Placeholder 21">
            <a:extLst>
              <a:ext uri="{FF2B5EF4-FFF2-40B4-BE49-F238E27FC236}">
                <a16:creationId xmlns:a16="http://schemas.microsoft.com/office/drawing/2014/main" id="{03B36668-E8CE-6249-ADC0-C2B8DACE627C}"/>
              </a:ext>
              <a:ext uri="{C183D7F6-B498-43B3-948B-1728B52AA6E4}">
                <adec:decorative xmlns:adec="http://schemas.microsoft.com/office/drawing/2017/decorative" val="1"/>
              </a:ext>
            </a:extLst>
          </p:cNvPr>
          <p:cNvSpPr>
            <a:spLocks noGrp="1"/>
          </p:cNvSpPr>
          <p:nvPr>
            <p:ph type="ftr" sz="quarter" idx="3"/>
          </p:nvPr>
        </p:nvSpPr>
        <p:spPr>
          <a:xfrm>
            <a:off x="419100" y="6356350"/>
            <a:ext cx="4503774"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23" name="Slide Number Placeholder 22">
            <a:extLst>
              <a:ext uri="{FF2B5EF4-FFF2-40B4-BE49-F238E27FC236}">
                <a16:creationId xmlns:a16="http://schemas.microsoft.com/office/drawing/2014/main" id="{F2BFD903-B5FB-7F4B-8A56-BC28B8AA37B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59</a:t>
            </a:fld>
            <a:endParaRPr lang="en-US" dirty="0"/>
          </a:p>
        </p:txBody>
      </p:sp>
    </p:spTree>
    <p:custDataLst>
      <p:tags r:id="rId1"/>
    </p:custDataLst>
    <p:extLst>
      <p:ext uri="{BB962C8B-B14F-4D97-AF65-F5344CB8AC3E}">
        <p14:creationId xmlns:p14="http://schemas.microsoft.com/office/powerpoint/2010/main" val="703087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sz="3800" dirty="0"/>
              <a:t>Categorização de serviços de computação</a:t>
            </a:r>
          </a:p>
        </p:txBody>
      </p:sp>
      <p:sp>
        <p:nvSpPr>
          <p:cNvPr id="5" name="Slide Number Placeholder 4">
            <a:extLst>
              <a:ext uri="{FF2B5EF4-FFF2-40B4-BE49-F238E27FC236}">
                <a16:creationId xmlns:a16="http://schemas.microsoft.com/office/drawing/2014/main" id="{6FAD5EB2-514B-8B49-8EE0-A81BB790333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6</a:t>
            </a:fld>
            <a:endParaRPr lang="en-US" dirty="0"/>
          </a:p>
        </p:txBody>
      </p:sp>
      <p:sp>
        <p:nvSpPr>
          <p:cNvPr id="4" name="Footer Placeholder 3">
            <a:extLst>
              <a:ext uri="{FF2B5EF4-FFF2-40B4-BE49-F238E27FC236}">
                <a16:creationId xmlns:a16="http://schemas.microsoft.com/office/drawing/2014/main" id="{AD03237C-8676-6D48-B808-E54275A4C3DA}"/>
              </a:ext>
              <a:ext uri="{C183D7F6-B498-43B3-948B-1728B52AA6E4}">
                <adec:decorative xmlns:adec="http://schemas.microsoft.com/office/drawing/2017/decorative" val="1"/>
              </a:ext>
            </a:extLst>
          </p:cNvPr>
          <p:cNvSpPr>
            <a:spLocks noGrp="1"/>
          </p:cNvSpPr>
          <p:nvPr>
            <p:ph type="ftr" sz="quarter" idx="3"/>
          </p:nvPr>
        </p:nvSpPr>
        <p:spPr>
          <a:xfrm>
            <a:off x="419100" y="6356350"/>
            <a:ext cx="7075982" cy="365125"/>
          </a:xfrm>
        </p:spPr>
        <p:txBody>
          <a:bodyPr rtlCol="0"/>
          <a:lstStyle/>
          <a:p>
            <a:pPr rtl="0"/>
            <a:r>
              <a:rPr lang="pt-BR" dirty="0"/>
              <a:t>© 2019 </a:t>
            </a:r>
            <a:r>
              <a:rPr lang="pt-BR" dirty="0" err="1"/>
              <a:t>Amazon</a:t>
            </a:r>
            <a:r>
              <a:rPr lang="pt-BR" dirty="0"/>
              <a:t> Web Services, Inc. ou suas afiliadas. Todos os direitos reservados.</a:t>
            </a:r>
          </a:p>
        </p:txBody>
      </p:sp>
      <p:graphicFrame>
        <p:nvGraphicFramePr>
          <p:cNvPr id="8" name="Table 7" descr="Table with 4 rows. First row is EC2, second is Lambda, third shows ECS, EKS, Fargate, and ECR, and the fouth row shows Elastic Beanstalk. For each row, key concepts, characteristics, and ease of use details are called out.">
            <a:extLst>
              <a:ext uri="{FF2B5EF4-FFF2-40B4-BE49-F238E27FC236}">
                <a16:creationId xmlns:a16="http://schemas.microsoft.com/office/drawing/2014/main" id="{C039DAED-5315-454A-A929-71D606E9F87A}"/>
              </a:ext>
            </a:extLst>
          </p:cNvPr>
          <p:cNvGraphicFramePr>
            <a:graphicFrameLocks noGrp="1"/>
          </p:cNvGraphicFramePr>
          <p:nvPr>
            <p:extLst>
              <p:ext uri="{D42A27DB-BD31-4B8C-83A1-F6EECF244321}">
                <p14:modId xmlns:p14="http://schemas.microsoft.com/office/powerpoint/2010/main" val="2123918846"/>
              </p:ext>
            </p:extLst>
          </p:nvPr>
        </p:nvGraphicFramePr>
        <p:xfrm>
          <a:off x="342900" y="1435100"/>
          <a:ext cx="11531599" cy="4743520"/>
        </p:xfrm>
        <a:graphic>
          <a:graphicData uri="http://schemas.openxmlformats.org/drawingml/2006/table">
            <a:tbl>
              <a:tblPr firstRow="1" bandRow="1">
                <a:tableStyleId>{5C22544A-7EE6-4342-B048-85BDC9FD1C3A}</a:tableStyleId>
              </a:tblPr>
              <a:tblGrid>
                <a:gridCol w="1765299">
                  <a:extLst>
                    <a:ext uri="{9D8B030D-6E8A-4147-A177-3AD203B41FA5}">
                      <a16:colId xmlns:a16="http://schemas.microsoft.com/office/drawing/2014/main" val="169570415"/>
                    </a:ext>
                  </a:extLst>
                </a:gridCol>
                <a:gridCol w="3603053">
                  <a:extLst>
                    <a:ext uri="{9D8B030D-6E8A-4147-A177-3AD203B41FA5}">
                      <a16:colId xmlns:a16="http://schemas.microsoft.com/office/drawing/2014/main" val="3813353449"/>
                    </a:ext>
                  </a:extLst>
                </a:gridCol>
                <a:gridCol w="3537679">
                  <a:extLst>
                    <a:ext uri="{9D8B030D-6E8A-4147-A177-3AD203B41FA5}">
                      <a16:colId xmlns:a16="http://schemas.microsoft.com/office/drawing/2014/main" val="2241957363"/>
                    </a:ext>
                  </a:extLst>
                </a:gridCol>
                <a:gridCol w="2625568">
                  <a:extLst>
                    <a:ext uri="{9D8B030D-6E8A-4147-A177-3AD203B41FA5}">
                      <a16:colId xmlns:a16="http://schemas.microsoft.com/office/drawing/2014/main" val="1135737289"/>
                    </a:ext>
                  </a:extLst>
                </a:gridCol>
              </a:tblGrid>
              <a:tr h="403320">
                <a:tc>
                  <a:txBody>
                    <a:bodyPr/>
                    <a:lstStyle/>
                    <a:p>
                      <a:pPr rtl="0"/>
                      <a:r>
                        <a:rPr lang="pt-BR" sz="1600" dirty="0">
                          <a:solidFill>
                            <a:sysClr val="windowText" lastClr="000000"/>
                          </a:solidFill>
                        </a:rPr>
                        <a:t>Serviços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rtl="0"/>
                      <a:r>
                        <a:rPr lang="pt-BR" sz="1600">
                          <a:solidFill>
                            <a:sysClr val="windowText" lastClr="000000"/>
                          </a:solidFill>
                        </a:rPr>
                        <a:t>Principais conceitos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rtl="0"/>
                      <a:r>
                        <a:rPr lang="pt-BR" sz="1600">
                          <a:solidFill>
                            <a:sysClr val="windowText" lastClr="000000"/>
                          </a:solidFill>
                        </a:rPr>
                        <a:t>Características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rtl="0"/>
                      <a:r>
                        <a:rPr lang="pt-BR" sz="1600">
                          <a:solidFill>
                            <a:sysClr val="windowText" lastClr="000000"/>
                          </a:solidFill>
                        </a:rPr>
                        <a:t>Facilidade de uso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1845005391"/>
                  </a:ext>
                </a:extLst>
              </a:tr>
              <a:tr h="770668">
                <a:tc>
                  <a:txBody>
                    <a:bodyPr/>
                    <a:lstStyle/>
                    <a:p>
                      <a:pPr marL="285750" indent="-285750" rtl="0">
                        <a:buFont typeface="Arial" panose="020B0604020202020204" pitchFamily="34" charset="0"/>
                        <a:buChar char="•"/>
                      </a:pPr>
                      <a:r>
                        <a:rPr lang="pt-BR" sz="1600"/>
                        <a:t>Amazon EC2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sz="1500" dirty="0"/>
                        <a:t>Infraestrutura como um serviço (</a:t>
                      </a:r>
                      <a:r>
                        <a:rPr lang="pt-BR" sz="1500" dirty="0" err="1"/>
                        <a:t>IaaS</a:t>
                      </a:r>
                      <a:r>
                        <a:rPr lang="pt-BR" sz="1500" dirty="0"/>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sz="1500" dirty="0"/>
                        <a:t>Baseado em instância</a:t>
                      </a:r>
                    </a:p>
                    <a:p>
                      <a:pPr marL="285750" indent="-285750" rtl="0">
                        <a:buFont typeface="Arial" panose="020B0604020202020204" pitchFamily="34" charset="0"/>
                        <a:buChar char="•"/>
                      </a:pPr>
                      <a:r>
                        <a:rPr lang="pt-BR" sz="1500" b="1" dirty="0">
                          <a:solidFill>
                            <a:schemeClr val="accent5"/>
                          </a:solidFill>
                        </a:rPr>
                        <a:t>Máquinas virtuais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rtl="0">
                        <a:buFont typeface="Arial" panose="020B0604020202020204" pitchFamily="34" charset="0"/>
                        <a:buChar char="•"/>
                      </a:pPr>
                      <a:r>
                        <a:rPr lang="pt-BR" sz="1500"/>
                        <a:t>Provisione máquinas virtuais que você possa gerenciar como quiser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rtl="0"/>
                      <a:r>
                        <a:rPr lang="pt-BR" sz="1500"/>
                        <a:t>Um conceito familiar para muitos profissionais de TI.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53425180"/>
                  </a:ext>
                </a:extLst>
              </a:tr>
              <a:tr h="1011936">
                <a:tc>
                  <a:txBody>
                    <a:bodyPr/>
                    <a:lstStyle/>
                    <a:p>
                      <a:pPr marL="285750" indent="-285750" rtl="0">
                        <a:buFont typeface="Arial" panose="020B0604020202020204" pitchFamily="34" charset="0"/>
                        <a:buChar char="•"/>
                      </a:pPr>
                      <a:r>
                        <a:rPr lang="pt-BR" sz="1600"/>
                        <a:t>AWS Lambda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5000"/>
                      </a:schemeClr>
                    </a:solidFill>
                  </a:tcPr>
                </a:tc>
                <a:tc>
                  <a:txBody>
                    <a:bodyPr/>
                    <a:lstStyle/>
                    <a:p>
                      <a:pPr marL="285750" indent="-285750">
                        <a:buFont typeface="Arial" panose="020B0604020202020204" pitchFamily="34" charset="0"/>
                        <a:buChar char="•"/>
                      </a:pPr>
                      <a:r>
                        <a:rPr lang="pt-BR" sz="1500" dirty="0"/>
                        <a:t>Computação </a:t>
                      </a:r>
                      <a:r>
                        <a:rPr lang="pt-BR" sz="1500" b="1" dirty="0">
                          <a:solidFill>
                            <a:schemeClr val="accent5"/>
                          </a:solidFill>
                        </a:rPr>
                        <a:t>sem servidor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sz="1500" dirty="0"/>
                        <a:t>Baseado em função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sz="1500" dirty="0"/>
                        <a:t>Baixo custo.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5000"/>
                      </a:schemeClr>
                    </a:solidFill>
                  </a:tcPr>
                </a:tc>
                <a:tc>
                  <a:txBody>
                    <a:bodyPr/>
                    <a:lstStyle/>
                    <a:p>
                      <a:pPr marL="285750" indent="-285750" rtl="0">
                        <a:buFont typeface="Arial" panose="020B0604020202020204" pitchFamily="34" charset="0"/>
                        <a:buChar char="•"/>
                      </a:pPr>
                      <a:r>
                        <a:rPr lang="pt-BR" sz="1500"/>
                        <a:t>Escrever e implantar código que seja executado por agendamento ou que possa ser acionado por eventos</a:t>
                      </a:r>
                    </a:p>
                    <a:p>
                      <a:pPr marL="285750" indent="-285750" rtl="0">
                        <a:buFont typeface="Arial" panose="020B0604020202020204" pitchFamily="34" charset="0"/>
                        <a:buChar char="•"/>
                      </a:pPr>
                      <a:r>
                        <a:rPr lang="pt-BR" sz="1500"/>
                        <a:t>Use quando possível (arquiteto para a nuvem)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5000"/>
                      </a:schemeClr>
                    </a:solidFill>
                  </a:tcPr>
                </a:tc>
                <a:tc>
                  <a:txBody>
                    <a:bodyPr/>
                    <a:lstStyle/>
                    <a:p>
                      <a:pPr rtl="0"/>
                      <a:r>
                        <a:rPr lang="pt-BR" sz="1500"/>
                        <a:t>Um conceito relativamente novo para muitos membros da equipe de TI, mas fácil de usar depois de aprender como.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370044952"/>
                  </a:ext>
                </a:extLst>
              </a:tr>
              <a:tr h="1094080">
                <a:tc>
                  <a:txBody>
                    <a:bodyPr/>
                    <a:lstStyle/>
                    <a:p>
                      <a:pPr marL="285750" indent="-285750" rtl="0">
                        <a:buFont typeface="Arial" panose="020B0604020202020204" pitchFamily="34" charset="0"/>
                        <a:buChar char="•"/>
                      </a:pPr>
                      <a:r>
                        <a:rPr lang="pt-BR" sz="1600"/>
                        <a:t>Amazon ECS </a:t>
                      </a:r>
                    </a:p>
                    <a:p>
                      <a:pPr marL="285750" indent="-285750" rtl="0">
                        <a:buFont typeface="Arial" panose="020B0604020202020204" pitchFamily="34" charset="0"/>
                        <a:buChar char="•"/>
                      </a:pPr>
                      <a:r>
                        <a:rPr lang="pt-BR" sz="1600"/>
                        <a:t>Amazon EKS </a:t>
                      </a:r>
                    </a:p>
                    <a:p>
                      <a:pPr marL="285750" indent="-285750" rtl="0">
                        <a:buFont typeface="Arial" panose="020B0604020202020204" pitchFamily="34" charset="0"/>
                        <a:buChar char="•"/>
                      </a:pPr>
                      <a:r>
                        <a:rPr lang="pt-BR" sz="1600"/>
                        <a:t>AWS Fargate </a:t>
                      </a:r>
                    </a:p>
                    <a:p>
                      <a:pPr marL="285750" indent="-285750" rtl="0">
                        <a:buFont typeface="Arial" panose="020B0604020202020204" pitchFamily="34" charset="0"/>
                        <a:buChar char="•"/>
                      </a:pPr>
                      <a:r>
                        <a:rPr lang="pt-BR" sz="1600"/>
                        <a:t>Amazon ECR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a:buFont typeface="Arial" panose="020B0604020202020204" pitchFamily="34" charset="0"/>
                        <a:buChar char="•"/>
                      </a:pPr>
                      <a:r>
                        <a:rPr lang="pt-BR" sz="1500" dirty="0"/>
                        <a:t>Computação </a:t>
                      </a:r>
                      <a:r>
                        <a:rPr lang="pt-BR" sz="1500" b="1" dirty="0">
                          <a:solidFill>
                            <a:schemeClr val="accent5"/>
                          </a:solidFill>
                        </a:rPr>
                        <a:t>baseada em contêineres </a:t>
                      </a:r>
                    </a:p>
                    <a:p>
                      <a:pPr marL="285750" indent="-285750" rtl="0">
                        <a:buFont typeface="Arial" panose="020B0604020202020204" pitchFamily="34" charset="0"/>
                        <a:buChar char="•"/>
                      </a:pPr>
                      <a:r>
                        <a:rPr lang="pt-BR" sz="1500" dirty="0"/>
                        <a:t>Baseado em instância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rtl="0">
                        <a:buFont typeface="Arial" panose="020B0604020202020204" pitchFamily="34" charset="0"/>
                        <a:buChar char="•"/>
                      </a:pPr>
                      <a:r>
                        <a:rPr lang="pt-BR" sz="1500"/>
                        <a:t>Gere e execute trabalhos mais rapidamente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rtl="0"/>
                      <a:r>
                        <a:rPr lang="pt-BR" sz="1500"/>
                        <a:t>O AWS Fargate reduz a sobrecarga administrativa, mas você pode usar opções que oferecem mais controle.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79303955"/>
                  </a:ext>
                </a:extLst>
              </a:tr>
              <a:tr h="1094080">
                <a:tc>
                  <a:txBody>
                    <a:bodyPr/>
                    <a:lstStyle/>
                    <a:p>
                      <a:pPr marL="285750" indent="-285750" rtl="0">
                        <a:buFont typeface="Arial" panose="020B0604020202020204" pitchFamily="34" charset="0"/>
                        <a:buChar char="•"/>
                      </a:pPr>
                      <a:r>
                        <a:rPr lang="pt-BR" sz="1600"/>
                        <a:t>AWS Elastic Beanstalk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5000"/>
                      </a:schemeClr>
                    </a:solidFill>
                  </a:tcPr>
                </a:tc>
                <a:tc>
                  <a:txBody>
                    <a:bodyPr/>
                    <a:lstStyle/>
                    <a:p>
                      <a:pPr marL="285750" indent="-285750" rtl="0">
                        <a:buFont typeface="Arial" panose="020B0604020202020204" pitchFamily="34" charset="0"/>
                        <a:buChar char="•"/>
                      </a:pPr>
                      <a:r>
                        <a:rPr lang="pt-BR" sz="1500"/>
                        <a:t>Plataforma como serviço (PaaS)</a:t>
                      </a:r>
                    </a:p>
                    <a:p>
                      <a:pPr marL="285750" indent="-285750" rtl="0">
                        <a:buFont typeface="Arial" panose="020B0604020202020204" pitchFamily="34" charset="0"/>
                        <a:buChar char="•"/>
                      </a:pPr>
                      <a:r>
                        <a:rPr lang="pt-BR" sz="1500"/>
                        <a:t>Para </a:t>
                      </a:r>
                      <a:r>
                        <a:rPr lang="pt-BR" sz="1500" b="1">
                          <a:solidFill>
                            <a:schemeClr val="accent5"/>
                          </a:solidFill>
                        </a:rPr>
                        <a:t>aplicativos Web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5000"/>
                      </a:schemeClr>
                    </a:solidFill>
                  </a:tcPr>
                </a:tc>
                <a:tc>
                  <a:txBody>
                    <a:bodyPr/>
                    <a:lstStyle/>
                    <a:p>
                      <a:pPr marL="285750" indent="-285750" rtl="0">
                        <a:buFont typeface="Arial" panose="020B0604020202020204" pitchFamily="34" charset="0"/>
                        <a:buChar char="•"/>
                      </a:pPr>
                      <a:r>
                        <a:rPr lang="pt-BR" sz="1500" dirty="0"/>
                        <a:t>Concentre-se no código (criação </a:t>
                      </a:r>
                      <a:br>
                        <a:rPr lang="pt-BR" sz="1500" dirty="0"/>
                      </a:br>
                      <a:r>
                        <a:rPr lang="pt-BR" sz="1500" dirty="0"/>
                        <a:t>do aplicativo)</a:t>
                      </a:r>
                    </a:p>
                    <a:p>
                      <a:pPr marL="285750" indent="-285750" rtl="0">
                        <a:buFont typeface="Arial" panose="020B0604020202020204" pitchFamily="34" charset="0"/>
                        <a:buChar char="•"/>
                      </a:pPr>
                      <a:r>
                        <a:rPr lang="pt-BR" sz="1500" dirty="0"/>
                        <a:t>Pode ser facilmente vinculado a outros serviços — bancos de dados, Domain </a:t>
                      </a:r>
                      <a:r>
                        <a:rPr lang="pt-BR" sz="1500" dirty="0" err="1"/>
                        <a:t>Name</a:t>
                      </a:r>
                      <a:r>
                        <a:rPr lang="pt-BR" sz="1500" dirty="0"/>
                        <a:t> System (DNS) etc.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500" dirty="0"/>
                        <a:t>Comece a usar com rapidez </a:t>
                      </a:r>
                      <a:br>
                        <a:rPr lang="pt-BR" sz="1500" dirty="0"/>
                      </a:br>
                      <a:r>
                        <a:rPr lang="pt-BR" sz="1500" dirty="0"/>
                        <a:t>e facilidade.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894044138"/>
                  </a:ext>
                </a:extLst>
              </a:tr>
            </a:tbl>
          </a:graphicData>
        </a:graphic>
      </p:graphicFrame>
    </p:spTree>
    <p:custDataLst>
      <p:tags r:id="rId1"/>
    </p:custDataLst>
    <p:extLst>
      <p:ext uri="{BB962C8B-B14F-4D97-AF65-F5344CB8AC3E}">
        <p14:creationId xmlns:p14="http://schemas.microsoft.com/office/powerpoint/2010/main" val="9486470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CB5FF-F659-D946-BD0D-07C817244E90}"/>
              </a:ext>
            </a:extLst>
          </p:cNvPr>
          <p:cNvSpPr>
            <a:spLocks noGrp="1"/>
          </p:cNvSpPr>
          <p:nvPr>
            <p:ph type="title"/>
          </p:nvPr>
        </p:nvSpPr>
        <p:spPr>
          <a:xfrm>
            <a:off x="419100" y="365125"/>
            <a:ext cx="8610600" cy="474119"/>
          </a:xfrm>
        </p:spPr>
        <p:txBody>
          <a:bodyPr rtlCol="0"/>
          <a:lstStyle/>
          <a:p>
            <a:pPr rtl="0"/>
            <a:r>
              <a:rPr lang="pt-BR" sz="3600" dirty="0" err="1"/>
              <a:t>Amazon</a:t>
            </a:r>
            <a:r>
              <a:rPr lang="pt-BR" sz="3600" dirty="0"/>
              <a:t> </a:t>
            </a:r>
            <a:r>
              <a:rPr lang="pt-BR" sz="3600" dirty="0" err="1"/>
              <a:t>Elastic</a:t>
            </a:r>
            <a:r>
              <a:rPr lang="pt-BR" sz="3600" dirty="0"/>
              <a:t> Container Service (</a:t>
            </a:r>
            <a:r>
              <a:rPr lang="pt-BR" sz="3600" dirty="0" err="1"/>
              <a:t>Amazon</a:t>
            </a:r>
            <a:r>
              <a:rPr lang="pt-BR" sz="3600" dirty="0"/>
              <a:t> ECS)</a:t>
            </a:r>
          </a:p>
        </p:txBody>
      </p:sp>
      <p:sp>
        <p:nvSpPr>
          <p:cNvPr id="3" name="Content Placeholder 2">
            <a:extLst>
              <a:ext uri="{FF2B5EF4-FFF2-40B4-BE49-F238E27FC236}">
                <a16:creationId xmlns:a16="http://schemas.microsoft.com/office/drawing/2014/main" id="{1F12B058-C6BF-3842-8DE0-4F810FD2007A}"/>
              </a:ext>
            </a:extLst>
          </p:cNvPr>
          <p:cNvSpPr>
            <a:spLocks noGrp="1"/>
          </p:cNvSpPr>
          <p:nvPr>
            <p:ph idx="1"/>
          </p:nvPr>
        </p:nvSpPr>
        <p:spPr>
          <a:xfrm>
            <a:off x="419099" y="1528175"/>
            <a:ext cx="11563793" cy="4648788"/>
          </a:xfrm>
        </p:spPr>
        <p:txBody>
          <a:bodyPr rtlCol="0"/>
          <a:lstStyle/>
          <a:p>
            <a:pPr rtl="0"/>
            <a:r>
              <a:rPr lang="pt-BR" sz="2400" dirty="0" err="1"/>
              <a:t>Amazon</a:t>
            </a:r>
            <a:r>
              <a:rPr lang="pt-BR" sz="2400" dirty="0"/>
              <a:t> </a:t>
            </a:r>
            <a:r>
              <a:rPr lang="pt-BR" sz="2400" dirty="0" err="1"/>
              <a:t>Elastic</a:t>
            </a:r>
            <a:r>
              <a:rPr lang="pt-BR" sz="2400" dirty="0"/>
              <a:t> Container Service </a:t>
            </a:r>
            <a:r>
              <a:rPr lang="pt-BR" sz="2400" b="1" dirty="0">
                <a:solidFill>
                  <a:schemeClr val="accent5"/>
                </a:solidFill>
              </a:rPr>
              <a:t>(</a:t>
            </a:r>
            <a:r>
              <a:rPr lang="pt-BR" sz="2400" b="1" dirty="0" err="1">
                <a:solidFill>
                  <a:schemeClr val="accent5"/>
                </a:solidFill>
              </a:rPr>
              <a:t>Amazon</a:t>
            </a:r>
            <a:r>
              <a:rPr lang="pt-BR" sz="2400" b="1" dirty="0">
                <a:solidFill>
                  <a:schemeClr val="accent5"/>
                </a:solidFill>
              </a:rPr>
              <a:t> ECS)</a:t>
            </a:r>
            <a:r>
              <a:rPr lang="pt-BR" sz="2400" dirty="0"/>
              <a:t> – </a:t>
            </a:r>
          </a:p>
          <a:p>
            <a:pPr lvl="1" rtl="0"/>
            <a:r>
              <a:rPr lang="pt-BR" sz="2000" dirty="0"/>
              <a:t>Um </a:t>
            </a:r>
            <a:r>
              <a:rPr lang="pt-BR" sz="2000" dirty="0">
                <a:solidFill>
                  <a:schemeClr val="accent6"/>
                </a:solidFill>
              </a:rPr>
              <a:t>serviço de gerenciamento de </a:t>
            </a:r>
            <a:r>
              <a:rPr lang="pt-BR" sz="2000" dirty="0" err="1">
                <a:solidFill>
                  <a:schemeClr val="accent6"/>
                </a:solidFill>
              </a:rPr>
              <a:t>contêineres</a:t>
            </a:r>
            <a:r>
              <a:rPr lang="pt-BR" sz="2000" dirty="0" err="1"/>
              <a:t>altamente</a:t>
            </a:r>
            <a:r>
              <a:rPr lang="pt-BR" sz="2000" dirty="0"/>
              <a:t> escalável e rápido </a:t>
            </a:r>
          </a:p>
          <a:p>
            <a:pPr lvl="1" rtl="0"/>
            <a:endParaRPr lang="en-US" sz="2000" dirty="0"/>
          </a:p>
          <a:p>
            <a:pPr rtl="0"/>
            <a:r>
              <a:rPr lang="pt-BR" sz="2400" dirty="0">
                <a:solidFill>
                  <a:srgbClr val="000000"/>
                </a:solidFill>
              </a:rPr>
              <a:t>Principais benefícios: </a:t>
            </a:r>
          </a:p>
          <a:p>
            <a:pPr lvl="1" rtl="0"/>
            <a:r>
              <a:rPr lang="pt-BR" sz="2000" dirty="0">
                <a:solidFill>
                  <a:srgbClr val="000000"/>
                </a:solidFill>
              </a:rPr>
              <a:t>Orquestra a execução de contêineres do </a:t>
            </a:r>
            <a:r>
              <a:rPr lang="pt-BR" sz="2000" dirty="0" err="1">
                <a:solidFill>
                  <a:srgbClr val="000000"/>
                </a:solidFill>
              </a:rPr>
              <a:t>Docker</a:t>
            </a:r>
            <a:endParaRPr lang="pt-BR" sz="2000" dirty="0">
              <a:solidFill>
                <a:srgbClr val="000000"/>
              </a:solidFill>
            </a:endParaRPr>
          </a:p>
          <a:p>
            <a:pPr lvl="1" rtl="0"/>
            <a:r>
              <a:rPr lang="pt-BR" sz="2000" dirty="0"/>
              <a:t>Mantém e escala a frota de nós que executam seus contêineres</a:t>
            </a:r>
          </a:p>
          <a:p>
            <a:pPr lvl="1" rtl="0"/>
            <a:r>
              <a:rPr lang="pt-BR" sz="2000" dirty="0"/>
              <a:t>Remove a complexidade da criação da infraestrutura</a:t>
            </a:r>
          </a:p>
          <a:p>
            <a:pPr lvl="1" rtl="0"/>
            <a:endParaRPr lang="en-US" sz="2000" dirty="0"/>
          </a:p>
          <a:p>
            <a:pPr rtl="0"/>
            <a:r>
              <a:rPr lang="pt-BR" sz="2400" dirty="0"/>
              <a:t>Integrado a recursos que são familiares para usuários de serviços do </a:t>
            </a:r>
            <a:r>
              <a:rPr lang="pt-BR" sz="2400" dirty="0" err="1"/>
              <a:t>Amazon</a:t>
            </a:r>
            <a:r>
              <a:rPr lang="pt-BR" sz="2400" dirty="0"/>
              <a:t> EC2 – </a:t>
            </a:r>
          </a:p>
          <a:p>
            <a:pPr lvl="1" rtl="0"/>
            <a:r>
              <a:rPr lang="pt-BR" sz="2000" dirty="0" err="1"/>
              <a:t>Elastic</a:t>
            </a:r>
            <a:r>
              <a:rPr lang="pt-BR" sz="2000" dirty="0"/>
              <a:t> </a:t>
            </a:r>
            <a:r>
              <a:rPr lang="pt-BR" sz="2000" dirty="0" err="1"/>
              <a:t>Load</a:t>
            </a:r>
            <a:r>
              <a:rPr lang="pt-BR" sz="2000" dirty="0"/>
              <a:t> </a:t>
            </a:r>
            <a:r>
              <a:rPr lang="pt-BR" sz="2000" dirty="0" err="1"/>
              <a:t>Balancing</a:t>
            </a:r>
            <a:endParaRPr lang="pt-BR" sz="2000" dirty="0"/>
          </a:p>
          <a:p>
            <a:pPr lvl="1" rtl="0"/>
            <a:r>
              <a:rPr lang="pt-BR" sz="2000" dirty="0"/>
              <a:t>Grupos de segurança do </a:t>
            </a:r>
            <a:r>
              <a:rPr lang="pt-BR" sz="2000" dirty="0" err="1"/>
              <a:t>Amazon</a:t>
            </a:r>
            <a:r>
              <a:rPr lang="pt-BR" sz="2000" dirty="0"/>
              <a:t> EC2</a:t>
            </a:r>
          </a:p>
          <a:p>
            <a:pPr lvl="1" rtl="0"/>
            <a:r>
              <a:rPr lang="pt-BR" sz="2000" dirty="0"/>
              <a:t>Volumes do </a:t>
            </a:r>
            <a:r>
              <a:rPr lang="pt-BR" sz="2000" dirty="0" err="1"/>
              <a:t>Amazon</a:t>
            </a:r>
            <a:r>
              <a:rPr lang="pt-BR" sz="2000" dirty="0"/>
              <a:t> EBS</a:t>
            </a:r>
          </a:p>
          <a:p>
            <a:pPr lvl="1" rtl="0"/>
            <a:r>
              <a:rPr lang="pt-BR" sz="2000" dirty="0"/>
              <a:t>Funções do IAM</a:t>
            </a:r>
          </a:p>
        </p:txBody>
      </p:sp>
      <p:sp>
        <p:nvSpPr>
          <p:cNvPr id="4" name="Slide Number Placeholder 3">
            <a:extLst>
              <a:ext uri="{FF2B5EF4-FFF2-40B4-BE49-F238E27FC236}">
                <a16:creationId xmlns:a16="http://schemas.microsoft.com/office/drawing/2014/main" id="{D9B182F8-41FB-A548-94D2-7C3960B4887E}"/>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60</a:t>
            </a:fld>
            <a:endParaRPr lang="en-US" dirty="0"/>
          </a:p>
        </p:txBody>
      </p:sp>
      <p:sp>
        <p:nvSpPr>
          <p:cNvPr id="5" name="Footer Placeholder 4">
            <a:extLst>
              <a:ext uri="{FF2B5EF4-FFF2-40B4-BE49-F238E27FC236}">
                <a16:creationId xmlns:a16="http://schemas.microsoft.com/office/drawing/2014/main" id="{A5256799-46E5-7948-9A2C-42F74E8D32B8}"/>
              </a:ext>
              <a:ext uri="{C183D7F6-B498-43B3-948B-1728B52AA6E4}">
                <adec:decorative xmlns:adec="http://schemas.microsoft.com/office/drawing/2017/decorative" val="1"/>
              </a:ext>
            </a:extLst>
          </p:cNvPr>
          <p:cNvSpPr>
            <a:spLocks noGrp="1"/>
          </p:cNvSpPr>
          <p:nvPr>
            <p:ph type="ftr" sz="quarter" idx="3"/>
          </p:nvPr>
        </p:nvSpPr>
        <p:spPr>
          <a:xfrm>
            <a:off x="419100" y="6356350"/>
            <a:ext cx="4886547"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6" name="TextBox 5">
            <a:extLst>
              <a:ext uri="{FF2B5EF4-FFF2-40B4-BE49-F238E27FC236}">
                <a16:creationId xmlns:a16="http://schemas.microsoft.com/office/drawing/2014/main" id="{8B1771C9-595D-544D-B023-B8B47FD77A86}"/>
              </a:ext>
              <a:ext uri="{C183D7F6-B498-43B3-948B-1728B52AA6E4}">
                <adec:decorative xmlns:adec="http://schemas.microsoft.com/office/drawing/2017/decorative" val="1"/>
              </a:ext>
            </a:extLst>
          </p:cNvPr>
          <p:cNvSpPr txBox="1"/>
          <p:nvPr/>
        </p:nvSpPr>
        <p:spPr>
          <a:xfrm>
            <a:off x="9570212" y="2625455"/>
            <a:ext cx="2301904" cy="584775"/>
          </a:xfrm>
          <a:prstGeom prst="rect">
            <a:avLst/>
          </a:prstGeom>
          <a:noFill/>
        </p:spPr>
        <p:txBody>
          <a:bodyPr wrap="square" rtlCol="0">
            <a:spAutoFit/>
          </a:bodyPr>
          <a:lstStyle/>
          <a:p>
            <a:pPr algn="ctr" rtl="0"/>
            <a:r>
              <a:rPr lang="pt-BR" sz="1600" b="1"/>
              <a:t>Amazon Elastic Container Service</a:t>
            </a:r>
          </a:p>
        </p:txBody>
      </p:sp>
      <p:pic>
        <p:nvPicPr>
          <p:cNvPr id="7" name="Graphic 6">
            <a:extLst>
              <a:ext uri="{FF2B5EF4-FFF2-40B4-BE49-F238E27FC236}">
                <a16:creationId xmlns:a16="http://schemas.microsoft.com/office/drawing/2014/main" id="{7A08C55A-9ABF-5541-B1FB-ACBF4301506B}"/>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72524" y="1503597"/>
            <a:ext cx="1097280" cy="1097280"/>
          </a:xfrm>
          <a:prstGeom prst="rect">
            <a:avLst/>
          </a:prstGeom>
        </p:spPr>
      </p:pic>
    </p:spTree>
    <p:custDataLst>
      <p:tags r:id="rId1"/>
    </p:custDataLst>
    <p:extLst>
      <p:ext uri="{BB962C8B-B14F-4D97-AF65-F5344CB8AC3E}">
        <p14:creationId xmlns:p14="http://schemas.microsoft.com/office/powerpoint/2010/main" val="21712446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B06A7-05F6-AB41-9112-FABB41DF87E7}"/>
              </a:ext>
            </a:extLst>
          </p:cNvPr>
          <p:cNvSpPr>
            <a:spLocks noGrp="1"/>
          </p:cNvSpPr>
          <p:nvPr>
            <p:ph type="title"/>
          </p:nvPr>
        </p:nvSpPr>
        <p:spPr/>
        <p:txBody>
          <a:bodyPr rtlCol="0"/>
          <a:lstStyle/>
          <a:p>
            <a:pPr rtl="0"/>
            <a:r>
              <a:rPr lang="pt-BR" sz="3600" dirty="0"/>
              <a:t>O </a:t>
            </a:r>
            <a:r>
              <a:rPr lang="pt-BR" sz="3600" dirty="0" err="1"/>
              <a:t>Amazon</a:t>
            </a:r>
            <a:r>
              <a:rPr lang="pt-BR" sz="3600" dirty="0"/>
              <a:t> ECS orquestra contêineres</a:t>
            </a:r>
          </a:p>
        </p:txBody>
      </p:sp>
      <p:grpSp>
        <p:nvGrpSpPr>
          <p:cNvPr id="3" name="Group 2" descr="graphic shows container A and container B on the left. In the center the Amazon ECS takes requiest for how many of each container to deploy, and then deploys them appropriately where room exists on the ECS cluster on the right which containers two instances that can each handle up to 4 containers.">
            <a:extLst>
              <a:ext uri="{FF2B5EF4-FFF2-40B4-BE49-F238E27FC236}">
                <a16:creationId xmlns:a16="http://schemas.microsoft.com/office/drawing/2014/main" id="{3C3241B8-23C8-8B4D-9841-F651E2CABF93}"/>
              </a:ext>
            </a:extLst>
          </p:cNvPr>
          <p:cNvGrpSpPr/>
          <p:nvPr/>
        </p:nvGrpSpPr>
        <p:grpSpPr>
          <a:xfrm>
            <a:off x="0" y="1328739"/>
            <a:ext cx="11618282" cy="5342897"/>
            <a:chOff x="0" y="1328739"/>
            <a:chExt cx="11618282" cy="5342897"/>
          </a:xfrm>
        </p:grpSpPr>
        <p:sp>
          <p:nvSpPr>
            <p:cNvPr id="8" name="TextBox 7">
              <a:extLst>
                <a:ext uri="{FF2B5EF4-FFF2-40B4-BE49-F238E27FC236}">
                  <a16:creationId xmlns:a16="http://schemas.microsoft.com/office/drawing/2014/main" id="{9BF28E1E-22E3-204F-BF55-71237348C61B}"/>
                </a:ext>
              </a:extLst>
            </p:cNvPr>
            <p:cNvSpPr txBox="1"/>
            <p:nvPr/>
          </p:nvSpPr>
          <p:spPr>
            <a:xfrm>
              <a:off x="3364610" y="4828757"/>
              <a:ext cx="3328550" cy="645690"/>
            </a:xfrm>
            <a:prstGeom prst="rect">
              <a:avLst/>
            </a:prstGeom>
            <a:noFill/>
          </p:spPr>
          <p:txBody>
            <a:bodyPr wrap="square" rtlCol="0">
              <a:spAutoFit/>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Amazon Elastic Container Service (Amazon ECS)</a:t>
              </a:r>
            </a:p>
          </p:txBody>
        </p:sp>
        <p:sp>
          <p:nvSpPr>
            <p:cNvPr id="11" name="Rectangle 10">
              <a:extLst>
                <a:ext uri="{FF2B5EF4-FFF2-40B4-BE49-F238E27FC236}">
                  <a16:creationId xmlns:a16="http://schemas.microsoft.com/office/drawing/2014/main" id="{C4167B08-4425-754D-BAA2-ED7AB2C34F4E}"/>
                </a:ext>
              </a:extLst>
            </p:cNvPr>
            <p:cNvSpPr/>
            <p:nvPr/>
          </p:nvSpPr>
          <p:spPr>
            <a:xfrm>
              <a:off x="489657" y="3490462"/>
              <a:ext cx="1714901" cy="369332"/>
            </a:xfrm>
            <a:prstGeom prst="rect">
              <a:avLst/>
            </a:prstGeom>
          </p:spPr>
          <p:txBody>
            <a:bodyPr wrap="square" rtlCol="0">
              <a:spAutoFit/>
            </a:bodyPr>
            <a:lstStyle/>
            <a:p>
              <a:pPr algn="ctr" rtl="0"/>
              <a:r>
                <a:rPr lang="pt-BR" b="1">
                  <a:latin typeface="Amazon Ember" panose="020B0603020204020204" pitchFamily="34" charset="0"/>
                  <a:ea typeface="Amazon Ember" panose="020B0603020204020204" pitchFamily="34" charset="0"/>
                  <a:cs typeface="Amazon Ember" panose="020B0603020204020204" pitchFamily="34" charset="0"/>
                </a:rPr>
                <a:t>Contêiner A</a:t>
              </a:r>
            </a:p>
          </p:txBody>
        </p:sp>
        <p:cxnSp>
          <p:nvCxnSpPr>
            <p:cNvPr id="35" name="Straight Arrow Connector 34">
              <a:extLst>
                <a:ext uri="{FF2B5EF4-FFF2-40B4-BE49-F238E27FC236}">
                  <a16:creationId xmlns:a16="http://schemas.microsoft.com/office/drawing/2014/main" id="{2DC1AEA7-6B4C-3745-82DB-3B12470CBBBC}"/>
                </a:ext>
              </a:extLst>
            </p:cNvPr>
            <p:cNvCxnSpPr>
              <a:cxnSpLocks/>
            </p:cNvCxnSpPr>
            <p:nvPr/>
          </p:nvCxnSpPr>
          <p:spPr>
            <a:xfrm>
              <a:off x="2933613" y="3649908"/>
              <a:ext cx="1457761" cy="36968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0C09A488-7245-DE47-9BDD-E756A2FF4EA4}"/>
                </a:ext>
              </a:extLst>
            </p:cNvPr>
            <p:cNvSpPr/>
            <p:nvPr/>
          </p:nvSpPr>
          <p:spPr>
            <a:xfrm>
              <a:off x="0" y="4478836"/>
              <a:ext cx="2707884" cy="369332"/>
            </a:xfrm>
            <a:prstGeom prst="rect">
              <a:avLst/>
            </a:prstGeom>
          </p:spPr>
          <p:txBody>
            <a:bodyPr wrap="square" rtlCol="0">
              <a:spAutoFit/>
            </a:bodyPr>
            <a:lstStyle/>
            <a:p>
              <a:pPr algn="ctr" rtl="0"/>
              <a:r>
                <a:rPr lang="pt-BR" b="1">
                  <a:latin typeface="Amazon Ember" panose="020B0603020204020204" pitchFamily="34" charset="0"/>
                  <a:ea typeface="Amazon Ember" panose="020B0603020204020204" pitchFamily="34" charset="0"/>
                  <a:cs typeface="Amazon Ember" panose="020B0603020204020204" pitchFamily="34" charset="0"/>
                </a:rPr>
                <a:t>Contêiner B</a:t>
              </a:r>
            </a:p>
          </p:txBody>
        </p:sp>
        <p:cxnSp>
          <p:nvCxnSpPr>
            <p:cNvPr id="38" name="Straight Arrow Connector 37">
              <a:extLst>
                <a:ext uri="{FF2B5EF4-FFF2-40B4-BE49-F238E27FC236}">
                  <a16:creationId xmlns:a16="http://schemas.microsoft.com/office/drawing/2014/main" id="{2BA486A5-2F10-C546-8CC9-033FF265F3ED}"/>
                </a:ext>
              </a:extLst>
            </p:cNvPr>
            <p:cNvCxnSpPr>
              <a:cxnSpLocks/>
            </p:cNvCxnSpPr>
            <p:nvPr/>
          </p:nvCxnSpPr>
          <p:spPr>
            <a:xfrm flipV="1">
              <a:off x="2930268" y="4304261"/>
              <a:ext cx="1461106" cy="35924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2EDA8039-F4CF-D542-8892-024711F5B5CB}"/>
                </a:ext>
              </a:extLst>
            </p:cNvPr>
            <p:cNvSpPr txBox="1"/>
            <p:nvPr/>
          </p:nvSpPr>
          <p:spPr>
            <a:xfrm>
              <a:off x="3213306" y="2006524"/>
              <a:ext cx="3580251" cy="307777"/>
            </a:xfrm>
            <a:prstGeom prst="rect">
              <a:avLst/>
            </a:prstGeom>
            <a:noFill/>
          </p:spPr>
          <p:txBody>
            <a:bodyPr wrap="square" rtlCol="0">
              <a:spAutoFit/>
            </a:bodyPr>
            <a:lstStyle/>
            <a:p>
              <a:pPr algn="ctr" rtl="0"/>
              <a:r>
                <a:rPr lang="pt-BR" sz="1400" dirty="0">
                  <a:latin typeface="Amazon Ember" panose="020B0603020204020204" pitchFamily="34" charset="0"/>
                  <a:ea typeface="Amazon Ember" panose="020B0603020204020204" pitchFamily="34" charset="0"/>
                  <a:cs typeface="Amazon Ember" panose="020B0603020204020204" pitchFamily="34" charset="0"/>
                </a:rPr>
                <a:t>Solicitações para executar contêineres</a:t>
              </a:r>
            </a:p>
          </p:txBody>
        </p:sp>
        <p:grpSp>
          <p:nvGrpSpPr>
            <p:cNvPr id="56" name="Group 55">
              <a:extLst>
                <a:ext uri="{FF2B5EF4-FFF2-40B4-BE49-F238E27FC236}">
                  <a16:creationId xmlns:a16="http://schemas.microsoft.com/office/drawing/2014/main" id="{A4DC4C22-7556-D246-9EB9-A65D383ABFAE}"/>
                </a:ext>
              </a:extLst>
            </p:cNvPr>
            <p:cNvGrpSpPr/>
            <p:nvPr/>
          </p:nvGrpSpPr>
          <p:grpSpPr>
            <a:xfrm>
              <a:off x="3358658" y="2457320"/>
              <a:ext cx="2212916" cy="374927"/>
              <a:chOff x="2964928" y="2235113"/>
              <a:chExt cx="2212916" cy="374927"/>
            </a:xfrm>
          </p:grpSpPr>
          <p:sp>
            <p:nvSpPr>
              <p:cNvPr id="51" name="TextBox 50">
                <a:extLst>
                  <a:ext uri="{FF2B5EF4-FFF2-40B4-BE49-F238E27FC236}">
                    <a16:creationId xmlns:a16="http://schemas.microsoft.com/office/drawing/2014/main" id="{2A07424A-0638-CD43-A0D6-557838A5EA99}"/>
                  </a:ext>
                </a:extLst>
              </p:cNvPr>
              <p:cNvSpPr txBox="1"/>
              <p:nvPr/>
            </p:nvSpPr>
            <p:spPr>
              <a:xfrm>
                <a:off x="2964928" y="2235113"/>
                <a:ext cx="766944" cy="369012"/>
              </a:xfrm>
              <a:prstGeom prst="rect">
                <a:avLst/>
              </a:prstGeom>
              <a:noFill/>
            </p:spPr>
            <p:txBody>
              <a:bodyPr wrap="square" rtlCol="0">
                <a:spAutoFit/>
              </a:bodyPr>
              <a:lstStyle/>
              <a:p>
                <a:pPr algn="r" rtl="0"/>
                <a:r>
                  <a:rPr lang="pt-BR">
                    <a:latin typeface="Amazon Ember" panose="020B0603020204020204" pitchFamily="34" charset="0"/>
                    <a:ea typeface="Amazon Ember" panose="020B0603020204020204" pitchFamily="34" charset="0"/>
                    <a:cs typeface="Amazon Ember" panose="020B0603020204020204" pitchFamily="34" charset="0"/>
                  </a:rPr>
                  <a:t>x3</a:t>
                </a:r>
              </a:p>
            </p:txBody>
          </p:sp>
          <p:sp>
            <p:nvSpPr>
              <p:cNvPr id="52" name="TextBox 51">
                <a:extLst>
                  <a:ext uri="{FF2B5EF4-FFF2-40B4-BE49-F238E27FC236}">
                    <a16:creationId xmlns:a16="http://schemas.microsoft.com/office/drawing/2014/main" id="{9E4EF8B3-BC25-104B-BBCB-B15EDBF06DE1}"/>
                  </a:ext>
                </a:extLst>
              </p:cNvPr>
              <p:cNvSpPr txBox="1"/>
              <p:nvPr/>
            </p:nvSpPr>
            <p:spPr>
              <a:xfrm>
                <a:off x="4410900" y="2241028"/>
                <a:ext cx="766944" cy="369012"/>
              </a:xfrm>
              <a:prstGeom prst="rect">
                <a:avLst/>
              </a:prstGeom>
              <a:noFill/>
            </p:spPr>
            <p:txBody>
              <a:bodyPr wrap="square" rtlCol="0">
                <a:spAutoFit/>
              </a:bodyPr>
              <a:lstStyle/>
              <a:p>
                <a:pPr algn="r" rtl="0"/>
                <a:r>
                  <a:rPr lang="pt-BR">
                    <a:latin typeface="Amazon Ember" panose="020B0603020204020204" pitchFamily="34" charset="0"/>
                    <a:ea typeface="Amazon Ember" panose="020B0603020204020204" pitchFamily="34" charset="0"/>
                    <a:cs typeface="Amazon Ember" panose="020B0603020204020204" pitchFamily="34" charset="0"/>
                  </a:rPr>
                  <a:t>x2</a:t>
                </a:r>
              </a:p>
            </p:txBody>
          </p:sp>
        </p:grpSp>
        <p:cxnSp>
          <p:nvCxnSpPr>
            <p:cNvPr id="54" name="Straight Arrow Connector 53">
              <a:extLst>
                <a:ext uri="{FF2B5EF4-FFF2-40B4-BE49-F238E27FC236}">
                  <a16:creationId xmlns:a16="http://schemas.microsoft.com/office/drawing/2014/main" id="{D4A455A7-2D69-314B-94CE-EB350FD62D39}"/>
                </a:ext>
              </a:extLst>
            </p:cNvPr>
            <p:cNvCxnSpPr/>
            <p:nvPr/>
          </p:nvCxnSpPr>
          <p:spPr>
            <a:xfrm>
              <a:off x="5022627" y="2928553"/>
              <a:ext cx="0" cy="362086"/>
            </a:xfrm>
            <a:prstGeom prst="straightConnector1">
              <a:avLst/>
            </a:prstGeom>
            <a:ln w="38100">
              <a:solidFill>
                <a:srgbClr val="4AC1FF"/>
              </a:solidFill>
              <a:tailEnd type="triangle"/>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3D715926-412D-894E-BEE1-2248AE9ED6E2}"/>
                </a:ext>
              </a:extLst>
            </p:cNvPr>
            <p:cNvSpPr/>
            <p:nvPr/>
          </p:nvSpPr>
          <p:spPr>
            <a:xfrm>
              <a:off x="3213307" y="1908891"/>
              <a:ext cx="3580251" cy="1019662"/>
            </a:xfrm>
            <a:prstGeom prst="rect">
              <a:avLst/>
            </a:prstGeom>
            <a:noFill/>
            <a:ln w="25400">
              <a:solidFill>
                <a:srgbClr val="4AC1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58" name="Straight Arrow Connector 57">
              <a:extLst>
                <a:ext uri="{FF2B5EF4-FFF2-40B4-BE49-F238E27FC236}">
                  <a16:creationId xmlns:a16="http://schemas.microsoft.com/office/drawing/2014/main" id="{A0EE41E8-7271-F441-B085-B0F2EB26A542}"/>
                </a:ext>
              </a:extLst>
            </p:cNvPr>
            <p:cNvCxnSpPr>
              <a:cxnSpLocks/>
            </p:cNvCxnSpPr>
            <p:nvPr/>
          </p:nvCxnSpPr>
          <p:spPr>
            <a:xfrm flipV="1">
              <a:off x="5586399" y="2846816"/>
              <a:ext cx="3072578" cy="98389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20C650A9-FAD5-E045-88E3-F23E27C8B5A1}"/>
                </a:ext>
              </a:extLst>
            </p:cNvPr>
            <p:cNvCxnSpPr>
              <a:cxnSpLocks/>
            </p:cNvCxnSpPr>
            <p:nvPr/>
          </p:nvCxnSpPr>
          <p:spPr>
            <a:xfrm>
              <a:off x="5568153" y="4270807"/>
              <a:ext cx="3036360" cy="815243"/>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Rounded Rectangle 43">
              <a:extLst>
                <a:ext uri="{FF2B5EF4-FFF2-40B4-BE49-F238E27FC236}">
                  <a16:creationId xmlns:a16="http://schemas.microsoft.com/office/drawing/2014/main" id="{737D7DFD-AC62-1143-94A2-0C34123576A6}"/>
                </a:ext>
              </a:extLst>
            </p:cNvPr>
            <p:cNvSpPr/>
            <p:nvPr/>
          </p:nvSpPr>
          <p:spPr>
            <a:xfrm>
              <a:off x="8870631" y="1974574"/>
              <a:ext cx="2302535" cy="1630484"/>
            </a:xfrm>
            <a:prstGeom prst="roundRect">
              <a:avLst/>
            </a:prstGeom>
            <a:noFill/>
            <a:ln w="254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46" name="TextBox 45">
              <a:extLst>
                <a:ext uri="{FF2B5EF4-FFF2-40B4-BE49-F238E27FC236}">
                  <a16:creationId xmlns:a16="http://schemas.microsoft.com/office/drawing/2014/main" id="{48195173-95B7-424E-AC3F-75CE5A5A3E14}"/>
                </a:ext>
              </a:extLst>
            </p:cNvPr>
            <p:cNvSpPr txBox="1"/>
            <p:nvPr/>
          </p:nvSpPr>
          <p:spPr>
            <a:xfrm>
              <a:off x="9406786" y="1527494"/>
              <a:ext cx="1978033" cy="338554"/>
            </a:xfrm>
            <a:prstGeom prst="rect">
              <a:avLst/>
            </a:prstGeom>
            <a:noFill/>
          </p:spPr>
          <p:txBody>
            <a:bodyPr wrap="square" rtlCol="0">
              <a:spAutoFit/>
            </a:bodyPr>
            <a:lstStyle/>
            <a:p>
              <a:pPr algn="ctr" rtl="0"/>
              <a:r>
                <a:rPr lang="pt-BR" sz="1600" dirty="0">
                  <a:latin typeface="Amazon Ember" panose="020B0603020204020204" pitchFamily="34" charset="0"/>
                  <a:ea typeface="Amazon Ember" panose="020B0603020204020204" pitchFamily="34" charset="0"/>
                  <a:cs typeface="Amazon Ember" panose="020B0603020204020204" pitchFamily="34" charset="0"/>
                </a:rPr>
                <a:t>Instância do EC2</a:t>
              </a:r>
            </a:p>
          </p:txBody>
        </p:sp>
        <p:cxnSp>
          <p:nvCxnSpPr>
            <p:cNvPr id="70" name="Straight Connector 69">
              <a:extLst>
                <a:ext uri="{FF2B5EF4-FFF2-40B4-BE49-F238E27FC236}">
                  <a16:creationId xmlns:a16="http://schemas.microsoft.com/office/drawing/2014/main" id="{2EB274C0-2361-7A47-B8FC-5FDC6B4676B9}"/>
                </a:ext>
              </a:extLst>
            </p:cNvPr>
            <p:cNvCxnSpPr/>
            <p:nvPr/>
          </p:nvCxnSpPr>
          <p:spPr>
            <a:xfrm>
              <a:off x="10031402" y="2101327"/>
              <a:ext cx="0" cy="1400635"/>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C4A9633-D3FB-6241-8DE5-CE1804A4A223}"/>
                </a:ext>
              </a:extLst>
            </p:cNvPr>
            <p:cNvCxnSpPr>
              <a:cxnSpLocks/>
            </p:cNvCxnSpPr>
            <p:nvPr/>
          </p:nvCxnSpPr>
          <p:spPr>
            <a:xfrm flipH="1">
              <a:off x="9192162" y="2789817"/>
              <a:ext cx="1659473" cy="1"/>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87" name="Rounded Rectangle 86">
              <a:extLst>
                <a:ext uri="{FF2B5EF4-FFF2-40B4-BE49-F238E27FC236}">
                  <a16:creationId xmlns:a16="http://schemas.microsoft.com/office/drawing/2014/main" id="{E2100854-BC52-354F-BAF1-CAAED7A8B77C}"/>
                </a:ext>
              </a:extLst>
            </p:cNvPr>
            <p:cNvSpPr/>
            <p:nvPr/>
          </p:nvSpPr>
          <p:spPr>
            <a:xfrm>
              <a:off x="8870631" y="4270807"/>
              <a:ext cx="2302535" cy="1630484"/>
            </a:xfrm>
            <a:prstGeom prst="roundRect">
              <a:avLst/>
            </a:prstGeom>
            <a:noFill/>
            <a:ln w="254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88" name="TextBox 87">
              <a:extLst>
                <a:ext uri="{FF2B5EF4-FFF2-40B4-BE49-F238E27FC236}">
                  <a16:creationId xmlns:a16="http://schemas.microsoft.com/office/drawing/2014/main" id="{924C808A-D77A-D940-9EC0-5CE9AFFDF061}"/>
                </a:ext>
              </a:extLst>
            </p:cNvPr>
            <p:cNvSpPr txBox="1"/>
            <p:nvPr/>
          </p:nvSpPr>
          <p:spPr>
            <a:xfrm>
              <a:off x="9447456" y="3853191"/>
              <a:ext cx="1896691" cy="338554"/>
            </a:xfrm>
            <a:prstGeom prst="rect">
              <a:avLst/>
            </a:prstGeom>
            <a:noFill/>
          </p:spPr>
          <p:txBody>
            <a:bodyPr wrap="square" rtlCol="0">
              <a:spAutoFit/>
            </a:bodyPr>
            <a:lstStyle/>
            <a:p>
              <a:pPr algn="ctr" rtl="0"/>
              <a:r>
                <a:rPr lang="pt-BR" sz="1600" dirty="0">
                  <a:latin typeface="Amazon Ember" panose="020B0603020204020204" pitchFamily="34" charset="0"/>
                  <a:ea typeface="Amazon Ember" panose="020B0603020204020204" pitchFamily="34" charset="0"/>
                  <a:cs typeface="Amazon Ember" panose="020B0603020204020204" pitchFamily="34" charset="0"/>
                </a:rPr>
                <a:t>Instância do EC2</a:t>
              </a:r>
            </a:p>
          </p:txBody>
        </p:sp>
        <p:cxnSp>
          <p:nvCxnSpPr>
            <p:cNvPr id="92" name="Straight Connector 91">
              <a:extLst>
                <a:ext uri="{FF2B5EF4-FFF2-40B4-BE49-F238E27FC236}">
                  <a16:creationId xmlns:a16="http://schemas.microsoft.com/office/drawing/2014/main" id="{6868A445-4C28-BC4B-BB08-0A3A5261F97C}"/>
                </a:ext>
              </a:extLst>
            </p:cNvPr>
            <p:cNvCxnSpPr/>
            <p:nvPr/>
          </p:nvCxnSpPr>
          <p:spPr>
            <a:xfrm>
              <a:off x="10031402" y="4397560"/>
              <a:ext cx="0" cy="1400635"/>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DEEEFDA-5F89-A145-9694-498DE296B38B}"/>
                </a:ext>
              </a:extLst>
            </p:cNvPr>
            <p:cNvCxnSpPr>
              <a:cxnSpLocks/>
            </p:cNvCxnSpPr>
            <p:nvPr/>
          </p:nvCxnSpPr>
          <p:spPr>
            <a:xfrm flipH="1">
              <a:off x="9192162" y="5086050"/>
              <a:ext cx="1659473" cy="1"/>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95" name="Rounded Rectangle 94">
              <a:extLst>
                <a:ext uri="{FF2B5EF4-FFF2-40B4-BE49-F238E27FC236}">
                  <a16:creationId xmlns:a16="http://schemas.microsoft.com/office/drawing/2014/main" id="{6360C585-7915-A14A-83EF-7F2FBA5F8202}"/>
                </a:ext>
              </a:extLst>
            </p:cNvPr>
            <p:cNvSpPr/>
            <p:nvPr/>
          </p:nvSpPr>
          <p:spPr>
            <a:xfrm>
              <a:off x="8289731" y="1328739"/>
              <a:ext cx="3328551" cy="4853402"/>
            </a:xfrm>
            <a:prstGeom prst="roundRect">
              <a:avLst>
                <a:gd name="adj" fmla="val 9818"/>
              </a:avLst>
            </a:prstGeom>
            <a:noFill/>
            <a:ln w="6350">
              <a:solidFill>
                <a:schemeClr val="tx1"/>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rtl="0">
                <a:defRPr/>
              </a:pPr>
              <a:endParaRPr lang="en-US" dirty="0">
                <a:solidFill>
                  <a:schemeClr val="tx1"/>
                </a:solidFill>
                <a:latin typeface="Helvetica Neue"/>
                <a:cs typeface="Helvetica Neue"/>
              </a:endParaRPr>
            </a:p>
          </p:txBody>
        </p:sp>
        <p:sp>
          <p:nvSpPr>
            <p:cNvPr id="103" name="TextBox 102">
              <a:extLst>
                <a:ext uri="{FF2B5EF4-FFF2-40B4-BE49-F238E27FC236}">
                  <a16:creationId xmlns:a16="http://schemas.microsoft.com/office/drawing/2014/main" id="{05E67983-3CCA-A046-90EA-B7079A6B6D2E}"/>
                </a:ext>
              </a:extLst>
            </p:cNvPr>
            <p:cNvSpPr txBox="1"/>
            <p:nvPr/>
          </p:nvSpPr>
          <p:spPr>
            <a:xfrm>
              <a:off x="9038365" y="6271526"/>
              <a:ext cx="1986073" cy="400110"/>
            </a:xfrm>
            <a:prstGeom prst="rect">
              <a:avLst/>
            </a:prstGeom>
            <a:solidFill>
              <a:schemeClr val="bg1"/>
            </a:solidFill>
            <a:ln>
              <a:noFill/>
            </a:ln>
          </p:spPr>
          <p:txBody>
            <a:bodyPr wrap="square" rtlCol="0">
              <a:spAutoFit/>
            </a:bodyPr>
            <a:lstStyle/>
            <a:p>
              <a:pPr algn="ctr" rtl="0"/>
              <a:r>
                <a:rPr lang="pt-BR" sz="2000" dirty="0">
                  <a:latin typeface="Amazon Ember" panose="020B0603020204020204" pitchFamily="34" charset="0"/>
                  <a:ea typeface="Amazon Ember" panose="020B0603020204020204" pitchFamily="34" charset="0"/>
                  <a:cs typeface="Amazon Ember" panose="020B0603020204020204" pitchFamily="34" charset="0"/>
                </a:rPr>
                <a:t>Cluster do ECS</a:t>
              </a:r>
            </a:p>
          </p:txBody>
        </p:sp>
        <p:pic>
          <p:nvPicPr>
            <p:cNvPr id="45" name="Graphic 44">
              <a:extLst>
                <a:ext uri="{FF2B5EF4-FFF2-40B4-BE49-F238E27FC236}">
                  <a16:creationId xmlns:a16="http://schemas.microsoft.com/office/drawing/2014/main" id="{9268D860-F743-0C4B-B983-748C5587EED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13158" y="1471662"/>
              <a:ext cx="469900" cy="469900"/>
            </a:xfrm>
            <a:prstGeom prst="rect">
              <a:avLst/>
            </a:prstGeom>
          </p:spPr>
        </p:pic>
        <p:pic>
          <p:nvPicPr>
            <p:cNvPr id="47" name="Graphic 46">
              <a:extLst>
                <a:ext uri="{FF2B5EF4-FFF2-40B4-BE49-F238E27FC236}">
                  <a16:creationId xmlns:a16="http://schemas.microsoft.com/office/drawing/2014/main" id="{84793C01-DFE5-EF4C-9BBE-4ED24E6AD69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114671" y="3329868"/>
              <a:ext cx="640080" cy="640080"/>
            </a:xfrm>
            <a:prstGeom prst="rect">
              <a:avLst/>
            </a:prstGeom>
          </p:spPr>
        </p:pic>
        <p:pic>
          <p:nvPicPr>
            <p:cNvPr id="53" name="Graphic 52">
              <a:extLst>
                <a:ext uri="{FF2B5EF4-FFF2-40B4-BE49-F238E27FC236}">
                  <a16:creationId xmlns:a16="http://schemas.microsoft.com/office/drawing/2014/main" id="{4CEE35A3-86CF-094B-8603-37097663486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128752" y="4343462"/>
              <a:ext cx="640080" cy="640080"/>
            </a:xfrm>
            <a:prstGeom prst="rect">
              <a:avLst/>
            </a:prstGeom>
          </p:spPr>
        </p:pic>
        <p:pic>
          <p:nvPicPr>
            <p:cNvPr id="57" name="Graphic 56">
              <a:extLst>
                <a:ext uri="{FF2B5EF4-FFF2-40B4-BE49-F238E27FC236}">
                  <a16:creationId xmlns:a16="http://schemas.microsoft.com/office/drawing/2014/main" id="{D24D1CF0-7A0C-3843-AC52-82BE1C63B38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090139" y="2316043"/>
              <a:ext cx="640080" cy="640080"/>
            </a:xfrm>
            <a:prstGeom prst="rect">
              <a:avLst/>
            </a:prstGeom>
          </p:spPr>
        </p:pic>
        <p:pic>
          <p:nvPicPr>
            <p:cNvPr id="59" name="Graphic 58">
              <a:extLst>
                <a:ext uri="{FF2B5EF4-FFF2-40B4-BE49-F238E27FC236}">
                  <a16:creationId xmlns:a16="http://schemas.microsoft.com/office/drawing/2014/main" id="{F31C02BD-3BB2-514B-B9D0-071B360D7BC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252873" y="2167758"/>
              <a:ext cx="640080" cy="640080"/>
            </a:xfrm>
            <a:prstGeom prst="rect">
              <a:avLst/>
            </a:prstGeom>
          </p:spPr>
        </p:pic>
        <p:pic>
          <p:nvPicPr>
            <p:cNvPr id="61" name="Graphic 60">
              <a:extLst>
                <a:ext uri="{FF2B5EF4-FFF2-40B4-BE49-F238E27FC236}">
                  <a16:creationId xmlns:a16="http://schemas.microsoft.com/office/drawing/2014/main" id="{91C0B0E8-0880-C94A-820B-F1C357C3903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192325" y="2167461"/>
              <a:ext cx="640080" cy="640080"/>
            </a:xfrm>
            <a:prstGeom prst="rect">
              <a:avLst/>
            </a:prstGeom>
          </p:spPr>
        </p:pic>
        <p:pic>
          <p:nvPicPr>
            <p:cNvPr id="62" name="Graphic 61">
              <a:extLst>
                <a:ext uri="{FF2B5EF4-FFF2-40B4-BE49-F238E27FC236}">
                  <a16:creationId xmlns:a16="http://schemas.microsoft.com/office/drawing/2014/main" id="{E28C5C77-B60E-EE41-BCC7-1206B1B4C0C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202642" y="5163423"/>
              <a:ext cx="640080" cy="640080"/>
            </a:xfrm>
            <a:prstGeom prst="rect">
              <a:avLst/>
            </a:prstGeom>
          </p:spPr>
        </p:pic>
        <p:pic>
          <p:nvPicPr>
            <p:cNvPr id="64" name="Graphic 63">
              <a:extLst>
                <a:ext uri="{FF2B5EF4-FFF2-40B4-BE49-F238E27FC236}">
                  <a16:creationId xmlns:a16="http://schemas.microsoft.com/office/drawing/2014/main" id="{FF1A7FB2-34D1-EB47-88F3-47B1759306C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536886" y="2294581"/>
              <a:ext cx="640080" cy="640080"/>
            </a:xfrm>
            <a:prstGeom prst="rect">
              <a:avLst/>
            </a:prstGeom>
          </p:spPr>
        </p:pic>
        <p:pic>
          <p:nvPicPr>
            <p:cNvPr id="66" name="Graphic 65">
              <a:extLst>
                <a:ext uri="{FF2B5EF4-FFF2-40B4-BE49-F238E27FC236}">
                  <a16:creationId xmlns:a16="http://schemas.microsoft.com/office/drawing/2014/main" id="{252C3B15-10E7-2B47-810D-7A5C30612E8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242682" y="5163423"/>
              <a:ext cx="640080" cy="640080"/>
            </a:xfrm>
            <a:prstGeom prst="rect">
              <a:avLst/>
            </a:prstGeom>
          </p:spPr>
        </p:pic>
        <p:pic>
          <p:nvPicPr>
            <p:cNvPr id="68" name="Graphic 67">
              <a:extLst>
                <a:ext uri="{FF2B5EF4-FFF2-40B4-BE49-F238E27FC236}">
                  <a16:creationId xmlns:a16="http://schemas.microsoft.com/office/drawing/2014/main" id="{93075AFE-E630-E347-8EA7-DAC44D5D1ED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243598" y="2867190"/>
              <a:ext cx="640080" cy="640080"/>
            </a:xfrm>
            <a:prstGeom prst="rect">
              <a:avLst/>
            </a:prstGeom>
          </p:spPr>
        </p:pic>
        <p:pic>
          <p:nvPicPr>
            <p:cNvPr id="69" name="Graphic 68">
              <a:extLst>
                <a:ext uri="{FF2B5EF4-FFF2-40B4-BE49-F238E27FC236}">
                  <a16:creationId xmlns:a16="http://schemas.microsoft.com/office/drawing/2014/main" id="{C42FB981-1985-3D45-980D-16F552A0C2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956579" y="3790931"/>
              <a:ext cx="469900" cy="469900"/>
            </a:xfrm>
            <a:prstGeom prst="rect">
              <a:avLst/>
            </a:prstGeom>
          </p:spPr>
        </p:pic>
        <p:pic>
          <p:nvPicPr>
            <p:cNvPr id="72" name="Graphic 71">
              <a:extLst>
                <a:ext uri="{FF2B5EF4-FFF2-40B4-BE49-F238E27FC236}">
                  <a16:creationId xmlns:a16="http://schemas.microsoft.com/office/drawing/2014/main" id="{9F51CA00-CECF-2C42-987D-E96D29EB018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532470" y="3661244"/>
              <a:ext cx="894587" cy="894587"/>
            </a:xfrm>
            <a:prstGeom prst="rect">
              <a:avLst/>
            </a:prstGeom>
          </p:spPr>
        </p:pic>
      </p:grpSp>
      <p:sp>
        <p:nvSpPr>
          <p:cNvPr id="4" name="Footer Placeholder 3">
            <a:extLst>
              <a:ext uri="{FF2B5EF4-FFF2-40B4-BE49-F238E27FC236}">
                <a16:creationId xmlns:a16="http://schemas.microsoft.com/office/drawing/2014/main" id="{7F722D95-AD9D-B24B-98F4-CB382B3FECAF}"/>
              </a:ext>
              <a:ext uri="{C183D7F6-B498-43B3-948B-1728B52AA6E4}">
                <adec:decorative xmlns:adec="http://schemas.microsoft.com/office/drawing/2017/decorative" val="1"/>
              </a:ext>
            </a:extLst>
          </p:cNvPr>
          <p:cNvSpPr>
            <a:spLocks noGrp="1"/>
          </p:cNvSpPr>
          <p:nvPr>
            <p:ph type="ftr" sz="quarter" idx="3"/>
          </p:nvPr>
        </p:nvSpPr>
        <p:spPr>
          <a:xfrm>
            <a:off x="419100" y="6356350"/>
            <a:ext cx="5117786"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5" name="Slide Number Placeholder 4">
            <a:extLst>
              <a:ext uri="{FF2B5EF4-FFF2-40B4-BE49-F238E27FC236}">
                <a16:creationId xmlns:a16="http://schemas.microsoft.com/office/drawing/2014/main" id="{FD63B605-10F6-C846-B83C-A8B6EF802164}"/>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61</a:t>
            </a:fld>
            <a:endParaRPr lang="en-US" dirty="0"/>
          </a:p>
        </p:txBody>
      </p:sp>
    </p:spTree>
    <p:custDataLst>
      <p:tags r:id="rId1"/>
    </p:custDataLst>
    <p:extLst>
      <p:ext uri="{BB962C8B-B14F-4D97-AF65-F5344CB8AC3E}">
        <p14:creationId xmlns:p14="http://schemas.microsoft.com/office/powerpoint/2010/main" val="7998388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06149-4E31-D247-AD3C-17157871ACCB}"/>
              </a:ext>
            </a:extLst>
          </p:cNvPr>
          <p:cNvSpPr>
            <a:spLocks noGrp="1"/>
          </p:cNvSpPr>
          <p:nvPr>
            <p:ph type="title"/>
          </p:nvPr>
        </p:nvSpPr>
        <p:spPr/>
        <p:txBody>
          <a:bodyPr rtlCol="0"/>
          <a:lstStyle/>
          <a:p>
            <a:pPr rtl="0"/>
            <a:r>
              <a:rPr lang="pt-BR"/>
              <a:t>Opções de cluster do Amazon ECS</a:t>
            </a:r>
          </a:p>
        </p:txBody>
      </p:sp>
      <p:sp>
        <p:nvSpPr>
          <p:cNvPr id="3" name="Content Placeholder 2">
            <a:extLst>
              <a:ext uri="{FF2B5EF4-FFF2-40B4-BE49-F238E27FC236}">
                <a16:creationId xmlns:a16="http://schemas.microsoft.com/office/drawing/2014/main" id="{D9023550-FC52-9D46-AB36-F5577EA8BCB9}"/>
              </a:ext>
            </a:extLst>
          </p:cNvPr>
          <p:cNvSpPr>
            <a:spLocks noGrp="1"/>
          </p:cNvSpPr>
          <p:nvPr>
            <p:ph idx="1"/>
          </p:nvPr>
        </p:nvSpPr>
        <p:spPr>
          <a:xfrm>
            <a:off x="419100" y="1402906"/>
            <a:ext cx="11353800" cy="1877819"/>
          </a:xfrm>
        </p:spPr>
        <p:txBody>
          <a:bodyPr rtlCol="0"/>
          <a:lstStyle/>
          <a:p>
            <a:pPr algn="just" rtl="0"/>
            <a:r>
              <a:rPr lang="pt-BR" sz="2200" b="1"/>
              <a:t>Pergunta-chave</a:t>
            </a:r>
            <a:r>
              <a:rPr lang="pt-BR" sz="2200"/>
              <a:t>: </a:t>
            </a:r>
            <a:r>
              <a:rPr lang="pt-BR" sz="2200" b="1" i="1"/>
              <a:t>Deseja</a:t>
            </a:r>
            <a:r>
              <a:rPr lang="pt-BR" sz="2200"/>
              <a:t> gerenciar o cluster do Amazon ECS</a:t>
            </a:r>
            <a:r>
              <a:rPr lang="pt-BR" sz="2200">
                <a:solidFill>
                  <a:schemeClr val="accent6"/>
                </a:solidFill>
              </a:rPr>
              <a:t> </a:t>
            </a:r>
            <a:r>
              <a:rPr lang="pt-BR" sz="2200"/>
              <a:t>que executa os contêineres?</a:t>
            </a:r>
          </a:p>
          <a:p>
            <a:pPr algn="just" rtl="0"/>
            <a:endParaRPr lang="en-US" sz="1100" dirty="0"/>
          </a:p>
          <a:p>
            <a:pPr lvl="1" rtl="0"/>
            <a:r>
              <a:rPr lang="pt-BR" sz="2000"/>
              <a:t>Se </a:t>
            </a:r>
            <a:r>
              <a:rPr lang="pt-BR" sz="2000" b="1">
                <a:solidFill>
                  <a:schemeClr val="accent5"/>
                </a:solidFill>
              </a:rPr>
              <a:t>sim</a:t>
            </a:r>
            <a:r>
              <a:rPr lang="pt-BR" sz="2000"/>
              <a:t>, crie um </a:t>
            </a:r>
            <a:r>
              <a:rPr lang="pt-BR" sz="2000" b="1">
                <a:solidFill>
                  <a:schemeClr val="accent5"/>
                </a:solidFill>
              </a:rPr>
              <a:t>cluster do Amazon ECS baseado no Amazon EC2 </a:t>
            </a:r>
            <a:r>
              <a:rPr lang="pt-BR" sz="2000"/>
              <a:t>(fornece controle mais granular sobre a infraestrutura)</a:t>
            </a:r>
          </a:p>
          <a:p>
            <a:pPr lvl="1" rtl="0"/>
            <a:r>
              <a:rPr lang="pt-BR" sz="2000"/>
              <a:t>Se </a:t>
            </a:r>
            <a:r>
              <a:rPr lang="pt-BR" sz="2000">
                <a:solidFill>
                  <a:schemeClr val="accent6"/>
                </a:solidFill>
              </a:rPr>
              <a:t>não</a:t>
            </a:r>
            <a:r>
              <a:rPr lang="pt-BR" sz="2000"/>
              <a:t>, crie um </a:t>
            </a:r>
            <a:r>
              <a:rPr lang="pt-BR" sz="2000">
                <a:solidFill>
                  <a:schemeClr val="accent6"/>
                </a:solidFill>
              </a:rPr>
              <a:t>cluster do Amazon ECS baseado no AWS Fargate </a:t>
            </a:r>
            <a:r>
              <a:rPr lang="pt-BR" sz="2000"/>
              <a:t>(mais fácil de manter, com foco em seus aplicativos)</a:t>
            </a:r>
          </a:p>
        </p:txBody>
      </p:sp>
      <p:sp>
        <p:nvSpPr>
          <p:cNvPr id="4" name="Slide Number Placeholder 3">
            <a:extLst>
              <a:ext uri="{FF2B5EF4-FFF2-40B4-BE49-F238E27FC236}">
                <a16:creationId xmlns:a16="http://schemas.microsoft.com/office/drawing/2014/main" id="{1802F8B6-37D9-724C-BC4E-E885A142BA1F}"/>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62</a:t>
            </a:fld>
            <a:endParaRPr lang="en-US" dirty="0"/>
          </a:p>
        </p:txBody>
      </p:sp>
      <p:sp>
        <p:nvSpPr>
          <p:cNvPr id="5" name="Footer Placeholder 4">
            <a:extLst>
              <a:ext uri="{FF2B5EF4-FFF2-40B4-BE49-F238E27FC236}">
                <a16:creationId xmlns:a16="http://schemas.microsoft.com/office/drawing/2014/main" id="{257713B2-209C-1047-8B09-B3F549509EDF}"/>
              </a:ext>
              <a:ext uri="{C183D7F6-B498-43B3-948B-1728B52AA6E4}">
                <adec:decorative xmlns:adec="http://schemas.microsoft.com/office/drawing/2017/decorative" val="1"/>
              </a:ext>
            </a:extLst>
          </p:cNvPr>
          <p:cNvSpPr>
            <a:spLocks noGrp="1"/>
          </p:cNvSpPr>
          <p:nvPr>
            <p:ph type="ftr" sz="quarter" idx="3"/>
          </p:nvPr>
        </p:nvSpPr>
        <p:spPr>
          <a:xfrm>
            <a:off x="419100" y="6356350"/>
            <a:ext cx="4288964"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43" name="Group 42" descr="diagram shows three apps running in containers. If it is a Fargate-backed ECS cluster then you only need to manage the apps. If it is an EC2-backed ECS cluster, you also have to manage the VM guest OSs as well as the Docker engine."/>
          <p:cNvGrpSpPr/>
          <p:nvPr/>
        </p:nvGrpSpPr>
        <p:grpSpPr>
          <a:xfrm>
            <a:off x="250077" y="3336998"/>
            <a:ext cx="11584789" cy="2963079"/>
            <a:chOff x="312043" y="3239112"/>
            <a:chExt cx="11584789" cy="2963079"/>
          </a:xfrm>
        </p:grpSpPr>
        <p:sp>
          <p:nvSpPr>
            <p:cNvPr id="6" name="Rounded Rectangle 5">
              <a:extLst>
                <a:ext uri="{FF2B5EF4-FFF2-40B4-BE49-F238E27FC236}">
                  <a16:creationId xmlns:a16="http://schemas.microsoft.com/office/drawing/2014/main" id="{919BAAC4-1AC1-7F45-9680-6CAAB064511D}"/>
                </a:ext>
              </a:extLst>
            </p:cNvPr>
            <p:cNvSpPr/>
            <p:nvPr/>
          </p:nvSpPr>
          <p:spPr>
            <a:xfrm>
              <a:off x="2973059" y="5294842"/>
              <a:ext cx="5965793" cy="397315"/>
            </a:xfrm>
            <a:prstGeom prst="roundRect">
              <a:avLst/>
            </a:prstGeom>
            <a:solidFill>
              <a:schemeClr val="accent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a:solidFill>
                    <a:schemeClr val="tx1"/>
                  </a:solidFill>
                  <a:latin typeface="Amazon Ember" charset="0"/>
                  <a:ea typeface="Amazon Ember" charset="0"/>
                  <a:cs typeface="Amazon Ember" charset="0"/>
                </a:rPr>
                <a:t>Mecanismos do Docker (um por SO no cluster)</a:t>
              </a:r>
              <a:endParaRPr lang="en-US" sz="1400" dirty="0">
                <a:solidFill>
                  <a:schemeClr val="tx1"/>
                </a:solidFill>
              </a:endParaRPr>
            </a:p>
          </p:txBody>
        </p:sp>
        <p:sp>
          <p:nvSpPr>
            <p:cNvPr id="7" name="Rounded Rectangle 6">
              <a:extLst>
                <a:ext uri="{FF2B5EF4-FFF2-40B4-BE49-F238E27FC236}">
                  <a16:creationId xmlns:a16="http://schemas.microsoft.com/office/drawing/2014/main" id="{7FB77F61-7F57-1041-85ED-B0F2F6886034}"/>
                </a:ext>
              </a:extLst>
            </p:cNvPr>
            <p:cNvSpPr/>
            <p:nvPr/>
          </p:nvSpPr>
          <p:spPr>
            <a:xfrm>
              <a:off x="3110805" y="4722834"/>
              <a:ext cx="1504134" cy="39997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solidFill>
                    <a:schemeClr val="tx1"/>
                  </a:solidFill>
                  <a:latin typeface="Amazon Ember" charset="0"/>
                  <a:ea typeface="Amazon Ember" charset="0"/>
                  <a:cs typeface="Amazon Ember" charset="0"/>
                </a:rPr>
                <a:t>Bins/Libs</a:t>
              </a:r>
              <a:endParaRPr lang="en-US" dirty="0">
                <a:solidFill>
                  <a:schemeClr val="tx1"/>
                </a:solidFill>
              </a:endParaRPr>
            </a:p>
          </p:txBody>
        </p:sp>
        <p:sp>
          <p:nvSpPr>
            <p:cNvPr id="8" name="Rounded Rectangle 7">
              <a:extLst>
                <a:ext uri="{FF2B5EF4-FFF2-40B4-BE49-F238E27FC236}">
                  <a16:creationId xmlns:a16="http://schemas.microsoft.com/office/drawing/2014/main" id="{A891A383-A59B-D841-833D-7185EDD86293}"/>
                </a:ext>
              </a:extLst>
            </p:cNvPr>
            <p:cNvSpPr/>
            <p:nvPr/>
          </p:nvSpPr>
          <p:spPr>
            <a:xfrm>
              <a:off x="3110805" y="4220078"/>
              <a:ext cx="1504134" cy="39997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solidFill>
                    <a:schemeClr val="tx1"/>
                  </a:solidFill>
                  <a:latin typeface="Amazon Ember" charset="0"/>
                  <a:ea typeface="Amazon Ember" charset="0"/>
                  <a:cs typeface="Amazon Ember" charset="0"/>
                </a:rPr>
                <a:t>Aplicativo 1</a:t>
              </a:r>
              <a:endParaRPr lang="en-US" dirty="0">
                <a:solidFill>
                  <a:schemeClr val="tx1"/>
                </a:solidFill>
              </a:endParaRPr>
            </a:p>
          </p:txBody>
        </p:sp>
        <p:sp>
          <p:nvSpPr>
            <p:cNvPr id="9" name="Rounded Rectangle 8">
              <a:extLst>
                <a:ext uri="{FF2B5EF4-FFF2-40B4-BE49-F238E27FC236}">
                  <a16:creationId xmlns:a16="http://schemas.microsoft.com/office/drawing/2014/main" id="{9C861A48-AD47-6544-AEC6-DC748C894991}"/>
                </a:ext>
              </a:extLst>
            </p:cNvPr>
            <p:cNvSpPr/>
            <p:nvPr/>
          </p:nvSpPr>
          <p:spPr>
            <a:xfrm>
              <a:off x="5156974" y="4792774"/>
              <a:ext cx="1504134" cy="39997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solidFill>
                    <a:schemeClr val="tx1"/>
                  </a:solidFill>
                  <a:latin typeface="Amazon Ember" charset="0"/>
                  <a:ea typeface="Amazon Ember" charset="0"/>
                  <a:cs typeface="Amazon Ember" charset="0"/>
                </a:rPr>
                <a:t>Bins/Libs</a:t>
              </a:r>
              <a:endParaRPr lang="en-US" dirty="0">
                <a:solidFill>
                  <a:schemeClr val="tx1"/>
                </a:solidFill>
              </a:endParaRPr>
            </a:p>
          </p:txBody>
        </p:sp>
        <p:sp>
          <p:nvSpPr>
            <p:cNvPr id="10" name="Rounded Rectangle 9">
              <a:extLst>
                <a:ext uri="{FF2B5EF4-FFF2-40B4-BE49-F238E27FC236}">
                  <a16:creationId xmlns:a16="http://schemas.microsoft.com/office/drawing/2014/main" id="{E59892C6-18B1-8746-9B05-BE267665BF29}"/>
                </a:ext>
              </a:extLst>
            </p:cNvPr>
            <p:cNvSpPr/>
            <p:nvPr/>
          </p:nvSpPr>
          <p:spPr>
            <a:xfrm>
              <a:off x="5156974" y="4275468"/>
              <a:ext cx="1504134" cy="39997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solidFill>
                    <a:schemeClr val="tx1"/>
                  </a:solidFill>
                  <a:latin typeface="Amazon Ember" charset="0"/>
                  <a:ea typeface="Amazon Ember" charset="0"/>
                  <a:cs typeface="Amazon Ember" charset="0"/>
                </a:rPr>
                <a:t>Aplicativo 2</a:t>
              </a:r>
              <a:endParaRPr lang="en-US" dirty="0">
                <a:solidFill>
                  <a:schemeClr val="tx1"/>
                </a:solidFill>
              </a:endParaRPr>
            </a:p>
          </p:txBody>
        </p:sp>
        <p:sp>
          <p:nvSpPr>
            <p:cNvPr id="11" name="Rounded Rectangle 10">
              <a:extLst>
                <a:ext uri="{FF2B5EF4-FFF2-40B4-BE49-F238E27FC236}">
                  <a16:creationId xmlns:a16="http://schemas.microsoft.com/office/drawing/2014/main" id="{0C1B1DC0-04A1-8F46-9E73-CA304499E088}"/>
                </a:ext>
              </a:extLst>
            </p:cNvPr>
            <p:cNvSpPr/>
            <p:nvPr/>
          </p:nvSpPr>
          <p:spPr>
            <a:xfrm>
              <a:off x="7258866" y="4792774"/>
              <a:ext cx="1504134" cy="39997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solidFill>
                    <a:schemeClr val="tx1"/>
                  </a:solidFill>
                  <a:latin typeface="Amazon Ember" charset="0"/>
                  <a:ea typeface="Amazon Ember" charset="0"/>
                  <a:cs typeface="Amazon Ember" charset="0"/>
                </a:rPr>
                <a:t>Bins/Libs</a:t>
              </a:r>
              <a:endParaRPr lang="en-US" dirty="0">
                <a:solidFill>
                  <a:schemeClr val="tx1"/>
                </a:solidFill>
              </a:endParaRPr>
            </a:p>
          </p:txBody>
        </p:sp>
        <p:sp>
          <p:nvSpPr>
            <p:cNvPr id="12" name="Rounded Rectangle 11">
              <a:extLst>
                <a:ext uri="{FF2B5EF4-FFF2-40B4-BE49-F238E27FC236}">
                  <a16:creationId xmlns:a16="http://schemas.microsoft.com/office/drawing/2014/main" id="{6E7D7825-3C76-0948-BE8F-B433ABA2C7C6}"/>
                </a:ext>
              </a:extLst>
            </p:cNvPr>
            <p:cNvSpPr/>
            <p:nvPr/>
          </p:nvSpPr>
          <p:spPr>
            <a:xfrm>
              <a:off x="7258866" y="4275468"/>
              <a:ext cx="1504134" cy="39997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solidFill>
                    <a:schemeClr val="tx1"/>
                  </a:solidFill>
                  <a:latin typeface="Amazon Ember" charset="0"/>
                  <a:ea typeface="Amazon Ember" charset="0"/>
                  <a:cs typeface="Amazon Ember" charset="0"/>
                </a:rPr>
                <a:t>Aplicativo 3</a:t>
              </a:r>
              <a:endParaRPr lang="en-US" dirty="0">
                <a:solidFill>
                  <a:schemeClr val="tx1"/>
                </a:solidFill>
              </a:endParaRPr>
            </a:p>
          </p:txBody>
        </p:sp>
        <p:sp>
          <p:nvSpPr>
            <p:cNvPr id="13" name="Rounded Rectangle 12">
              <a:extLst>
                <a:ext uri="{FF2B5EF4-FFF2-40B4-BE49-F238E27FC236}">
                  <a16:creationId xmlns:a16="http://schemas.microsoft.com/office/drawing/2014/main" id="{5254A079-543F-CB4B-958F-A1CB2D5CC06F}"/>
                </a:ext>
              </a:extLst>
            </p:cNvPr>
            <p:cNvSpPr/>
            <p:nvPr/>
          </p:nvSpPr>
          <p:spPr>
            <a:xfrm>
              <a:off x="2801729" y="3449214"/>
              <a:ext cx="6283940" cy="2752977"/>
            </a:xfrm>
            <a:prstGeom prst="roundRect">
              <a:avLst>
                <a:gd name="adj" fmla="val 951"/>
              </a:avLst>
            </a:prstGeom>
            <a:noFill/>
            <a:ln w="25400">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4" name="TextBox 13">
              <a:extLst>
                <a:ext uri="{FF2B5EF4-FFF2-40B4-BE49-F238E27FC236}">
                  <a16:creationId xmlns:a16="http://schemas.microsoft.com/office/drawing/2014/main" id="{712C5095-0793-AE4F-B8A0-44184F4CFA34}"/>
                </a:ext>
              </a:extLst>
            </p:cNvPr>
            <p:cNvSpPr txBox="1"/>
            <p:nvPr/>
          </p:nvSpPr>
          <p:spPr>
            <a:xfrm>
              <a:off x="5300436" y="3239112"/>
              <a:ext cx="1455964" cy="369332"/>
            </a:xfrm>
            <a:prstGeom prst="rect">
              <a:avLst/>
            </a:prstGeom>
            <a:solidFill>
              <a:schemeClr val="bg1"/>
            </a:solidFill>
          </p:spPr>
          <p:txBody>
            <a:bodyPr wrap="square" rtlCol="0">
              <a:spAutoFit/>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Contêineres</a:t>
              </a:r>
            </a:p>
          </p:txBody>
        </p:sp>
        <p:sp>
          <p:nvSpPr>
            <p:cNvPr id="15" name="Rounded Rectangle 14">
              <a:extLst>
                <a:ext uri="{FF2B5EF4-FFF2-40B4-BE49-F238E27FC236}">
                  <a16:creationId xmlns:a16="http://schemas.microsoft.com/office/drawing/2014/main" id="{A70B4221-7485-DC45-BE48-A39837C79317}"/>
                </a:ext>
              </a:extLst>
            </p:cNvPr>
            <p:cNvSpPr/>
            <p:nvPr/>
          </p:nvSpPr>
          <p:spPr>
            <a:xfrm>
              <a:off x="2977646" y="5765766"/>
              <a:ext cx="5925003" cy="397315"/>
            </a:xfrm>
            <a:prstGeom prst="roundRect">
              <a:avLst>
                <a:gd name="adj" fmla="val 821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dirty="0">
                  <a:solidFill>
                    <a:schemeClr val="tx1"/>
                  </a:solidFill>
                  <a:latin typeface="Amazon Ember" charset="0"/>
                  <a:ea typeface="Amazon Ember" charset="0"/>
                  <a:cs typeface="Amazon Ember" charset="0"/>
                </a:rPr>
                <a:t>Sistemas operacionais convidados da VM no cluster do </a:t>
              </a:r>
              <a:r>
                <a:rPr lang="pt-BR" sz="1400" dirty="0" err="1">
                  <a:solidFill>
                    <a:schemeClr val="tx1"/>
                  </a:solidFill>
                  <a:latin typeface="Amazon Ember" charset="0"/>
                  <a:ea typeface="Amazon Ember" charset="0"/>
                  <a:cs typeface="Amazon Ember" charset="0"/>
                </a:rPr>
                <a:t>Amazon</a:t>
              </a:r>
              <a:r>
                <a:rPr lang="pt-BR" sz="1400" dirty="0">
                  <a:solidFill>
                    <a:schemeClr val="tx1"/>
                  </a:solidFill>
                  <a:latin typeface="Amazon Ember" charset="0"/>
                  <a:ea typeface="Amazon Ember" charset="0"/>
                  <a:cs typeface="Amazon Ember" charset="0"/>
                </a:rPr>
                <a:t> ECS</a:t>
              </a:r>
              <a:endParaRPr lang="en-US" sz="1400" dirty="0">
                <a:solidFill>
                  <a:schemeClr val="tx1"/>
                </a:solidFill>
              </a:endParaRPr>
            </a:p>
          </p:txBody>
        </p:sp>
        <p:sp>
          <p:nvSpPr>
            <p:cNvPr id="16" name="Rounded Rectangle 15">
              <a:extLst>
                <a:ext uri="{FF2B5EF4-FFF2-40B4-BE49-F238E27FC236}">
                  <a16:creationId xmlns:a16="http://schemas.microsoft.com/office/drawing/2014/main" id="{01885922-BA53-F14C-ABCF-CEC254A5A460}"/>
                </a:ext>
              </a:extLst>
            </p:cNvPr>
            <p:cNvSpPr/>
            <p:nvPr/>
          </p:nvSpPr>
          <p:spPr>
            <a:xfrm>
              <a:off x="2977646" y="4158990"/>
              <a:ext cx="1825622" cy="1062634"/>
            </a:xfrm>
            <a:prstGeom prst="roundRect">
              <a:avLst>
                <a:gd name="adj" fmla="val 951"/>
              </a:avLst>
            </a:prstGeom>
            <a:noFill/>
            <a:ln w="25400">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7" name="Rounded Rectangle 16">
              <a:extLst>
                <a:ext uri="{FF2B5EF4-FFF2-40B4-BE49-F238E27FC236}">
                  <a16:creationId xmlns:a16="http://schemas.microsoft.com/office/drawing/2014/main" id="{5C90749E-0230-DA4E-AC06-C653726F7C33}"/>
                </a:ext>
              </a:extLst>
            </p:cNvPr>
            <p:cNvSpPr/>
            <p:nvPr/>
          </p:nvSpPr>
          <p:spPr>
            <a:xfrm>
              <a:off x="5038764" y="4158990"/>
              <a:ext cx="1825622" cy="1062634"/>
            </a:xfrm>
            <a:prstGeom prst="roundRect">
              <a:avLst>
                <a:gd name="adj" fmla="val 951"/>
              </a:avLst>
            </a:prstGeom>
            <a:noFill/>
            <a:ln w="25400">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8" name="Rounded Rectangle 17">
              <a:extLst>
                <a:ext uri="{FF2B5EF4-FFF2-40B4-BE49-F238E27FC236}">
                  <a16:creationId xmlns:a16="http://schemas.microsoft.com/office/drawing/2014/main" id="{143DF2B6-CDD6-694A-829E-48820A9A08D9}"/>
                </a:ext>
              </a:extLst>
            </p:cNvPr>
            <p:cNvSpPr/>
            <p:nvPr/>
          </p:nvSpPr>
          <p:spPr>
            <a:xfrm>
              <a:off x="7133120" y="4158990"/>
              <a:ext cx="1825622" cy="1062634"/>
            </a:xfrm>
            <a:prstGeom prst="roundRect">
              <a:avLst>
                <a:gd name="adj" fmla="val 951"/>
              </a:avLst>
            </a:prstGeom>
            <a:noFill/>
            <a:ln w="25400">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9" name="TextBox 18">
              <a:extLst>
                <a:ext uri="{FF2B5EF4-FFF2-40B4-BE49-F238E27FC236}">
                  <a16:creationId xmlns:a16="http://schemas.microsoft.com/office/drawing/2014/main" id="{4255D363-E8E6-C24D-80B5-E5371799B834}"/>
                </a:ext>
              </a:extLst>
            </p:cNvPr>
            <p:cNvSpPr txBox="1"/>
            <p:nvPr/>
          </p:nvSpPr>
          <p:spPr>
            <a:xfrm>
              <a:off x="2983380" y="3566774"/>
              <a:ext cx="1786650" cy="584775"/>
            </a:xfrm>
            <a:prstGeom prst="rect">
              <a:avLst/>
            </a:prstGeom>
            <a:noFill/>
          </p:spPr>
          <p:txBody>
            <a:bodyPr wrap="square" rtlCol="0">
              <a:spAutoFit/>
            </a:bodyPr>
            <a:lstStyle/>
            <a:p>
              <a:pPr algn="ctr" rtl="0"/>
              <a:r>
                <a:rPr lang="pt-BR" sz="1600" dirty="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Instância de contêiner 1</a:t>
              </a:r>
            </a:p>
          </p:txBody>
        </p:sp>
        <p:sp>
          <p:nvSpPr>
            <p:cNvPr id="20" name="TextBox 19">
              <a:extLst>
                <a:ext uri="{FF2B5EF4-FFF2-40B4-BE49-F238E27FC236}">
                  <a16:creationId xmlns:a16="http://schemas.microsoft.com/office/drawing/2014/main" id="{B4BF32FC-DBCE-C24B-A17D-4E8884B87F88}"/>
                </a:ext>
              </a:extLst>
            </p:cNvPr>
            <p:cNvSpPr txBox="1"/>
            <p:nvPr/>
          </p:nvSpPr>
          <p:spPr>
            <a:xfrm>
              <a:off x="5038764" y="3566774"/>
              <a:ext cx="1825621" cy="584775"/>
            </a:xfrm>
            <a:prstGeom prst="rect">
              <a:avLst/>
            </a:prstGeom>
            <a:noFill/>
          </p:spPr>
          <p:txBody>
            <a:bodyPr wrap="square" rtlCol="0">
              <a:spAutoFit/>
            </a:bodyPr>
            <a:lstStyle/>
            <a:p>
              <a:pPr algn="ctr" rtl="0"/>
              <a:r>
                <a:rPr lang="pt-BR" sz="16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Instância de contêiner 2</a:t>
              </a:r>
            </a:p>
          </p:txBody>
        </p:sp>
        <p:sp>
          <p:nvSpPr>
            <p:cNvPr id="21" name="TextBox 20">
              <a:extLst>
                <a:ext uri="{FF2B5EF4-FFF2-40B4-BE49-F238E27FC236}">
                  <a16:creationId xmlns:a16="http://schemas.microsoft.com/office/drawing/2014/main" id="{F7D4B71D-1FF9-044D-A403-608675B08431}"/>
                </a:ext>
              </a:extLst>
            </p:cNvPr>
            <p:cNvSpPr txBox="1"/>
            <p:nvPr/>
          </p:nvSpPr>
          <p:spPr>
            <a:xfrm>
              <a:off x="7127266" y="3566774"/>
              <a:ext cx="1831476" cy="584775"/>
            </a:xfrm>
            <a:prstGeom prst="rect">
              <a:avLst/>
            </a:prstGeom>
            <a:noFill/>
          </p:spPr>
          <p:txBody>
            <a:bodyPr wrap="square" rtlCol="0">
              <a:spAutoFit/>
            </a:bodyPr>
            <a:lstStyle/>
            <a:p>
              <a:pPr algn="ctr" rtl="0"/>
              <a:r>
                <a:rPr lang="pt-BR" sz="160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Instância de contêiner 3</a:t>
              </a:r>
            </a:p>
          </p:txBody>
        </p:sp>
        <p:sp>
          <p:nvSpPr>
            <p:cNvPr id="22" name="Right Brace 21">
              <a:extLst>
                <a:ext uri="{FF2B5EF4-FFF2-40B4-BE49-F238E27FC236}">
                  <a16:creationId xmlns:a16="http://schemas.microsoft.com/office/drawing/2014/main" id="{E506BB6C-57B0-0549-B184-EA09F8B325BF}"/>
                </a:ext>
              </a:extLst>
            </p:cNvPr>
            <p:cNvSpPr/>
            <p:nvPr/>
          </p:nvSpPr>
          <p:spPr>
            <a:xfrm>
              <a:off x="9199372" y="5294841"/>
              <a:ext cx="345948" cy="907349"/>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dirty="0"/>
            </a:p>
          </p:txBody>
        </p:sp>
        <p:sp>
          <p:nvSpPr>
            <p:cNvPr id="23" name="TextBox 22">
              <a:extLst>
                <a:ext uri="{FF2B5EF4-FFF2-40B4-BE49-F238E27FC236}">
                  <a16:creationId xmlns:a16="http://schemas.microsoft.com/office/drawing/2014/main" id="{367B5ACC-AF7A-A94C-9E11-9B54332820E3}"/>
                </a:ext>
              </a:extLst>
            </p:cNvPr>
            <p:cNvSpPr txBox="1"/>
            <p:nvPr/>
          </p:nvSpPr>
          <p:spPr>
            <a:xfrm>
              <a:off x="9712960" y="5579238"/>
              <a:ext cx="1895964" cy="338554"/>
            </a:xfrm>
            <a:prstGeom prst="rect">
              <a:avLst/>
            </a:prstGeom>
            <a:noFill/>
          </p:spPr>
          <p:txBody>
            <a:bodyPr wrap="square" rtlCol="0">
              <a:spAutoFit/>
            </a:bodyPr>
            <a:lstStyle/>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A </a:t>
              </a:r>
              <a:r>
                <a:rPr lang="pt-BR" sz="1600" b="1" dirty="0">
                  <a:latin typeface="Amazon Ember Light" panose="020B0403020204020204" pitchFamily="34" charset="0"/>
                  <a:ea typeface="Amazon Ember Light" panose="020B0403020204020204" pitchFamily="34" charset="0"/>
                  <a:cs typeface="Amazon Ember Light" panose="020B0403020204020204" pitchFamily="34" charset="0"/>
                </a:rPr>
                <a:t>AWS</a:t>
              </a: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 gerencia</a:t>
              </a:r>
            </a:p>
          </p:txBody>
        </p:sp>
        <p:sp>
          <p:nvSpPr>
            <p:cNvPr id="24" name="Right Brace 23">
              <a:extLst>
                <a:ext uri="{FF2B5EF4-FFF2-40B4-BE49-F238E27FC236}">
                  <a16:creationId xmlns:a16="http://schemas.microsoft.com/office/drawing/2014/main" id="{D7585786-5E52-7F46-8EDD-190B6E270FD7}"/>
                </a:ext>
              </a:extLst>
            </p:cNvPr>
            <p:cNvSpPr/>
            <p:nvPr/>
          </p:nvSpPr>
          <p:spPr>
            <a:xfrm>
              <a:off x="9199372" y="4275468"/>
              <a:ext cx="345948" cy="907349"/>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dirty="0"/>
            </a:p>
          </p:txBody>
        </p:sp>
        <p:sp>
          <p:nvSpPr>
            <p:cNvPr id="25" name="TextBox 24">
              <a:extLst>
                <a:ext uri="{FF2B5EF4-FFF2-40B4-BE49-F238E27FC236}">
                  <a16:creationId xmlns:a16="http://schemas.microsoft.com/office/drawing/2014/main" id="{7701AB17-5699-E949-8CAE-63D7919F5CE9}"/>
                </a:ext>
              </a:extLst>
            </p:cNvPr>
            <p:cNvSpPr txBox="1"/>
            <p:nvPr/>
          </p:nvSpPr>
          <p:spPr>
            <a:xfrm>
              <a:off x="9712960" y="4559865"/>
              <a:ext cx="1508760" cy="338554"/>
            </a:xfrm>
            <a:prstGeom prst="rect">
              <a:avLst/>
            </a:prstGeom>
            <a:noFill/>
          </p:spPr>
          <p:txBody>
            <a:bodyPr wrap="square" rtlCol="0">
              <a:spAutoFit/>
            </a:bodyPr>
            <a:lstStyle/>
            <a:p>
              <a:pPr rtl="0"/>
              <a:r>
                <a:rPr lang="pt-BR" sz="1600">
                  <a:solidFill>
                    <a:schemeClr val="accent6"/>
                  </a:solidFill>
                  <a:latin typeface="Amazon Ember Light" panose="020B0403020204020204" pitchFamily="34" charset="0"/>
                  <a:ea typeface="Amazon Ember Light" panose="020B0403020204020204" pitchFamily="34" charset="0"/>
                  <a:cs typeface="Amazon Ember Light" panose="020B0403020204020204" pitchFamily="34" charset="0"/>
                </a:rPr>
                <a:t>Você gerencia</a:t>
              </a:r>
            </a:p>
          </p:txBody>
        </p:sp>
        <p:sp>
          <p:nvSpPr>
            <p:cNvPr id="26" name="TextBox 25">
              <a:extLst>
                <a:ext uri="{FF2B5EF4-FFF2-40B4-BE49-F238E27FC236}">
                  <a16:creationId xmlns:a16="http://schemas.microsoft.com/office/drawing/2014/main" id="{2E4B2F5C-8E81-0C46-9EAC-8CC416A8C6A0}"/>
                </a:ext>
              </a:extLst>
            </p:cNvPr>
            <p:cNvSpPr txBox="1"/>
            <p:nvPr/>
          </p:nvSpPr>
          <p:spPr>
            <a:xfrm>
              <a:off x="9247700" y="3449214"/>
              <a:ext cx="2649132" cy="584775"/>
            </a:xfrm>
            <a:prstGeom prst="rect">
              <a:avLst/>
            </a:prstGeom>
            <a:noFill/>
          </p:spPr>
          <p:txBody>
            <a:bodyPr wrap="square" rtlCol="0">
              <a:spAutoFit/>
            </a:bodyPr>
            <a:lstStyle/>
            <a:p>
              <a:pPr rtl="0"/>
              <a:r>
                <a:rPr lang="pt-BR" sz="1600" b="1" dirty="0">
                  <a:solidFill>
                    <a:schemeClr val="accent6"/>
                  </a:solidFill>
                  <a:latin typeface="Amazon Ember Light" panose="020B0403020204020204" pitchFamily="34" charset="0"/>
                  <a:ea typeface="Amazon Ember Light" panose="020B0403020204020204" pitchFamily="34" charset="0"/>
                  <a:cs typeface="Amazon Ember Light" panose="020B0403020204020204" pitchFamily="34" charset="0"/>
                </a:rPr>
                <a:t>Cluster do </a:t>
              </a:r>
              <a:r>
                <a:rPr lang="pt-BR" sz="1600" b="1" dirty="0" err="1">
                  <a:solidFill>
                    <a:schemeClr val="accent6"/>
                  </a:solidFill>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1600" b="1" dirty="0">
                  <a:solidFill>
                    <a:schemeClr val="accent6"/>
                  </a:solidFill>
                  <a:latin typeface="Amazon Ember Light" panose="020B0403020204020204" pitchFamily="34" charset="0"/>
                  <a:ea typeface="Amazon Ember Light" panose="020B0403020204020204" pitchFamily="34" charset="0"/>
                  <a:cs typeface="Amazon Ember Light" panose="020B0403020204020204" pitchFamily="34" charset="0"/>
                </a:rPr>
                <a:t> ECS baseado no </a:t>
              </a:r>
              <a:r>
                <a:rPr lang="pt-BR" sz="1600" b="1" dirty="0" err="1">
                  <a:solidFill>
                    <a:schemeClr val="accent6"/>
                  </a:solidFill>
                  <a:latin typeface="Amazon Ember Light" panose="020B0403020204020204" pitchFamily="34" charset="0"/>
                  <a:ea typeface="Amazon Ember Light" panose="020B0403020204020204" pitchFamily="34" charset="0"/>
                  <a:cs typeface="Amazon Ember Light" panose="020B0403020204020204" pitchFamily="34" charset="0"/>
                </a:rPr>
                <a:t>Fargate</a:t>
              </a:r>
              <a:endParaRPr lang="pt-BR" sz="1600" b="1" dirty="0">
                <a:solidFill>
                  <a:schemeClr val="accent6"/>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7" name="TextBox 26">
              <a:extLst>
                <a:ext uri="{FF2B5EF4-FFF2-40B4-BE49-F238E27FC236}">
                  <a16:creationId xmlns:a16="http://schemas.microsoft.com/office/drawing/2014/main" id="{17F5540F-F8BB-B34A-BA5E-2B61E27FF00D}"/>
                </a:ext>
              </a:extLst>
            </p:cNvPr>
            <p:cNvSpPr txBox="1"/>
            <p:nvPr/>
          </p:nvSpPr>
          <p:spPr>
            <a:xfrm>
              <a:off x="312043" y="3581272"/>
              <a:ext cx="2873191" cy="584775"/>
            </a:xfrm>
            <a:prstGeom prst="rect">
              <a:avLst/>
            </a:prstGeom>
            <a:noFill/>
          </p:spPr>
          <p:txBody>
            <a:bodyPr wrap="square" rtlCol="0">
              <a:spAutoFit/>
            </a:bodyPr>
            <a:lstStyle/>
            <a:p>
              <a:pPr rtl="0"/>
              <a:r>
                <a:rPr lang="pt-BR" sz="16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Cluster do </a:t>
              </a:r>
              <a:r>
                <a:rPr lang="pt-BR" sz="1600" b="1" dirty="0" err="1">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16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 ECS baseado no </a:t>
              </a:r>
              <a:r>
                <a:rPr lang="pt-BR" sz="1600" b="1" dirty="0" err="1">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16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 EC2</a:t>
              </a:r>
            </a:p>
          </p:txBody>
        </p:sp>
        <p:sp>
          <p:nvSpPr>
            <p:cNvPr id="28" name="Right Brace 27">
              <a:extLst>
                <a:ext uri="{FF2B5EF4-FFF2-40B4-BE49-F238E27FC236}">
                  <a16:creationId xmlns:a16="http://schemas.microsoft.com/office/drawing/2014/main" id="{D6794952-CF30-D24C-A852-6DEF1CCE4D90}"/>
                </a:ext>
              </a:extLst>
            </p:cNvPr>
            <p:cNvSpPr/>
            <p:nvPr/>
          </p:nvSpPr>
          <p:spPr>
            <a:xfrm rot="10800000">
              <a:off x="2365546" y="4224074"/>
              <a:ext cx="306642" cy="1978115"/>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dirty="0"/>
            </a:p>
          </p:txBody>
        </p:sp>
        <p:sp>
          <p:nvSpPr>
            <p:cNvPr id="29" name="TextBox 28">
              <a:extLst>
                <a:ext uri="{FF2B5EF4-FFF2-40B4-BE49-F238E27FC236}">
                  <a16:creationId xmlns:a16="http://schemas.microsoft.com/office/drawing/2014/main" id="{FD400CD3-A826-024B-8679-5AFFE5C2F46A}"/>
                </a:ext>
              </a:extLst>
            </p:cNvPr>
            <p:cNvSpPr txBox="1"/>
            <p:nvPr/>
          </p:nvSpPr>
          <p:spPr>
            <a:xfrm>
              <a:off x="854107" y="5078443"/>
              <a:ext cx="1508760" cy="338554"/>
            </a:xfrm>
            <a:prstGeom prst="rect">
              <a:avLst/>
            </a:prstGeom>
            <a:noFill/>
          </p:spPr>
          <p:txBody>
            <a:bodyPr wrap="square" rtlCol="0">
              <a:spAutoFit/>
            </a:bodyPr>
            <a:lstStyle/>
            <a:p>
              <a:pPr rtl="0"/>
              <a:r>
                <a:rPr lang="pt-BR" sz="1600" b="1">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Você gerencia</a:t>
              </a:r>
            </a:p>
          </p:txBody>
        </p:sp>
      </p:grpSp>
    </p:spTree>
    <p:custDataLst>
      <p:tags r:id="rId1"/>
    </p:custDataLst>
    <p:extLst>
      <p:ext uri="{BB962C8B-B14F-4D97-AF65-F5344CB8AC3E}">
        <p14:creationId xmlns:p14="http://schemas.microsoft.com/office/powerpoint/2010/main" val="125965360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066F6-DE2E-ED4E-8204-49F913EA8AFE}"/>
              </a:ext>
            </a:extLst>
          </p:cNvPr>
          <p:cNvSpPr>
            <a:spLocks noGrp="1"/>
          </p:cNvSpPr>
          <p:nvPr>
            <p:ph type="title"/>
          </p:nvPr>
        </p:nvSpPr>
        <p:spPr/>
        <p:txBody>
          <a:bodyPr rtlCol="0"/>
          <a:lstStyle/>
          <a:p>
            <a:pPr rtl="0"/>
            <a:r>
              <a:rPr lang="pt-BR"/>
              <a:t>O que é o Kubernetes?</a:t>
            </a:r>
          </a:p>
        </p:txBody>
      </p:sp>
      <p:sp>
        <p:nvSpPr>
          <p:cNvPr id="3" name="Content Placeholder 2">
            <a:extLst>
              <a:ext uri="{FF2B5EF4-FFF2-40B4-BE49-F238E27FC236}">
                <a16:creationId xmlns:a16="http://schemas.microsoft.com/office/drawing/2014/main" id="{F7724B34-3FBC-CE4B-A48F-110BF52E6C6C}"/>
              </a:ext>
            </a:extLst>
          </p:cNvPr>
          <p:cNvSpPr>
            <a:spLocks noGrp="1"/>
          </p:cNvSpPr>
          <p:nvPr>
            <p:ph idx="1"/>
          </p:nvPr>
        </p:nvSpPr>
        <p:spPr/>
        <p:txBody>
          <a:bodyPr rtlCol="0"/>
          <a:lstStyle/>
          <a:p>
            <a:pPr rtl="0"/>
            <a:r>
              <a:rPr lang="pt-BR" sz="2400" dirty="0"/>
              <a:t>O </a:t>
            </a:r>
            <a:r>
              <a:rPr lang="pt-BR" sz="2400" dirty="0" err="1"/>
              <a:t>Kubernetes</a:t>
            </a:r>
            <a:r>
              <a:rPr lang="pt-BR" sz="2400" dirty="0"/>
              <a:t> é um software de código aberto para orquestração de contêineres.</a:t>
            </a:r>
          </a:p>
          <a:p>
            <a:pPr lvl="1" rtl="0"/>
            <a:r>
              <a:rPr lang="pt-BR" sz="2000" dirty="0"/>
              <a:t>Implante e </a:t>
            </a:r>
            <a:r>
              <a:rPr lang="pt-BR" sz="2000" b="1" dirty="0">
                <a:solidFill>
                  <a:schemeClr val="accent5"/>
                </a:solidFill>
              </a:rPr>
              <a:t>gerencie aplicativos usando </a:t>
            </a:r>
            <a:r>
              <a:rPr lang="pt-BR" sz="2000" b="1" dirty="0" err="1">
                <a:solidFill>
                  <a:schemeClr val="accent5"/>
                </a:solidFill>
              </a:rPr>
              <a:t>contêiners</a:t>
            </a:r>
            <a:r>
              <a:rPr lang="pt-BR" sz="2000" dirty="0"/>
              <a:t> </a:t>
            </a:r>
            <a:r>
              <a:rPr lang="pt-BR" sz="2000" i="1" dirty="0"/>
              <a:t>em grande escala</a:t>
            </a:r>
            <a:r>
              <a:rPr lang="pt-BR" sz="2000" dirty="0"/>
              <a:t>.</a:t>
            </a:r>
          </a:p>
          <a:p>
            <a:pPr lvl="1" rtl="0"/>
            <a:r>
              <a:rPr lang="pt-BR" sz="2000" dirty="0"/>
              <a:t>O mesmo conjunto de ferramentas pode ser usado no local e na nuvem.</a:t>
            </a:r>
          </a:p>
          <a:p>
            <a:pPr rtl="0"/>
            <a:r>
              <a:rPr lang="pt-BR" sz="2400" dirty="0"/>
              <a:t>Complementa o </a:t>
            </a:r>
            <a:r>
              <a:rPr lang="pt-BR" sz="2400" dirty="0" err="1"/>
              <a:t>Docker</a:t>
            </a:r>
            <a:r>
              <a:rPr lang="pt-BR" sz="2400" dirty="0"/>
              <a:t>.</a:t>
            </a:r>
          </a:p>
          <a:p>
            <a:pPr lvl="1" rtl="0"/>
            <a:r>
              <a:rPr lang="pt-BR" sz="2000" dirty="0"/>
              <a:t>O </a:t>
            </a:r>
            <a:r>
              <a:rPr lang="pt-BR" sz="2000" dirty="0" err="1"/>
              <a:t>Docker</a:t>
            </a:r>
            <a:r>
              <a:rPr lang="pt-BR" sz="2000" dirty="0"/>
              <a:t> permite que você execute vários contêineres em um único host do sistema operacional. </a:t>
            </a:r>
          </a:p>
          <a:p>
            <a:pPr lvl="1" rtl="0"/>
            <a:r>
              <a:rPr lang="pt-BR" sz="2000" dirty="0"/>
              <a:t>O </a:t>
            </a:r>
            <a:r>
              <a:rPr lang="pt-BR" sz="2000" dirty="0" err="1"/>
              <a:t>Kubernetes</a:t>
            </a:r>
            <a:r>
              <a:rPr lang="pt-BR" sz="2000" dirty="0"/>
              <a:t> </a:t>
            </a:r>
            <a:r>
              <a:rPr lang="pt-BR" sz="2000" b="1" dirty="0">
                <a:solidFill>
                  <a:schemeClr val="accent5"/>
                </a:solidFill>
              </a:rPr>
              <a:t>orquestra</a:t>
            </a:r>
            <a:r>
              <a:rPr lang="pt-BR" sz="2000" dirty="0"/>
              <a:t> vários hosts do </a:t>
            </a:r>
            <a:r>
              <a:rPr lang="pt-BR" sz="2000" dirty="0" err="1"/>
              <a:t>Docker</a:t>
            </a:r>
            <a:r>
              <a:rPr lang="pt-BR" sz="2000" dirty="0"/>
              <a:t> (nós).</a:t>
            </a:r>
          </a:p>
          <a:p>
            <a:pPr rtl="0"/>
            <a:r>
              <a:rPr lang="pt-BR" sz="2400" dirty="0"/>
              <a:t>Automatiza – </a:t>
            </a:r>
          </a:p>
          <a:p>
            <a:pPr lvl="1" rtl="0"/>
            <a:r>
              <a:rPr lang="pt-BR" sz="2000" dirty="0"/>
              <a:t>Provisionamento de contêineres.</a:t>
            </a:r>
          </a:p>
          <a:p>
            <a:pPr lvl="1" rtl="0"/>
            <a:r>
              <a:rPr lang="pt-BR" sz="2000" dirty="0"/>
              <a:t>Redes.</a:t>
            </a:r>
          </a:p>
          <a:p>
            <a:pPr lvl="1" rtl="0"/>
            <a:r>
              <a:rPr lang="pt-BR" sz="2000" dirty="0"/>
              <a:t>Distribuição de carga.</a:t>
            </a:r>
          </a:p>
          <a:p>
            <a:pPr lvl="1" rtl="0"/>
            <a:r>
              <a:rPr lang="pt-BR" sz="2000" dirty="0"/>
              <a:t>Escalabilidade.</a:t>
            </a:r>
          </a:p>
        </p:txBody>
      </p:sp>
      <p:sp>
        <p:nvSpPr>
          <p:cNvPr id="4" name="Slide Number Placeholder 3">
            <a:extLst>
              <a:ext uri="{FF2B5EF4-FFF2-40B4-BE49-F238E27FC236}">
                <a16:creationId xmlns:a16="http://schemas.microsoft.com/office/drawing/2014/main" id="{DCD2AEDE-8BF3-454B-9B2C-4707C8BD6AB5}"/>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63</a:t>
            </a:fld>
            <a:endParaRPr lang="en-US" dirty="0"/>
          </a:p>
        </p:txBody>
      </p:sp>
      <p:sp>
        <p:nvSpPr>
          <p:cNvPr id="5" name="Footer Placeholder 4">
            <a:extLst>
              <a:ext uri="{FF2B5EF4-FFF2-40B4-BE49-F238E27FC236}">
                <a16:creationId xmlns:a16="http://schemas.microsoft.com/office/drawing/2014/main" id="{58271315-221E-034F-810C-6D92081DFC81}"/>
              </a:ext>
              <a:ext uri="{C183D7F6-B498-43B3-948B-1728B52AA6E4}">
                <adec:decorative xmlns:adec="http://schemas.microsoft.com/office/drawing/2017/decorative" val="1"/>
              </a:ext>
            </a:extLst>
          </p:cNvPr>
          <p:cNvSpPr>
            <a:spLocks noGrp="1"/>
          </p:cNvSpPr>
          <p:nvPr>
            <p:ph type="ftr" sz="quarter" idx="3"/>
          </p:nvPr>
        </p:nvSpPr>
        <p:spPr>
          <a:xfrm>
            <a:off x="419100" y="6356350"/>
            <a:ext cx="5875374"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11683103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789EF-D3CE-684D-9CBF-88F6B7CCDD5B}"/>
              </a:ext>
            </a:extLst>
          </p:cNvPr>
          <p:cNvSpPr>
            <a:spLocks noGrp="1"/>
          </p:cNvSpPr>
          <p:nvPr>
            <p:ph type="title"/>
          </p:nvPr>
        </p:nvSpPr>
        <p:spPr>
          <a:xfrm>
            <a:off x="419100" y="365125"/>
            <a:ext cx="8446604" cy="474119"/>
          </a:xfrm>
        </p:spPr>
        <p:txBody>
          <a:bodyPr rtlCol="0"/>
          <a:lstStyle/>
          <a:p>
            <a:pPr rtl="0"/>
            <a:r>
              <a:rPr lang="pt-BR" sz="3600" dirty="0" err="1"/>
              <a:t>Amazon</a:t>
            </a:r>
            <a:r>
              <a:rPr lang="pt-BR" sz="3600" dirty="0"/>
              <a:t> </a:t>
            </a:r>
            <a:r>
              <a:rPr lang="pt-BR" sz="3600" dirty="0" err="1"/>
              <a:t>Elastic</a:t>
            </a:r>
            <a:r>
              <a:rPr lang="pt-BR" sz="3600" dirty="0"/>
              <a:t> </a:t>
            </a:r>
            <a:r>
              <a:rPr lang="pt-BR" sz="3600" dirty="0" err="1"/>
              <a:t>Kubernetes</a:t>
            </a:r>
            <a:r>
              <a:rPr lang="pt-BR" sz="3600" dirty="0"/>
              <a:t> Service (</a:t>
            </a:r>
            <a:r>
              <a:rPr lang="pt-BR" sz="3600" dirty="0" err="1"/>
              <a:t>Amazon</a:t>
            </a:r>
            <a:r>
              <a:rPr lang="pt-BR" sz="3600" dirty="0"/>
              <a:t> EKS)</a:t>
            </a:r>
          </a:p>
        </p:txBody>
      </p:sp>
      <p:sp>
        <p:nvSpPr>
          <p:cNvPr id="3" name="Content Placeholder 2">
            <a:extLst>
              <a:ext uri="{FF2B5EF4-FFF2-40B4-BE49-F238E27FC236}">
                <a16:creationId xmlns:a16="http://schemas.microsoft.com/office/drawing/2014/main" id="{78195254-CD8F-C645-AEEA-C0A2BD232F7F}"/>
              </a:ext>
            </a:extLst>
          </p:cNvPr>
          <p:cNvSpPr>
            <a:spLocks noGrp="1"/>
          </p:cNvSpPr>
          <p:nvPr>
            <p:ph idx="1"/>
          </p:nvPr>
        </p:nvSpPr>
        <p:spPr>
          <a:xfrm>
            <a:off x="419101" y="1528175"/>
            <a:ext cx="9034271" cy="4648788"/>
          </a:xfrm>
        </p:spPr>
        <p:txBody>
          <a:bodyPr rtlCol="0"/>
          <a:lstStyle/>
          <a:p>
            <a:pPr rtl="0"/>
            <a:r>
              <a:rPr lang="pt-BR" sz="2400" dirty="0" err="1"/>
              <a:t>Amazon</a:t>
            </a:r>
            <a:r>
              <a:rPr lang="pt-BR" sz="2400" dirty="0"/>
              <a:t> </a:t>
            </a:r>
            <a:r>
              <a:rPr lang="pt-BR" sz="2400" dirty="0" err="1"/>
              <a:t>Elastic</a:t>
            </a:r>
            <a:r>
              <a:rPr lang="pt-BR" sz="2400" dirty="0"/>
              <a:t> </a:t>
            </a:r>
            <a:r>
              <a:rPr lang="pt-BR" sz="2400" dirty="0" err="1"/>
              <a:t>Kubernetes</a:t>
            </a:r>
            <a:r>
              <a:rPr lang="pt-BR" sz="2400" dirty="0"/>
              <a:t> Service (</a:t>
            </a:r>
            <a:r>
              <a:rPr lang="pt-BR" sz="2400" b="1" dirty="0" err="1">
                <a:solidFill>
                  <a:schemeClr val="accent5"/>
                </a:solidFill>
              </a:rPr>
              <a:t>Amazon</a:t>
            </a:r>
            <a:r>
              <a:rPr lang="pt-BR" sz="2400" b="1" dirty="0">
                <a:solidFill>
                  <a:schemeClr val="accent5"/>
                </a:solidFill>
              </a:rPr>
              <a:t> EKS</a:t>
            </a:r>
            <a:r>
              <a:rPr lang="pt-BR" sz="2400" dirty="0"/>
              <a:t>)</a:t>
            </a:r>
          </a:p>
          <a:p>
            <a:pPr lvl="1" rtl="0"/>
            <a:r>
              <a:rPr lang="pt-BR" sz="2000" dirty="0"/>
              <a:t>Permite executar o </a:t>
            </a:r>
            <a:r>
              <a:rPr lang="pt-BR" sz="2000" dirty="0" err="1"/>
              <a:t>Kubernetes</a:t>
            </a:r>
            <a:r>
              <a:rPr lang="pt-BR" sz="2000" dirty="0"/>
              <a:t> na AWS</a:t>
            </a:r>
          </a:p>
          <a:p>
            <a:pPr lvl="1" rtl="0"/>
            <a:r>
              <a:rPr lang="pt-BR" sz="2000" dirty="0"/>
              <a:t>Conformidade certificada com o </a:t>
            </a:r>
            <a:r>
              <a:rPr lang="pt-BR" sz="2000" dirty="0" err="1"/>
              <a:t>Kubernetes</a:t>
            </a:r>
            <a:r>
              <a:rPr lang="pt-BR" sz="2000" dirty="0"/>
              <a:t> (dá suporte à migração fácil)</a:t>
            </a:r>
          </a:p>
          <a:p>
            <a:pPr lvl="1" rtl="0"/>
            <a:r>
              <a:rPr lang="pt-BR" sz="2000" dirty="0"/>
              <a:t>Oferece suporte a contêineres Linux e Windows</a:t>
            </a:r>
          </a:p>
          <a:p>
            <a:pPr lvl="1" rtl="0"/>
            <a:r>
              <a:rPr lang="pt-BR" sz="2000" dirty="0"/>
              <a:t>Compatível com as ferramentas de comunidade do </a:t>
            </a:r>
            <a:r>
              <a:rPr lang="pt-BR" sz="2000" dirty="0" err="1"/>
              <a:t>Kubernetes</a:t>
            </a:r>
            <a:r>
              <a:rPr lang="pt-BR" sz="2000" dirty="0"/>
              <a:t> e dá suporte a complementos populares do </a:t>
            </a:r>
            <a:r>
              <a:rPr lang="pt-BR" sz="2000" dirty="0" err="1"/>
              <a:t>Kubernetes</a:t>
            </a:r>
            <a:r>
              <a:rPr lang="pt-BR" sz="2000" dirty="0"/>
              <a:t>.</a:t>
            </a:r>
            <a:br>
              <a:rPr lang="en-US" sz="2000" dirty="0"/>
            </a:br>
            <a:endParaRPr lang="en-US" sz="2000" dirty="0"/>
          </a:p>
          <a:p>
            <a:pPr rtl="0"/>
            <a:r>
              <a:rPr lang="pt-BR" sz="2400" dirty="0"/>
              <a:t>Por que usar o </a:t>
            </a:r>
            <a:r>
              <a:rPr lang="pt-BR" sz="2400" dirty="0" err="1"/>
              <a:t>Amazon</a:t>
            </a:r>
            <a:r>
              <a:rPr lang="pt-BR" sz="2400" dirty="0"/>
              <a:t> EKS </a:t>
            </a:r>
          </a:p>
          <a:p>
            <a:pPr lvl="1" rtl="0"/>
            <a:r>
              <a:rPr lang="pt-BR" sz="2000" dirty="0"/>
              <a:t>Gerenciar clusters de instâncias de computação do </a:t>
            </a:r>
            <a:r>
              <a:rPr lang="pt-BR" sz="2000" dirty="0" err="1"/>
              <a:t>Amazon</a:t>
            </a:r>
            <a:r>
              <a:rPr lang="pt-BR" sz="2000" dirty="0"/>
              <a:t> EC2</a:t>
            </a:r>
          </a:p>
          <a:p>
            <a:pPr lvl="1" rtl="0"/>
            <a:r>
              <a:rPr lang="pt-BR" sz="2000" dirty="0"/>
              <a:t>Execute contêineres orquestrados pelo </a:t>
            </a:r>
            <a:r>
              <a:rPr lang="pt-BR" sz="2000" dirty="0" err="1"/>
              <a:t>Kubernetes</a:t>
            </a:r>
            <a:r>
              <a:rPr lang="pt-BR" sz="2000" dirty="0"/>
              <a:t> nessas instâncias</a:t>
            </a:r>
          </a:p>
        </p:txBody>
      </p:sp>
      <p:sp>
        <p:nvSpPr>
          <p:cNvPr id="4" name="Slide Number Placeholder 3">
            <a:extLst>
              <a:ext uri="{FF2B5EF4-FFF2-40B4-BE49-F238E27FC236}">
                <a16:creationId xmlns:a16="http://schemas.microsoft.com/office/drawing/2014/main" id="{AA9F22ED-5772-A94C-8B1F-487DC870F3F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64</a:t>
            </a:fld>
            <a:endParaRPr lang="en-US" dirty="0"/>
          </a:p>
        </p:txBody>
      </p:sp>
      <p:sp>
        <p:nvSpPr>
          <p:cNvPr id="5" name="Footer Placeholder 4">
            <a:extLst>
              <a:ext uri="{FF2B5EF4-FFF2-40B4-BE49-F238E27FC236}">
                <a16:creationId xmlns:a16="http://schemas.microsoft.com/office/drawing/2014/main" id="{E3B109E7-E798-6F4F-A3E3-2089C5EA837B}"/>
              </a:ext>
              <a:ext uri="{C183D7F6-B498-43B3-948B-1728B52AA6E4}">
                <adec:decorative xmlns:adec="http://schemas.microsoft.com/office/drawing/2017/decorative" val="1"/>
              </a:ext>
            </a:extLst>
          </p:cNvPr>
          <p:cNvSpPr>
            <a:spLocks noGrp="1"/>
          </p:cNvSpPr>
          <p:nvPr>
            <p:ph type="ftr" sz="quarter" idx="3"/>
          </p:nvPr>
        </p:nvSpPr>
        <p:spPr>
          <a:xfrm>
            <a:off x="419100" y="6356350"/>
            <a:ext cx="4886547"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6" name="TextBox 5">
            <a:extLst>
              <a:ext uri="{FF2B5EF4-FFF2-40B4-BE49-F238E27FC236}">
                <a16:creationId xmlns:a16="http://schemas.microsoft.com/office/drawing/2014/main" id="{3BBBDD1A-A138-3748-8A68-1796D5CE03F8}"/>
              </a:ext>
              <a:ext uri="{C183D7F6-B498-43B3-948B-1728B52AA6E4}">
                <adec:decorative xmlns:adec="http://schemas.microsoft.com/office/drawing/2017/decorative" val="1"/>
              </a:ext>
            </a:extLst>
          </p:cNvPr>
          <p:cNvSpPr txBox="1"/>
          <p:nvPr/>
        </p:nvSpPr>
        <p:spPr>
          <a:xfrm>
            <a:off x="9540602" y="2742407"/>
            <a:ext cx="2301904" cy="584775"/>
          </a:xfrm>
          <a:prstGeom prst="rect">
            <a:avLst/>
          </a:prstGeom>
          <a:noFill/>
        </p:spPr>
        <p:txBody>
          <a:bodyPr wrap="square" rtlCol="0">
            <a:spAutoFit/>
          </a:bodyPr>
          <a:lstStyle/>
          <a:p>
            <a:pPr algn="ctr" rtl="0"/>
            <a:r>
              <a:rPr lang="pt-BR" sz="1600" b="1"/>
              <a:t>Amazon Elastic Kubernetes Service</a:t>
            </a:r>
            <a:endParaRPr lang="en-US" sz="1200" b="1" dirty="0"/>
          </a:p>
        </p:txBody>
      </p:sp>
      <p:pic>
        <p:nvPicPr>
          <p:cNvPr id="7" name="Graphic 6">
            <a:extLst>
              <a:ext uri="{FF2B5EF4-FFF2-40B4-BE49-F238E27FC236}">
                <a16:creationId xmlns:a16="http://schemas.microsoft.com/office/drawing/2014/main" id="{D6469277-4207-D448-8A24-4A48D2E057AF}"/>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42914" y="1621393"/>
            <a:ext cx="1097280" cy="1097280"/>
          </a:xfrm>
          <a:prstGeom prst="rect">
            <a:avLst/>
          </a:prstGeom>
        </p:spPr>
      </p:pic>
    </p:spTree>
    <p:custDataLst>
      <p:tags r:id="rId1"/>
    </p:custDataLst>
    <p:extLst>
      <p:ext uri="{BB962C8B-B14F-4D97-AF65-F5344CB8AC3E}">
        <p14:creationId xmlns:p14="http://schemas.microsoft.com/office/powerpoint/2010/main" val="308658913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099" y="365125"/>
            <a:ext cx="8777910" cy="474119"/>
          </a:xfrm>
        </p:spPr>
        <p:txBody>
          <a:bodyPr rtlCol="0"/>
          <a:lstStyle/>
          <a:p>
            <a:pPr rtl="0"/>
            <a:r>
              <a:rPr lang="pt-BR" sz="3600"/>
              <a:t>Amazon Elastic Container Registry (Amazon ECR)</a:t>
            </a:r>
          </a:p>
        </p:txBody>
      </p:sp>
      <p:sp>
        <p:nvSpPr>
          <p:cNvPr id="18" name="Content Placeholder 17">
            <a:extLst>
              <a:ext uri="{FF2B5EF4-FFF2-40B4-BE49-F238E27FC236}">
                <a16:creationId xmlns:a16="http://schemas.microsoft.com/office/drawing/2014/main" id="{35FA850C-64AA-114A-8C20-BCB817F23362}"/>
              </a:ext>
            </a:extLst>
          </p:cNvPr>
          <p:cNvSpPr>
            <a:spLocks noGrp="1"/>
          </p:cNvSpPr>
          <p:nvPr>
            <p:ph idx="1"/>
          </p:nvPr>
        </p:nvSpPr>
        <p:spPr>
          <a:xfrm>
            <a:off x="296262" y="1518635"/>
            <a:ext cx="6710905" cy="1006675"/>
          </a:xfrm>
        </p:spPr>
        <p:txBody>
          <a:bodyPr rtlCol="0"/>
          <a:lstStyle/>
          <a:p>
            <a:pPr marL="0" indent="0" algn="ctr">
              <a:buNone/>
            </a:pPr>
            <a:r>
              <a:rPr lang="pt-BR" sz="2000" dirty="0">
                <a:latin typeface="+mn-lt"/>
              </a:rPr>
              <a:t>O </a:t>
            </a:r>
            <a:r>
              <a:rPr lang="pt-BR" sz="2000" b="1" dirty="0" err="1">
                <a:solidFill>
                  <a:schemeClr val="accent5"/>
                </a:solidFill>
                <a:latin typeface="+mn-lt"/>
              </a:rPr>
              <a:t>Amazon</a:t>
            </a:r>
            <a:r>
              <a:rPr lang="pt-BR" sz="2000" b="1" dirty="0">
                <a:solidFill>
                  <a:schemeClr val="accent5"/>
                </a:solidFill>
                <a:latin typeface="+mn-lt"/>
              </a:rPr>
              <a:t> ECR</a:t>
            </a:r>
            <a:r>
              <a:rPr lang="pt-BR" sz="2000" dirty="0">
                <a:latin typeface="+mn-lt"/>
              </a:rPr>
              <a:t> é um registro de contêiner gerenciado </a:t>
            </a:r>
            <a:br>
              <a:rPr lang="pt-BR" sz="2000" dirty="0">
                <a:latin typeface="+mn-lt"/>
              </a:rPr>
            </a:br>
            <a:r>
              <a:rPr lang="pt-BR" sz="2000" dirty="0">
                <a:latin typeface="+mn-lt"/>
              </a:rPr>
              <a:t>do </a:t>
            </a:r>
            <a:r>
              <a:rPr lang="pt-BR" sz="2000" dirty="0" err="1">
                <a:solidFill>
                  <a:schemeClr val="accent6"/>
                </a:solidFill>
                <a:latin typeface="+mn-lt"/>
              </a:rPr>
              <a:t>Docker</a:t>
            </a:r>
            <a:r>
              <a:rPr lang="pt-BR" sz="2000" dirty="0">
                <a:latin typeface="+mn-lt"/>
              </a:rPr>
              <a:t> que facilita o armazenamento, </a:t>
            </a:r>
            <a:br>
              <a:rPr lang="pt-BR" sz="2000" dirty="0">
                <a:latin typeface="+mn-lt"/>
              </a:rPr>
            </a:br>
            <a:r>
              <a:rPr lang="pt-BR" sz="2000" dirty="0">
                <a:latin typeface="+mn-lt"/>
              </a:rPr>
              <a:t>o gerenciamento e a implantação de imagens </a:t>
            </a:r>
            <a:br>
              <a:rPr lang="pt-BR" sz="2000" dirty="0">
                <a:latin typeface="+mn-lt"/>
              </a:rPr>
            </a:br>
            <a:r>
              <a:rPr lang="pt-BR" sz="2000" dirty="0">
                <a:latin typeface="+mn-lt"/>
              </a:rPr>
              <a:t>de contêineres do </a:t>
            </a:r>
            <a:r>
              <a:rPr lang="pt-BR" sz="2000" dirty="0" err="1">
                <a:latin typeface="+mn-lt"/>
              </a:rPr>
              <a:t>Docker</a:t>
            </a:r>
            <a:r>
              <a:rPr lang="pt-BR" sz="2000" dirty="0">
                <a:latin typeface="+mn-lt"/>
              </a:rPr>
              <a:t>.</a:t>
            </a:r>
          </a:p>
          <a:p>
            <a:pPr marL="0" indent="0" algn="ctr" rtl="0">
              <a:buNone/>
            </a:pPr>
            <a:endParaRPr lang="en-US" sz="2000" dirty="0">
              <a:latin typeface="+mn-lt"/>
            </a:endParaRPr>
          </a:p>
          <a:p>
            <a:pPr marL="0" indent="0" algn="ctr" rtl="0">
              <a:buNone/>
            </a:pPr>
            <a:endParaRPr lang="en-US" sz="2000" dirty="0">
              <a:latin typeface="+mn-lt"/>
            </a:endParaRPr>
          </a:p>
        </p:txBody>
      </p:sp>
      <p:sp>
        <p:nvSpPr>
          <p:cNvPr id="4" name="Slide Number Placeholder 3">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65</a:t>
            </a:fld>
            <a:endParaRPr lang="en-US" dirty="0"/>
          </a:p>
        </p:txBody>
      </p:sp>
      <p:sp>
        <p:nvSpPr>
          <p:cNvPr id="15" name="Footer Placeholder 2"/>
          <p:cNvSpPr>
            <a:spLocks noGrp="1"/>
          </p:cNvSpPr>
          <p:nvPr>
            <p:ph type="ftr" sz="quarter" idx="3"/>
          </p:nvPr>
        </p:nvSpPr>
        <p:spPr/>
        <p:txBody>
          <a:bodyPr rtlCol="0"/>
          <a:lstStyle>
            <a:lvl1pPr>
              <a:defRPr>
                <a:solidFill>
                  <a:schemeClr val="bg1"/>
                </a:solidFill>
              </a:defRPr>
            </a:lvl1pPr>
          </a:lstStyle>
          <a:p>
            <a:pPr rtl="0"/>
            <a:r>
              <a:rPr lang="pt-BR"/>
              <a:t>© 2019 Amazon Web Services, Inc. ou suas afiliadas. Todos os direitos reservados.</a:t>
            </a:r>
          </a:p>
        </p:txBody>
      </p:sp>
      <p:grpSp>
        <p:nvGrpSpPr>
          <p:cNvPr id="23" name="Group 22">
            <a:extLst>
              <a:ext uri="{FF2B5EF4-FFF2-40B4-BE49-F238E27FC236}">
                <a16:creationId xmlns:a16="http://schemas.microsoft.com/office/drawing/2014/main" id="{F8C2AB77-146C-8640-8D39-F45D7FBB58CB}"/>
              </a:ext>
              <a:ext uri="{C183D7F6-B498-43B3-948B-1728B52AA6E4}">
                <adec:decorative xmlns:adec="http://schemas.microsoft.com/office/drawing/2017/decorative" val="1"/>
              </a:ext>
            </a:extLst>
          </p:cNvPr>
          <p:cNvGrpSpPr/>
          <p:nvPr/>
        </p:nvGrpSpPr>
        <p:grpSpPr>
          <a:xfrm>
            <a:off x="1400636" y="2991816"/>
            <a:ext cx="2805831" cy="2869485"/>
            <a:chOff x="1400636" y="2991816"/>
            <a:chExt cx="2805831" cy="2869485"/>
          </a:xfrm>
        </p:grpSpPr>
        <p:sp>
          <p:nvSpPr>
            <p:cNvPr id="5" name="TextBox 4">
              <a:extLst>
                <a:ext uri="{FF2B5EF4-FFF2-40B4-BE49-F238E27FC236}">
                  <a16:creationId xmlns:a16="http://schemas.microsoft.com/office/drawing/2014/main" id="{E3C0960A-3D31-6D47-8EAA-93DE09090CDD}"/>
                </a:ext>
              </a:extLst>
            </p:cNvPr>
            <p:cNvSpPr txBox="1"/>
            <p:nvPr/>
          </p:nvSpPr>
          <p:spPr>
            <a:xfrm>
              <a:off x="1584700" y="4115102"/>
              <a:ext cx="2301904" cy="584775"/>
            </a:xfrm>
            <a:prstGeom prst="rect">
              <a:avLst/>
            </a:prstGeom>
            <a:noFill/>
          </p:spPr>
          <p:txBody>
            <a:bodyPr wrap="square" rtlCol="0">
              <a:spAutoFit/>
            </a:bodyPr>
            <a:lstStyle/>
            <a:p>
              <a:pPr algn="ctr" rtl="0"/>
              <a:r>
                <a:rPr lang="pt-BR" sz="1600" b="1">
                  <a:solidFill>
                    <a:srgbClr val="232F3D"/>
                  </a:solidFill>
                </a:rPr>
                <a:t>Amazon Elastic Container Registry</a:t>
              </a:r>
            </a:p>
          </p:txBody>
        </p:sp>
        <p:pic>
          <p:nvPicPr>
            <p:cNvPr id="6" name="Graphic 7">
              <a:extLst>
                <a:ext uri="{FF2B5EF4-FFF2-40B4-BE49-F238E27FC236}">
                  <a16:creationId xmlns:a16="http://schemas.microsoft.com/office/drawing/2014/main" id="{1CF9C3A0-90C2-104F-8C5D-8BF17B43492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20309" y="2991816"/>
              <a:ext cx="1097280" cy="1097280"/>
            </a:xfrm>
            <a:prstGeom prst="rect">
              <a:avLst/>
            </a:prstGeom>
          </p:spPr>
        </p:pic>
        <p:sp>
          <p:nvSpPr>
            <p:cNvPr id="7" name="TextBox 6">
              <a:extLst>
                <a:ext uri="{FF2B5EF4-FFF2-40B4-BE49-F238E27FC236}">
                  <a16:creationId xmlns:a16="http://schemas.microsoft.com/office/drawing/2014/main" id="{3B80D3AF-B376-7B4C-812C-4B01DFE501E9}"/>
                </a:ext>
              </a:extLst>
            </p:cNvPr>
            <p:cNvSpPr txBox="1"/>
            <p:nvPr/>
          </p:nvSpPr>
          <p:spPr>
            <a:xfrm>
              <a:off x="2517364" y="5491969"/>
              <a:ext cx="1513305" cy="369332"/>
            </a:xfrm>
            <a:prstGeom prst="rect">
              <a:avLst/>
            </a:prstGeom>
            <a:noFill/>
          </p:spPr>
          <p:txBody>
            <a:bodyPr wrap="square" rtlCol="0">
              <a:spAutoFit/>
            </a:bodyPr>
            <a:lstStyle/>
            <a:p>
              <a:pPr algn="ctr" rtl="0"/>
              <a:r>
                <a:rPr lang="pt-BR">
                  <a:solidFill>
                    <a:srgbClr val="232F3D"/>
                  </a:solidFill>
                </a:rPr>
                <a:t>Registro</a:t>
              </a:r>
            </a:p>
          </p:txBody>
        </p:sp>
        <p:sp>
          <p:nvSpPr>
            <p:cNvPr id="8" name="TextBox 7">
              <a:extLst>
                <a:ext uri="{FF2B5EF4-FFF2-40B4-BE49-F238E27FC236}">
                  <a16:creationId xmlns:a16="http://schemas.microsoft.com/office/drawing/2014/main" id="{E30BD3A7-C48B-CE4E-A6CB-7C76940D5754}"/>
                </a:ext>
              </a:extLst>
            </p:cNvPr>
            <p:cNvSpPr txBox="1"/>
            <p:nvPr/>
          </p:nvSpPr>
          <p:spPr>
            <a:xfrm>
              <a:off x="1417561" y="5491969"/>
              <a:ext cx="1513305" cy="369332"/>
            </a:xfrm>
            <a:prstGeom prst="rect">
              <a:avLst/>
            </a:prstGeom>
            <a:noFill/>
          </p:spPr>
          <p:txBody>
            <a:bodyPr wrap="square" rtlCol="0">
              <a:spAutoFit/>
            </a:bodyPr>
            <a:lstStyle/>
            <a:p>
              <a:pPr algn="ctr" rtl="0"/>
              <a:r>
                <a:rPr lang="pt-BR">
                  <a:solidFill>
                    <a:srgbClr val="232F3D"/>
                  </a:solidFill>
                </a:rPr>
                <a:t>Imagem</a:t>
              </a:r>
            </a:p>
          </p:txBody>
        </p:sp>
        <p:pic>
          <p:nvPicPr>
            <p:cNvPr id="11" name="Graphic 5">
              <a:extLst>
                <a:ext uri="{FF2B5EF4-FFF2-40B4-BE49-F238E27FC236}">
                  <a16:creationId xmlns:a16="http://schemas.microsoft.com/office/drawing/2014/main" id="{80657F91-5B57-284A-B3AB-6E90EA77B5F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039066" y="5050508"/>
              <a:ext cx="469900" cy="469900"/>
            </a:xfrm>
            <a:prstGeom prst="rect">
              <a:avLst/>
            </a:prstGeom>
          </p:spPr>
        </p:pic>
        <p:pic>
          <p:nvPicPr>
            <p:cNvPr id="12" name="Graphic 9">
              <a:extLst>
                <a:ext uri="{FF2B5EF4-FFF2-40B4-BE49-F238E27FC236}">
                  <a16:creationId xmlns:a16="http://schemas.microsoft.com/office/drawing/2014/main" id="{6F1D2976-3731-FD45-9487-2C4785939B4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939263" y="5063472"/>
              <a:ext cx="469900" cy="469900"/>
            </a:xfrm>
            <a:prstGeom prst="rect">
              <a:avLst/>
            </a:prstGeom>
          </p:spPr>
        </p:pic>
        <p:cxnSp>
          <p:nvCxnSpPr>
            <p:cNvPr id="13" name="Straight Connector 12"/>
            <p:cNvCxnSpPr/>
            <p:nvPr/>
          </p:nvCxnSpPr>
          <p:spPr>
            <a:xfrm>
              <a:off x="1400636" y="4861187"/>
              <a:ext cx="2805831" cy="0"/>
            </a:xfrm>
            <a:prstGeom prst="line">
              <a:avLst/>
            </a:prstGeom>
            <a:ln>
              <a:solidFill>
                <a:schemeClr val="tx2"/>
              </a:solidFill>
              <a:prstDash val="dash"/>
            </a:ln>
          </p:spPr>
          <p:style>
            <a:lnRef idx="1">
              <a:schemeClr val="accent6"/>
            </a:lnRef>
            <a:fillRef idx="0">
              <a:schemeClr val="accent6"/>
            </a:fillRef>
            <a:effectRef idx="0">
              <a:schemeClr val="accent6"/>
            </a:effectRef>
            <a:fontRef idx="minor">
              <a:schemeClr val="tx1"/>
            </a:fontRef>
          </p:style>
        </p:cxnSp>
      </p:grpSp>
      <p:graphicFrame>
        <p:nvGraphicFramePr>
          <p:cNvPr id="14" name="Diagram 13" descr="graphic showing ECR characteristics, including: ECS integration, docker support, team collaboration, access control, and third-party integrations."/>
          <p:cNvGraphicFramePr/>
          <p:nvPr>
            <p:extLst>
              <p:ext uri="{D42A27DB-BD31-4B8C-83A1-F6EECF244321}">
                <p14:modId xmlns:p14="http://schemas.microsoft.com/office/powerpoint/2010/main" val="675831246"/>
              </p:ext>
            </p:extLst>
          </p:nvPr>
        </p:nvGraphicFramePr>
        <p:xfrm>
          <a:off x="4828067" y="1518635"/>
          <a:ext cx="7067671" cy="4711781"/>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16" name="Footer Placeholder 4">
            <a:extLst>
              <a:ext uri="{FF2B5EF4-FFF2-40B4-BE49-F238E27FC236}">
                <a16:creationId xmlns:a16="http://schemas.microsoft.com/office/drawing/2014/main" id="{AB6345CE-61FE-4C0C-B7ED-858A0D9353E7}"/>
              </a:ext>
              <a:ext uri="{C183D7F6-B498-43B3-948B-1728B52AA6E4}">
                <adec:decorative xmlns:adec="http://schemas.microsoft.com/office/drawing/2017/decorative" val="1"/>
              </a:ext>
            </a:extLst>
          </p:cNvPr>
          <p:cNvSpPr txBox="1">
            <a:spLocks/>
          </p:cNvSpPr>
          <p:nvPr/>
        </p:nvSpPr>
        <p:spPr>
          <a:xfrm>
            <a:off x="571500" y="6434319"/>
            <a:ext cx="4670351" cy="365125"/>
          </a:xfrm>
          <a:prstGeom prst="rect">
            <a:avLst/>
          </a:prstGeom>
        </p:spPr>
        <p:txBody>
          <a:bodyPr vert="horz" lIns="91440" tIns="45720" rIns="91440" bIns="45720" rtlCol="0" anchor="ctr"/>
          <a:lstStyle>
            <a:defPPr>
              <a:defRPr lang="en-US"/>
            </a:defPPr>
            <a:lvl1pPr marL="0" algn="l" defTabSz="914400" rtl="0" eaLnBrk="1" latinLnBrk="0" hangingPunct="1">
              <a:defRPr sz="900" b="0" i="0" kern="120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r>
              <a:rPr lang="pt-BR" dirty="0"/>
              <a:t>© 2019 </a:t>
            </a:r>
            <a:r>
              <a:rPr lang="pt-BR" dirty="0" err="1"/>
              <a:t>Amazon</a:t>
            </a:r>
            <a:r>
              <a:rPr lang="pt-BR" dirty="0"/>
              <a:t> Web Services, Inc. ou suas afiliadas. Todos os direitos reservados.</a:t>
            </a:r>
            <a:endParaRPr lang="en-US" dirty="0"/>
          </a:p>
        </p:txBody>
      </p:sp>
    </p:spTree>
    <p:custDataLst>
      <p:tags r:id="rId1"/>
    </p:custDataLst>
    <p:extLst>
      <p:ext uri="{BB962C8B-B14F-4D97-AF65-F5344CB8AC3E}">
        <p14:creationId xmlns:p14="http://schemas.microsoft.com/office/powerpoint/2010/main" val="36877486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rtlCol="0"/>
          <a:lstStyle/>
          <a:p>
            <a:pPr rtl="0"/>
            <a:r>
              <a:rPr lang="pt-BR"/>
              <a:t>Principais lições da Seção 4</a:t>
            </a:r>
          </a:p>
        </p:txBody>
      </p:sp>
      <p:sp>
        <p:nvSpPr>
          <p:cNvPr id="7" name="Content Placeholder 6">
            <a:extLst>
              <a:ext uri="{FF2B5EF4-FFF2-40B4-BE49-F238E27FC236}">
                <a16:creationId xmlns:a16="http://schemas.microsoft.com/office/drawing/2014/main" id="{019E5D6B-DF07-48E2-A867-EBC5E821A07C}"/>
              </a:ext>
            </a:extLst>
          </p:cNvPr>
          <p:cNvSpPr>
            <a:spLocks noGrp="1"/>
          </p:cNvSpPr>
          <p:nvPr>
            <p:ph idx="16"/>
          </p:nvPr>
        </p:nvSpPr>
        <p:spPr>
          <a:xfrm>
            <a:off x="5714473" y="1178376"/>
            <a:ext cx="5951345" cy="4814920"/>
          </a:xfrm>
        </p:spPr>
        <p:txBody>
          <a:bodyPr rtlCol="0"/>
          <a:lstStyle/>
          <a:p>
            <a:pPr rtl="0"/>
            <a:r>
              <a:rPr lang="pt-BR" sz="1800" dirty="0"/>
              <a:t>Os </a:t>
            </a:r>
            <a:r>
              <a:rPr lang="pt-BR" sz="1800" b="1" dirty="0">
                <a:solidFill>
                  <a:schemeClr val="accent5"/>
                </a:solidFill>
              </a:rPr>
              <a:t>contêineres</a:t>
            </a:r>
            <a:r>
              <a:rPr lang="pt-BR" sz="1800" dirty="0"/>
              <a:t> podem armazenar tudo o que um aplicativo precisa para execução.</a:t>
            </a:r>
          </a:p>
          <a:p>
            <a:pPr rtl="0"/>
            <a:r>
              <a:rPr lang="pt-BR" sz="1800" dirty="0"/>
              <a:t>O </a:t>
            </a:r>
            <a:r>
              <a:rPr lang="pt-BR" sz="1800" b="1" dirty="0" err="1">
                <a:solidFill>
                  <a:schemeClr val="accent5"/>
                </a:solidFill>
              </a:rPr>
              <a:t>Docker</a:t>
            </a:r>
            <a:r>
              <a:rPr lang="pt-BR" sz="1800" dirty="0"/>
              <a:t> é uma plataforma de software que empacota software em contêineres. </a:t>
            </a:r>
          </a:p>
          <a:p>
            <a:pPr lvl="1" rtl="0"/>
            <a:r>
              <a:rPr lang="pt-BR" sz="1600" dirty="0"/>
              <a:t>Um único aplicativo pode abranger vários contêineres.</a:t>
            </a:r>
          </a:p>
          <a:p>
            <a:pPr rtl="0"/>
            <a:r>
              <a:rPr lang="pt-BR" sz="1800" dirty="0"/>
              <a:t>O </a:t>
            </a:r>
            <a:r>
              <a:rPr lang="pt-BR" sz="1800" dirty="0" err="1"/>
              <a:t>Amazon</a:t>
            </a:r>
            <a:r>
              <a:rPr lang="pt-BR" sz="1800" dirty="0"/>
              <a:t> </a:t>
            </a:r>
            <a:r>
              <a:rPr lang="pt-BR" sz="1800" dirty="0" err="1"/>
              <a:t>Elastic</a:t>
            </a:r>
            <a:r>
              <a:rPr lang="pt-BR" sz="1800" dirty="0"/>
              <a:t> Container Service (</a:t>
            </a:r>
            <a:r>
              <a:rPr lang="pt-BR" sz="1800" b="1" dirty="0" err="1">
                <a:solidFill>
                  <a:schemeClr val="accent5"/>
                </a:solidFill>
              </a:rPr>
              <a:t>Amazon</a:t>
            </a:r>
            <a:r>
              <a:rPr lang="pt-BR" sz="1800" b="1" dirty="0">
                <a:solidFill>
                  <a:schemeClr val="accent5"/>
                </a:solidFill>
              </a:rPr>
              <a:t> ECS</a:t>
            </a:r>
            <a:r>
              <a:rPr lang="pt-BR" sz="1800" dirty="0"/>
              <a:t>) orquestra a execução de contêineres do </a:t>
            </a:r>
            <a:r>
              <a:rPr lang="pt-BR" sz="1800" dirty="0" err="1"/>
              <a:t>Docker</a:t>
            </a:r>
            <a:r>
              <a:rPr lang="pt-BR" sz="1800" dirty="0"/>
              <a:t>.</a:t>
            </a:r>
          </a:p>
          <a:p>
            <a:pPr rtl="0"/>
            <a:r>
              <a:rPr lang="pt-BR" sz="1800" dirty="0"/>
              <a:t>O </a:t>
            </a:r>
            <a:r>
              <a:rPr lang="pt-BR" sz="1800" b="1" dirty="0" err="1">
                <a:solidFill>
                  <a:schemeClr val="accent5"/>
                </a:solidFill>
              </a:rPr>
              <a:t>Kubernetes</a:t>
            </a:r>
            <a:r>
              <a:rPr lang="pt-BR" sz="1800" dirty="0"/>
              <a:t> é um software de código aberto para orquestração de contêineres. </a:t>
            </a:r>
          </a:p>
          <a:p>
            <a:pPr rtl="0"/>
            <a:r>
              <a:rPr lang="pt-BR" sz="1800" dirty="0"/>
              <a:t>O </a:t>
            </a:r>
            <a:r>
              <a:rPr lang="pt-BR" sz="1800" dirty="0" err="1"/>
              <a:t>Amazon</a:t>
            </a:r>
            <a:r>
              <a:rPr lang="pt-BR" sz="1800" dirty="0"/>
              <a:t> </a:t>
            </a:r>
            <a:r>
              <a:rPr lang="pt-BR" sz="1800" dirty="0" err="1"/>
              <a:t>Elastic</a:t>
            </a:r>
            <a:r>
              <a:rPr lang="pt-BR" sz="1800" dirty="0"/>
              <a:t> </a:t>
            </a:r>
            <a:r>
              <a:rPr lang="pt-BR" sz="1800" dirty="0" err="1"/>
              <a:t>Kubernetes</a:t>
            </a:r>
            <a:r>
              <a:rPr lang="pt-BR" sz="1800" dirty="0"/>
              <a:t> Service (</a:t>
            </a:r>
            <a:r>
              <a:rPr lang="pt-BR" sz="1800" b="1" dirty="0" err="1">
                <a:solidFill>
                  <a:schemeClr val="accent5"/>
                </a:solidFill>
              </a:rPr>
              <a:t>Amazon</a:t>
            </a:r>
            <a:r>
              <a:rPr lang="pt-BR" sz="1800" b="1" dirty="0">
                <a:solidFill>
                  <a:schemeClr val="accent5"/>
                </a:solidFill>
              </a:rPr>
              <a:t> EKS</a:t>
            </a:r>
            <a:r>
              <a:rPr lang="pt-BR" sz="1800" dirty="0"/>
              <a:t>) permite executar </a:t>
            </a:r>
            <a:r>
              <a:rPr lang="pt-BR" sz="1800" dirty="0" err="1"/>
              <a:t>Kubernetes</a:t>
            </a:r>
            <a:r>
              <a:rPr lang="pt-BR" sz="1800" dirty="0"/>
              <a:t> na AWS</a:t>
            </a:r>
          </a:p>
          <a:p>
            <a:pPr rtl="0"/>
            <a:r>
              <a:rPr lang="pt-BR" sz="1800" dirty="0"/>
              <a:t>O </a:t>
            </a:r>
            <a:r>
              <a:rPr lang="pt-BR" sz="1800" dirty="0" err="1"/>
              <a:t>Amazon</a:t>
            </a:r>
            <a:r>
              <a:rPr lang="pt-BR" sz="1800" dirty="0"/>
              <a:t> </a:t>
            </a:r>
            <a:r>
              <a:rPr lang="pt-BR" sz="1800" dirty="0" err="1"/>
              <a:t>Elastic</a:t>
            </a:r>
            <a:r>
              <a:rPr lang="pt-BR" sz="1800" dirty="0"/>
              <a:t> Container Registry (</a:t>
            </a:r>
            <a:r>
              <a:rPr lang="pt-BR" sz="1800" b="1" dirty="0" err="1">
                <a:solidFill>
                  <a:schemeClr val="accent5"/>
                </a:solidFill>
              </a:rPr>
              <a:t>Amazon</a:t>
            </a:r>
            <a:r>
              <a:rPr lang="pt-BR" sz="1800" b="1" dirty="0">
                <a:solidFill>
                  <a:schemeClr val="accent5"/>
                </a:solidFill>
              </a:rPr>
              <a:t> ECR</a:t>
            </a:r>
            <a:r>
              <a:rPr lang="pt-BR" sz="1800" dirty="0"/>
              <a:t>) permite armazenar, gerenciar e implantar contêineres do </a:t>
            </a:r>
            <a:r>
              <a:rPr lang="pt-BR" sz="1800" dirty="0" err="1"/>
              <a:t>Docker</a:t>
            </a:r>
            <a:r>
              <a:rPr lang="pt-BR" sz="1800" dirty="0"/>
              <a:t>.</a:t>
            </a:r>
          </a:p>
          <a:p>
            <a:pPr rtl="0"/>
            <a:endParaRPr lang="en-US" sz="1800" dirty="0"/>
          </a:p>
        </p:txBody>
      </p:sp>
      <p:pic>
        <p:nvPicPr>
          <p:cNvPr id="9" name="Picture Placeholder 6">
            <a:extLs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l="4146" r="4146"/>
          <a:stretch>
            <a:fillRect/>
          </a:stretch>
        </p:blipFill>
        <p:spPr>
          <a:xfrm>
            <a:off x="597222" y="2770357"/>
            <a:ext cx="3931314" cy="3104201"/>
          </a:xfrm>
          <a:prstGeom prst="rect">
            <a:avLst/>
          </a:prstGeom>
        </p:spPr>
      </p:pic>
      <p:sp>
        <p:nvSpPr>
          <p:cNvPr id="4" name="Footer Placeholder 3">
            <a:extLst>
              <a:ext uri="{FF2B5EF4-FFF2-40B4-BE49-F238E27FC236}">
                <a16:creationId xmlns:a16="http://schemas.microsoft.com/office/drawing/2014/main" id="{B16C88CA-22B9-1E45-BE2E-30A2D592BDD8}"/>
              </a:ext>
              <a:ext uri="{C183D7F6-B498-43B3-948B-1728B52AA6E4}">
                <adec:decorative xmlns:adec="http://schemas.microsoft.com/office/drawing/2017/decorative" val="1"/>
              </a:ext>
            </a:extLst>
          </p:cNvPr>
          <p:cNvSpPr>
            <a:spLocks noGrp="1"/>
          </p:cNvSpPr>
          <p:nvPr>
            <p:ph type="ftr" sz="quarter" idx="11"/>
          </p:nvPr>
        </p:nvSpPr>
        <p:spPr/>
        <p:txBody>
          <a:bodyPr rtlCol="0"/>
          <a:lstStyle/>
          <a:p>
            <a:pPr rtl="0"/>
            <a:r>
              <a:rPr lang="pt-BR"/>
              <a:t>© 2019 Amazon Web Services, Inc. ou suas afiliadas. Todos os direitos reservados.</a:t>
            </a:r>
          </a:p>
        </p:txBody>
      </p:sp>
      <p:sp>
        <p:nvSpPr>
          <p:cNvPr id="5" name="Slide Number Placeholder 4">
            <a:extLst>
              <a:ext uri="{FF2B5EF4-FFF2-40B4-BE49-F238E27FC236}">
                <a16:creationId xmlns:a16="http://schemas.microsoft.com/office/drawing/2014/main" id="{97A575E5-94AA-EE4A-880C-30BE91D6612A}"/>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66</a:t>
            </a:fld>
            <a:endParaRPr lang="en-US" dirty="0"/>
          </a:p>
        </p:txBody>
      </p:sp>
    </p:spTree>
    <p:custDataLst>
      <p:tags r:id="rId1"/>
    </p:custDataLst>
    <p:extLst>
      <p:ext uri="{BB962C8B-B14F-4D97-AF65-F5344CB8AC3E}">
        <p14:creationId xmlns:p14="http://schemas.microsoft.com/office/powerpoint/2010/main" val="24051749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4000"/>
              <a:t>Seção 5: Introdução ao AWS Lambda</a:t>
            </a:r>
          </a:p>
        </p:txBody>
      </p:sp>
      <p:sp>
        <p:nvSpPr>
          <p:cNvPr id="5" name="Text Placeholder 4">
            <a:extLst>
              <a:ext uri="{FF2B5EF4-FFF2-40B4-BE49-F238E27FC236}">
                <a16:creationId xmlns:a16="http://schemas.microsoft.com/office/drawing/2014/main" id="{731EB2DB-404C-DC46-B862-75625E088736}"/>
              </a:ext>
            </a:extLst>
          </p:cNvPr>
          <p:cNvSpPr>
            <a:spLocks noGrp="1"/>
          </p:cNvSpPr>
          <p:nvPr>
            <p:ph type="body" sz="quarter" idx="10"/>
          </p:nvPr>
        </p:nvSpPr>
        <p:spPr/>
        <p:txBody>
          <a:bodyPr rtlCol="0">
            <a:normAutofit/>
          </a:bodyPr>
          <a:lstStyle/>
          <a:p>
            <a:pPr rtl="0"/>
            <a:r>
              <a:rPr lang="pt-BR"/>
              <a:t>Módulo 6: Computação</a:t>
            </a:r>
          </a:p>
        </p:txBody>
      </p:sp>
      <p:sp>
        <p:nvSpPr>
          <p:cNvPr id="3" name="Footer Placeholder 2">
            <a:extLst>
              <a:ext uri="{FF2B5EF4-FFF2-40B4-BE49-F238E27FC236}">
                <a16:creationId xmlns:a16="http://schemas.microsoft.com/office/drawing/2014/main" id="{101F6324-A9F6-6B46-884D-CD71AE900DA3}"/>
              </a:ext>
              <a:ext uri="{C183D7F6-B498-43B3-948B-1728B52AA6E4}">
                <adec:decorative xmlns:adec="http://schemas.microsoft.com/office/drawing/2017/decorative" val="1"/>
              </a:ext>
            </a:extLst>
          </p:cNvPr>
          <p:cNvSpPr>
            <a:spLocks noGrp="1"/>
          </p:cNvSpPr>
          <p:nvPr>
            <p:ph type="ftr" sz="quarter" idx="3"/>
          </p:nvPr>
        </p:nvSpPr>
        <p:spPr>
          <a:xfrm>
            <a:off x="419100" y="6356350"/>
            <a:ext cx="5099198"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4" name="Slide Number Placeholder 3">
            <a:extLst>
              <a:ext uri="{FF2B5EF4-FFF2-40B4-BE49-F238E27FC236}">
                <a16:creationId xmlns:a16="http://schemas.microsoft.com/office/drawing/2014/main" id="{948F1BB2-2117-A74A-97BE-D237C8342A7D}"/>
              </a:ext>
            </a:extLst>
          </p:cNvPr>
          <p:cNvSpPr>
            <a:spLocks noGrp="1"/>
          </p:cNvSpPr>
          <p:nvPr>
            <p:ph type="sldNum" sz="quarter" idx="4294967295"/>
          </p:nvPr>
        </p:nvSpPr>
        <p:spPr>
          <a:xfrm>
            <a:off x="9448800" y="6356350"/>
            <a:ext cx="2743200" cy="365125"/>
          </a:xfrm>
        </p:spPr>
        <p:txBody>
          <a:bodyPr rtlCol="0"/>
          <a:lstStyle/>
          <a:p>
            <a:pPr rtl="0"/>
            <a:fld id="{B6A95138-A96E-2F42-A959-2EFD44FE4AB7}" type="slidenum">
              <a:rPr lang="en-US" smtClean="0"/>
              <a:t>67</a:t>
            </a:fld>
            <a:endParaRPr lang="en-US" dirty="0"/>
          </a:p>
        </p:txBody>
      </p:sp>
    </p:spTree>
    <p:custDataLst>
      <p:tags r:id="rId1"/>
    </p:custDataLst>
    <p:extLst>
      <p:ext uri="{BB962C8B-B14F-4D97-AF65-F5344CB8AC3E}">
        <p14:creationId xmlns:p14="http://schemas.microsoft.com/office/powerpoint/2010/main" val="15488676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sz="3600" dirty="0"/>
              <a:t>AWS Lambda: execute código </a:t>
            </a:r>
            <a:br>
              <a:rPr lang="pt-BR" sz="3600" dirty="0"/>
            </a:br>
            <a:r>
              <a:rPr lang="pt-BR" sz="3600" dirty="0"/>
              <a:t>sem servidores</a:t>
            </a:r>
          </a:p>
        </p:txBody>
      </p:sp>
      <p:sp>
        <p:nvSpPr>
          <p:cNvPr id="4" name="Freeform 3" hidden="1">
            <a:extLst>
              <a:ext uri="{C183D7F6-B498-43B3-948B-1728B52AA6E4}">
                <adec:decorative xmlns:adec="http://schemas.microsoft.com/office/drawing/2017/decorative" val="1"/>
              </a:ext>
            </a:extLst>
          </p:cNvPr>
          <p:cNvSpPr/>
          <p:nvPr/>
        </p:nvSpPr>
        <p:spPr bwMode="auto">
          <a:xfrm>
            <a:off x="2705100" y="2212397"/>
            <a:ext cx="3133725" cy="3486150"/>
          </a:xfrm>
          <a:custGeom>
            <a:avLst/>
            <a:gdLst>
              <a:gd name="connsiteX0" fmla="*/ 0 w 3133725"/>
              <a:gd name="connsiteY0" fmla="*/ 76200 h 3486150"/>
              <a:gd name="connsiteX1" fmla="*/ 0 w 3133725"/>
              <a:gd name="connsiteY1" fmla="*/ 1428750 h 3486150"/>
              <a:gd name="connsiteX2" fmla="*/ 171450 w 3133725"/>
              <a:gd name="connsiteY2" fmla="*/ 1428750 h 3486150"/>
              <a:gd name="connsiteX3" fmla="*/ 171450 w 3133725"/>
              <a:gd name="connsiteY3" fmla="*/ 3486150 h 3486150"/>
              <a:gd name="connsiteX4" fmla="*/ 3133725 w 3133725"/>
              <a:gd name="connsiteY4" fmla="*/ 3486150 h 3486150"/>
              <a:gd name="connsiteX5" fmla="*/ 3133725 w 3133725"/>
              <a:gd name="connsiteY5" fmla="*/ 3371850 h 3486150"/>
              <a:gd name="connsiteX6" fmla="*/ 3133725 w 3133725"/>
              <a:gd name="connsiteY6" fmla="*/ 1200150 h 3486150"/>
              <a:gd name="connsiteX7" fmla="*/ 2962275 w 3133725"/>
              <a:gd name="connsiteY7" fmla="*/ 1200150 h 3486150"/>
              <a:gd name="connsiteX8" fmla="*/ 2333625 w 3133725"/>
              <a:gd name="connsiteY8" fmla="*/ 1200150 h 3486150"/>
              <a:gd name="connsiteX9" fmla="*/ 2333625 w 3133725"/>
              <a:gd name="connsiteY9" fmla="*/ 0 h 3486150"/>
              <a:gd name="connsiteX10" fmla="*/ 2238375 w 3133725"/>
              <a:gd name="connsiteY10" fmla="*/ 0 h 3486150"/>
              <a:gd name="connsiteX11" fmla="*/ 0 w 3133725"/>
              <a:gd name="connsiteY11" fmla="*/ 76200 h 348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33725" h="3486150">
                <a:moveTo>
                  <a:pt x="0" y="76200"/>
                </a:moveTo>
                <a:lnTo>
                  <a:pt x="0" y="1428750"/>
                </a:lnTo>
                <a:lnTo>
                  <a:pt x="171450" y="1428750"/>
                </a:lnTo>
                <a:lnTo>
                  <a:pt x="171450" y="3486150"/>
                </a:lnTo>
                <a:lnTo>
                  <a:pt x="3133725" y="3486150"/>
                </a:lnTo>
                <a:lnTo>
                  <a:pt x="3133725" y="3371850"/>
                </a:lnTo>
                <a:lnTo>
                  <a:pt x="3133725" y="1200150"/>
                </a:lnTo>
                <a:lnTo>
                  <a:pt x="2962275" y="1200150"/>
                </a:lnTo>
                <a:lnTo>
                  <a:pt x="2333625" y="1200150"/>
                </a:lnTo>
                <a:lnTo>
                  <a:pt x="2333625" y="0"/>
                </a:lnTo>
                <a:lnTo>
                  <a:pt x="2238375" y="0"/>
                </a:lnTo>
                <a:lnTo>
                  <a:pt x="0" y="76200"/>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rtl="0"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1" name="Freeform 10" hidden="1">
            <a:extLst>
              <a:ext uri="{C183D7F6-B498-43B3-948B-1728B52AA6E4}">
                <adec:decorative xmlns:adec="http://schemas.microsoft.com/office/drawing/2017/decorative" val="1"/>
              </a:ext>
            </a:extLst>
          </p:cNvPr>
          <p:cNvSpPr/>
          <p:nvPr/>
        </p:nvSpPr>
        <p:spPr bwMode="auto">
          <a:xfrm>
            <a:off x="5124450" y="2383847"/>
            <a:ext cx="3762375" cy="3257550"/>
          </a:xfrm>
          <a:custGeom>
            <a:avLst/>
            <a:gdLst>
              <a:gd name="connsiteX0" fmla="*/ 0 w 3762375"/>
              <a:gd name="connsiteY0" fmla="*/ 895350 h 3257550"/>
              <a:gd name="connsiteX1" fmla="*/ 0 w 3762375"/>
              <a:gd name="connsiteY1" fmla="*/ 0 h 3257550"/>
              <a:gd name="connsiteX2" fmla="*/ 2514600 w 3762375"/>
              <a:gd name="connsiteY2" fmla="*/ 0 h 3257550"/>
              <a:gd name="connsiteX3" fmla="*/ 2514600 w 3762375"/>
              <a:gd name="connsiteY3" fmla="*/ 771525 h 3257550"/>
              <a:gd name="connsiteX4" fmla="*/ 2800350 w 3762375"/>
              <a:gd name="connsiteY4" fmla="*/ 771525 h 3257550"/>
              <a:gd name="connsiteX5" fmla="*/ 2800350 w 3762375"/>
              <a:gd name="connsiteY5" fmla="*/ 1314450 h 3257550"/>
              <a:gd name="connsiteX6" fmla="*/ 2990850 w 3762375"/>
              <a:gd name="connsiteY6" fmla="*/ 1314450 h 3257550"/>
              <a:gd name="connsiteX7" fmla="*/ 2990850 w 3762375"/>
              <a:gd name="connsiteY7" fmla="*/ 2438400 h 3257550"/>
              <a:gd name="connsiteX8" fmla="*/ 2819400 w 3762375"/>
              <a:gd name="connsiteY8" fmla="*/ 2419350 h 3257550"/>
              <a:gd name="connsiteX9" fmla="*/ 3762375 w 3762375"/>
              <a:gd name="connsiteY9" fmla="*/ 2419350 h 3257550"/>
              <a:gd name="connsiteX10" fmla="*/ 3762375 w 3762375"/>
              <a:gd name="connsiteY10" fmla="*/ 3248025 h 3257550"/>
              <a:gd name="connsiteX11" fmla="*/ 3629025 w 3762375"/>
              <a:gd name="connsiteY11" fmla="*/ 3257550 h 3257550"/>
              <a:gd name="connsiteX12" fmla="*/ 866775 w 3762375"/>
              <a:gd name="connsiteY12" fmla="*/ 3257550 h 3257550"/>
              <a:gd name="connsiteX13" fmla="*/ 866775 w 3762375"/>
              <a:gd name="connsiteY13" fmla="*/ 3057525 h 3257550"/>
              <a:gd name="connsiteX14" fmla="*/ 866775 w 3762375"/>
              <a:gd name="connsiteY14" fmla="*/ 981075 h 3257550"/>
              <a:gd name="connsiteX15" fmla="*/ 1019175 w 3762375"/>
              <a:gd name="connsiteY15" fmla="*/ 981075 h 3257550"/>
              <a:gd name="connsiteX16" fmla="*/ 0 w 3762375"/>
              <a:gd name="connsiteY16" fmla="*/ 895350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62375" h="3257550">
                <a:moveTo>
                  <a:pt x="0" y="895350"/>
                </a:moveTo>
                <a:lnTo>
                  <a:pt x="0" y="0"/>
                </a:lnTo>
                <a:lnTo>
                  <a:pt x="2514600" y="0"/>
                </a:lnTo>
                <a:lnTo>
                  <a:pt x="2514600" y="771525"/>
                </a:lnTo>
                <a:lnTo>
                  <a:pt x="2800350" y="771525"/>
                </a:lnTo>
                <a:lnTo>
                  <a:pt x="2800350" y="1314450"/>
                </a:lnTo>
                <a:lnTo>
                  <a:pt x="2990850" y="1314450"/>
                </a:lnTo>
                <a:lnTo>
                  <a:pt x="2990850" y="2438400"/>
                </a:lnTo>
                <a:lnTo>
                  <a:pt x="2819400" y="2419350"/>
                </a:lnTo>
                <a:lnTo>
                  <a:pt x="3762375" y="2419350"/>
                </a:lnTo>
                <a:lnTo>
                  <a:pt x="3762375" y="3248025"/>
                </a:lnTo>
                <a:cubicBezTo>
                  <a:pt x="3635384" y="3257794"/>
                  <a:pt x="3679947" y="3257550"/>
                  <a:pt x="3629025" y="3257550"/>
                </a:cubicBezTo>
                <a:lnTo>
                  <a:pt x="866775" y="3257550"/>
                </a:lnTo>
                <a:lnTo>
                  <a:pt x="866775" y="3057525"/>
                </a:lnTo>
                <a:lnTo>
                  <a:pt x="866775" y="981075"/>
                </a:lnTo>
                <a:lnTo>
                  <a:pt x="1019175" y="981075"/>
                </a:lnTo>
                <a:lnTo>
                  <a:pt x="0" y="895350"/>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rtl="0"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Freeform 14" hidden="1">
            <a:extLst>
              <a:ext uri="{C183D7F6-B498-43B3-948B-1728B52AA6E4}">
                <adec:decorative xmlns:adec="http://schemas.microsoft.com/office/drawing/2017/decorative" val="1"/>
              </a:ext>
            </a:extLst>
          </p:cNvPr>
          <p:cNvSpPr/>
          <p:nvPr/>
        </p:nvSpPr>
        <p:spPr bwMode="auto">
          <a:xfrm>
            <a:off x="7639050" y="2345747"/>
            <a:ext cx="4124325" cy="3143250"/>
          </a:xfrm>
          <a:custGeom>
            <a:avLst/>
            <a:gdLst>
              <a:gd name="connsiteX0" fmla="*/ 0 w 4124325"/>
              <a:gd name="connsiteY0" fmla="*/ 771525 h 3143250"/>
              <a:gd name="connsiteX1" fmla="*/ 0 w 4124325"/>
              <a:gd name="connsiteY1" fmla="*/ 0 h 3143250"/>
              <a:gd name="connsiteX2" fmla="*/ 3705225 w 4124325"/>
              <a:gd name="connsiteY2" fmla="*/ 0 h 3143250"/>
              <a:gd name="connsiteX3" fmla="*/ 3705225 w 4124325"/>
              <a:gd name="connsiteY3" fmla="*/ 2609850 h 3143250"/>
              <a:gd name="connsiteX4" fmla="*/ 4124325 w 4124325"/>
              <a:gd name="connsiteY4" fmla="*/ 2609850 h 3143250"/>
              <a:gd name="connsiteX5" fmla="*/ 4124325 w 4124325"/>
              <a:gd name="connsiteY5" fmla="*/ 3143250 h 3143250"/>
              <a:gd name="connsiteX6" fmla="*/ 1390650 w 4124325"/>
              <a:gd name="connsiteY6" fmla="*/ 3143250 h 3143250"/>
              <a:gd name="connsiteX7" fmla="*/ 1390650 w 4124325"/>
              <a:gd name="connsiteY7" fmla="*/ 2152650 h 3143250"/>
              <a:gd name="connsiteX8" fmla="*/ 1295400 w 4124325"/>
              <a:gd name="connsiteY8" fmla="*/ 2152650 h 3143250"/>
              <a:gd name="connsiteX9" fmla="*/ 495300 w 4124325"/>
              <a:gd name="connsiteY9" fmla="*/ 2152650 h 3143250"/>
              <a:gd name="connsiteX10" fmla="*/ 495300 w 4124325"/>
              <a:gd name="connsiteY10" fmla="*/ 790575 h 3143250"/>
              <a:gd name="connsiteX11" fmla="*/ 0 w 4124325"/>
              <a:gd name="connsiteY11" fmla="*/ 771525 h 314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24325" h="3143250">
                <a:moveTo>
                  <a:pt x="0" y="771525"/>
                </a:moveTo>
                <a:lnTo>
                  <a:pt x="0" y="0"/>
                </a:lnTo>
                <a:lnTo>
                  <a:pt x="3705225" y="0"/>
                </a:lnTo>
                <a:lnTo>
                  <a:pt x="3705225" y="2609850"/>
                </a:lnTo>
                <a:lnTo>
                  <a:pt x="4124325" y="2609850"/>
                </a:lnTo>
                <a:lnTo>
                  <a:pt x="4124325" y="3143250"/>
                </a:lnTo>
                <a:lnTo>
                  <a:pt x="1390650" y="3143250"/>
                </a:lnTo>
                <a:lnTo>
                  <a:pt x="1390650" y="2152650"/>
                </a:lnTo>
                <a:lnTo>
                  <a:pt x="1295400" y="2152650"/>
                </a:lnTo>
                <a:lnTo>
                  <a:pt x="495300" y="2152650"/>
                </a:lnTo>
                <a:lnTo>
                  <a:pt x="495300" y="790575"/>
                </a:lnTo>
                <a:lnTo>
                  <a:pt x="0" y="771525"/>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rtl="0"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Footer Placeholder 4">
            <a:extLst>
              <a:ext uri="{C183D7F6-B498-43B3-948B-1728B52AA6E4}">
                <adec:decorative xmlns:adec="http://schemas.microsoft.com/office/drawing/2017/decorative" val="1"/>
              </a:ext>
            </a:extLst>
          </p:cNvPr>
          <p:cNvSpPr>
            <a:spLocks noGrp="1"/>
          </p:cNvSpPr>
          <p:nvPr>
            <p:ph type="ftr" sz="quarter" idx="3"/>
          </p:nvPr>
        </p:nvSpPr>
        <p:spPr>
          <a:xfrm>
            <a:off x="419100" y="6356350"/>
            <a:ext cx="5855127" cy="365125"/>
          </a:xfrm>
        </p:spPr>
        <p:txBody>
          <a:bodyPr rtlCol="0"/>
          <a:lstStyle/>
          <a:p>
            <a:pPr rtl="0"/>
            <a:r>
              <a:rPr lang="pt-BR" dirty="0"/>
              <a:t>© 2019 </a:t>
            </a:r>
            <a:r>
              <a:rPr lang="pt-BR" dirty="0" err="1">
                <a:solidFill>
                  <a:srgbClr val="898989"/>
                </a:solidFill>
              </a:rPr>
              <a:t>Amazon</a:t>
            </a:r>
            <a:r>
              <a:rPr lang="pt-BR" dirty="0">
                <a:solidFill>
                  <a:srgbClr val="898989"/>
                </a:solidFill>
              </a:rPr>
              <a:t> Web Services</a:t>
            </a:r>
            <a:r>
              <a:rPr lang="pt-BR" dirty="0"/>
              <a:t>, Inc. ou suas afiliadas. </a:t>
            </a:r>
            <a:r>
              <a:rPr lang="pt-BR" dirty="0">
                <a:solidFill>
                  <a:srgbClr val="898989"/>
                </a:solidFill>
              </a:rPr>
              <a:t>Todos os</a:t>
            </a:r>
            <a:r>
              <a:rPr lang="pt-BR" dirty="0"/>
              <a:t> direitos </a:t>
            </a:r>
            <a:r>
              <a:rPr lang="pt-BR" dirty="0">
                <a:solidFill>
                  <a:srgbClr val="898989"/>
                </a:solidFill>
              </a:rPr>
              <a:t>reservados</a:t>
            </a:r>
            <a:r>
              <a:rPr lang="pt-BR" dirty="0"/>
              <a:t>.</a:t>
            </a:r>
          </a:p>
        </p:txBody>
      </p:sp>
      <p:sp>
        <p:nvSpPr>
          <p:cNvPr id="17" name="Slide Number Placeholder 16">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68</a:t>
            </a:fld>
            <a:endParaRPr lang="en-US" dirty="0"/>
          </a:p>
        </p:txBody>
      </p:sp>
      <p:sp>
        <p:nvSpPr>
          <p:cNvPr id="3" name="TextBox 2">
            <a:extLst>
              <a:ext uri="{FF2B5EF4-FFF2-40B4-BE49-F238E27FC236}">
                <a16:creationId xmlns:a16="http://schemas.microsoft.com/office/drawing/2014/main" id="{BE10F589-7E69-4541-9465-64DB61A45EC4}"/>
              </a:ext>
            </a:extLst>
          </p:cNvPr>
          <p:cNvSpPr txBox="1"/>
          <p:nvPr/>
        </p:nvSpPr>
        <p:spPr>
          <a:xfrm>
            <a:off x="2063218" y="1294856"/>
            <a:ext cx="8185254" cy="830997"/>
          </a:xfrm>
          <a:prstGeom prst="rect">
            <a:avLst/>
          </a:prstGeom>
          <a:noFill/>
        </p:spPr>
        <p:txBody>
          <a:bodyPr wrap="none" rtlCol="0">
            <a:spAutoFit/>
          </a:bodyPr>
          <a:lstStyle/>
          <a:p>
            <a:pPr algn="ctr" rtl="0"/>
            <a:r>
              <a:rPr lang="pt-BR" sz="2400" dirty="0"/>
              <a:t>O AWS Lambda é um serviço de computação </a:t>
            </a:r>
            <a:r>
              <a:rPr lang="pt-BR" sz="2400" b="1" dirty="0">
                <a:solidFill>
                  <a:schemeClr val="accent5"/>
                </a:solidFill>
              </a:rPr>
              <a:t>sem servidor</a:t>
            </a:r>
            <a:r>
              <a:rPr lang="pt-BR" sz="2400" dirty="0"/>
              <a:t> .</a:t>
            </a:r>
          </a:p>
          <a:p>
            <a:pPr algn="ctr" rtl="0"/>
            <a:endParaRPr lang="en-US" sz="24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20" name="Group 19" descr="diagram shows (from left to right) that code is uploaded, code runs as a Lambda function triggered by events or run on a schedule, and that you only pay for compute time you use.">
            <a:extLst>
              <a:ext uri="{FF2B5EF4-FFF2-40B4-BE49-F238E27FC236}">
                <a16:creationId xmlns:a16="http://schemas.microsoft.com/office/drawing/2014/main" id="{144BD62D-DAB5-344C-995B-276357175569}"/>
              </a:ext>
            </a:extLst>
          </p:cNvPr>
          <p:cNvGrpSpPr/>
          <p:nvPr/>
        </p:nvGrpSpPr>
        <p:grpSpPr>
          <a:xfrm>
            <a:off x="419100" y="1828801"/>
            <a:ext cx="11395284" cy="4210914"/>
            <a:chOff x="419100" y="1828801"/>
            <a:chExt cx="11395284" cy="4210914"/>
          </a:xfrm>
        </p:grpSpPr>
        <p:pic>
          <p:nvPicPr>
            <p:cNvPr id="23" name="Picture 22">
              <a:extLs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703574" y="2113265"/>
              <a:ext cx="10455204" cy="2898648"/>
            </a:xfrm>
            <a:prstGeom prst="rect">
              <a:avLst/>
            </a:prstGeom>
          </p:spPr>
        </p:pic>
        <p:sp>
          <p:nvSpPr>
            <p:cNvPr id="7" name="TextBox 6"/>
            <p:cNvSpPr txBox="1"/>
            <p:nvPr/>
          </p:nvSpPr>
          <p:spPr>
            <a:xfrm>
              <a:off x="2467383" y="5166873"/>
              <a:ext cx="3806844" cy="646501"/>
            </a:xfrm>
            <a:prstGeom prst="rect">
              <a:avLst/>
            </a:prstGeom>
            <a:solidFill>
              <a:schemeClr val="bg1"/>
            </a:solidFill>
          </p:spPr>
          <p:txBody>
            <a:bodyPr wrap="none" rtlCol="0">
              <a:noAutofit/>
            </a:bodyPr>
            <a:lstStyle/>
            <a:p>
              <a:pPr algn="ctr" rtl="0"/>
              <a:r>
                <a:rPr lang="pt-BR" sz="1600" dirty="0">
                  <a:latin typeface="Amazon Ember" panose="02000000000000000000" pitchFamily="2" charset="0"/>
                  <a:ea typeface="Amazon Ember" panose="02000000000000000000" pitchFamily="2" charset="0"/>
                </a:rPr>
                <a:t>Execute seu código em </a:t>
              </a:r>
              <a:br>
                <a:rPr lang="pt-BR" sz="1600" dirty="0">
                  <a:latin typeface="Amazon Ember" panose="02000000000000000000" pitchFamily="2" charset="0"/>
                  <a:ea typeface="Amazon Ember" panose="02000000000000000000" pitchFamily="2" charset="0"/>
                </a:rPr>
              </a:br>
              <a:r>
                <a:rPr lang="pt-BR" sz="1600" dirty="0">
                  <a:latin typeface="Amazon Ember" panose="02000000000000000000" pitchFamily="2" charset="0"/>
                  <a:ea typeface="Amazon Ember" panose="02000000000000000000" pitchFamily="2" charset="0"/>
                </a:rPr>
                <a:t>uma </a:t>
              </a:r>
              <a:r>
                <a:rPr lang="pt-BR" sz="1600" b="1" i="1" dirty="0">
                  <a:solidFill>
                    <a:schemeClr val="accent5"/>
                  </a:solidFill>
                  <a:latin typeface="Amazon Ember" panose="02000000000000000000" pitchFamily="2" charset="0"/>
                  <a:ea typeface="Amazon Ember" panose="02000000000000000000" pitchFamily="2" charset="0"/>
                </a:rPr>
                <a:t>programação</a:t>
              </a:r>
              <a:r>
                <a:rPr lang="pt-BR" sz="1600" dirty="0">
                  <a:latin typeface="Amazon Ember" panose="02000000000000000000" pitchFamily="2" charset="0"/>
                  <a:ea typeface="Amazon Ember" panose="02000000000000000000" pitchFamily="2" charset="0"/>
                </a:rPr>
                <a:t> </a:t>
              </a:r>
            </a:p>
            <a:p>
              <a:pPr algn="ctr" rtl="0"/>
              <a:r>
                <a:rPr lang="pt-BR" sz="1600" i="1" dirty="0">
                  <a:latin typeface="Amazon Ember" panose="02000000000000000000" pitchFamily="2" charset="0"/>
                  <a:ea typeface="Amazon Ember" panose="02000000000000000000" pitchFamily="2" charset="0"/>
                </a:rPr>
                <a:t>ou em resposta a </a:t>
              </a:r>
              <a:r>
                <a:rPr lang="pt-BR" sz="1600" b="1" i="1" dirty="0">
                  <a:solidFill>
                    <a:schemeClr val="accent5"/>
                  </a:solidFill>
                  <a:latin typeface="Amazon Ember" panose="02000000000000000000" pitchFamily="2" charset="0"/>
                  <a:ea typeface="Amazon Ember" panose="02000000000000000000" pitchFamily="2" charset="0"/>
                </a:rPr>
                <a:t>eventos</a:t>
              </a:r>
            </a:p>
          </p:txBody>
        </p:sp>
        <p:sp>
          <p:nvSpPr>
            <p:cNvPr id="9" name="TextBox 8"/>
            <p:cNvSpPr txBox="1"/>
            <p:nvPr/>
          </p:nvSpPr>
          <p:spPr>
            <a:xfrm>
              <a:off x="9185740" y="4787325"/>
              <a:ext cx="1827842" cy="986656"/>
            </a:xfrm>
            <a:prstGeom prst="rect">
              <a:avLst/>
            </a:prstGeom>
            <a:solidFill>
              <a:schemeClr val="bg1"/>
            </a:solidFill>
          </p:spPr>
          <p:txBody>
            <a:bodyPr wrap="none" rtlCol="0">
              <a:noAutofit/>
            </a:bodyPr>
            <a:lstStyle/>
            <a:p>
              <a:pPr algn="ctr" rtl="0"/>
              <a:r>
                <a:rPr lang="pt-BR" sz="1600" dirty="0">
                  <a:latin typeface="Amazon Ember" panose="02000000000000000000" pitchFamily="2" charset="0"/>
                  <a:ea typeface="Amazon Ember" panose="02000000000000000000" pitchFamily="2" charset="0"/>
                </a:rPr>
                <a:t>Pague </a:t>
              </a:r>
              <a:r>
                <a:rPr lang="pt-BR" sz="1600" dirty="0">
                  <a:solidFill>
                    <a:srgbClr val="000000"/>
                  </a:solidFill>
                  <a:latin typeface="Amazon Ember" panose="02000000000000000000" pitchFamily="2" charset="0"/>
                  <a:ea typeface="Amazon Ember" panose="02000000000000000000" pitchFamily="2" charset="0"/>
                </a:rPr>
                <a:t>somente</a:t>
              </a:r>
              <a:r>
                <a:rPr lang="pt-BR" sz="1600" dirty="0">
                  <a:latin typeface="Amazon Ember" panose="02000000000000000000" pitchFamily="2" charset="0"/>
                  <a:ea typeface="Amazon Ember" panose="02000000000000000000" pitchFamily="2" charset="0"/>
                </a:rPr>
                <a:t> pelo </a:t>
              </a:r>
              <a:br>
                <a:rPr lang="pt-BR" sz="1600" dirty="0">
                  <a:latin typeface="Amazon Ember" panose="02000000000000000000" pitchFamily="2" charset="0"/>
                  <a:ea typeface="Amazon Ember" panose="02000000000000000000" pitchFamily="2" charset="0"/>
                </a:rPr>
              </a:br>
              <a:r>
                <a:rPr lang="pt-BR" sz="1600" dirty="0">
                  <a:latin typeface="Amazon Ember" panose="02000000000000000000" pitchFamily="2" charset="0"/>
                  <a:ea typeface="Amazon Ember" panose="02000000000000000000" pitchFamily="2" charset="0"/>
                </a:rPr>
                <a:t>tempo de computação </a:t>
              </a:r>
              <a:br>
                <a:rPr lang="pt-BR" sz="1600" dirty="0">
                  <a:latin typeface="Amazon Ember" panose="02000000000000000000" pitchFamily="2" charset="0"/>
                  <a:ea typeface="Amazon Ember" panose="02000000000000000000" pitchFamily="2" charset="0"/>
                </a:rPr>
              </a:br>
              <a:r>
                <a:rPr lang="pt-BR" sz="1600" dirty="0">
                  <a:latin typeface="Amazon Ember" panose="02000000000000000000" pitchFamily="2" charset="0"/>
                  <a:ea typeface="Amazon Ember" panose="02000000000000000000" pitchFamily="2" charset="0"/>
                </a:rPr>
                <a:t>que</a:t>
              </a:r>
              <a:r>
                <a:rPr lang="en-US" sz="1600" dirty="0">
                  <a:latin typeface="Amazon Ember" panose="02000000000000000000" pitchFamily="2" charset="0"/>
                  <a:ea typeface="Amazon Ember" panose="02000000000000000000" pitchFamily="2" charset="0"/>
                </a:rPr>
                <a:t> </a:t>
              </a:r>
              <a:r>
                <a:rPr lang="pt-BR" sz="1600" dirty="0">
                  <a:latin typeface="Amazon Ember" panose="02000000000000000000" pitchFamily="2" charset="0"/>
                  <a:ea typeface="Amazon Ember" panose="02000000000000000000" pitchFamily="2" charset="0"/>
                </a:rPr>
                <a:t>você </a:t>
              </a:r>
              <a:r>
                <a:rPr lang="pt-BR" sz="1600" dirty="0">
                  <a:solidFill>
                    <a:srgbClr val="000000"/>
                  </a:solidFill>
                  <a:latin typeface="Amazon Ember" panose="02000000000000000000" pitchFamily="2" charset="0"/>
                  <a:ea typeface="Amazon Ember" panose="02000000000000000000" pitchFamily="2" charset="0"/>
                </a:rPr>
                <a:t>usar</a:t>
              </a:r>
              <a:endParaRPr lang="en-US" sz="1600" dirty="0">
                <a:solidFill>
                  <a:srgbClr val="000000"/>
                </a:solidFill>
                <a:latin typeface="Amazon Ember"/>
                <a:ea typeface="Amazon Ember" panose="02000000000000000000" pitchFamily="2" charset="0"/>
              </a:endParaRPr>
            </a:p>
          </p:txBody>
        </p:sp>
        <p:sp>
          <p:nvSpPr>
            <p:cNvPr id="10" name="TextBox 9"/>
            <p:cNvSpPr txBox="1"/>
            <p:nvPr/>
          </p:nvSpPr>
          <p:spPr>
            <a:xfrm>
              <a:off x="3185208" y="4356202"/>
              <a:ext cx="860229" cy="312465"/>
            </a:xfrm>
            <a:prstGeom prst="rect">
              <a:avLst/>
            </a:prstGeom>
            <a:noFill/>
          </p:spPr>
          <p:txBody>
            <a:bodyPr wrap="none" rtlCol="0">
              <a:noAutofit/>
            </a:bodyPr>
            <a:lstStyle/>
            <a:p>
              <a:pPr algn="ctr" rtl="0"/>
              <a:r>
                <a:rPr lang="pt-BR" sz="1600" b="1" dirty="0">
                  <a:solidFill>
                    <a:srgbClr val="000000"/>
                  </a:solidFill>
                  <a:latin typeface="Amazon Ember" panose="02000000000000000000" pitchFamily="2" charset="0"/>
                  <a:ea typeface="Amazon Ember" panose="02000000000000000000" pitchFamily="2" charset="0"/>
                </a:rPr>
                <a:t>Serviços </a:t>
              </a:r>
              <a:br>
                <a:rPr lang="pt-BR" sz="1600" b="1" dirty="0">
                  <a:solidFill>
                    <a:srgbClr val="000000"/>
                  </a:solidFill>
                  <a:latin typeface="Amazon Ember" panose="02000000000000000000" pitchFamily="2" charset="0"/>
                  <a:ea typeface="Amazon Ember" panose="02000000000000000000" pitchFamily="2" charset="0"/>
                </a:rPr>
              </a:br>
              <a:r>
                <a:rPr lang="pt-BR" sz="1600" b="1" dirty="0">
                  <a:solidFill>
                    <a:srgbClr val="000000"/>
                  </a:solidFill>
                  <a:latin typeface="Amazon Ember" panose="02000000000000000000" pitchFamily="2" charset="0"/>
                  <a:ea typeface="Amazon Ember" panose="02000000000000000000" pitchFamily="2" charset="0"/>
                </a:rPr>
                <a:t>da AWS</a:t>
              </a:r>
              <a:endParaRPr lang="en-US" sz="1600" b="1" dirty="0">
                <a:solidFill>
                  <a:srgbClr val="000000"/>
                </a:solidFill>
                <a:latin typeface="Amazon Ember"/>
                <a:ea typeface="Amazon Ember" panose="02000000000000000000" pitchFamily="2" charset="0"/>
              </a:endParaRPr>
            </a:p>
          </p:txBody>
        </p:sp>
        <p:sp>
          <p:nvSpPr>
            <p:cNvPr id="12" name="TextBox 11"/>
            <p:cNvSpPr txBox="1"/>
            <p:nvPr/>
          </p:nvSpPr>
          <p:spPr>
            <a:xfrm>
              <a:off x="3862806" y="4942491"/>
              <a:ext cx="863600" cy="235671"/>
            </a:xfrm>
            <a:prstGeom prst="rect">
              <a:avLst/>
            </a:prstGeom>
            <a:solidFill>
              <a:schemeClr val="bg1"/>
            </a:solidFill>
          </p:spPr>
          <p:txBody>
            <a:bodyPr wrap="none" rtlCol="0">
              <a:noAutofit/>
            </a:bodyPr>
            <a:lstStyle/>
            <a:p>
              <a:pPr algn="ctr" rtl="0"/>
              <a:r>
                <a:rPr lang="pt-BR" sz="1600" b="1" dirty="0">
                  <a:solidFill>
                    <a:srgbClr val="000000"/>
                  </a:solidFill>
                  <a:latin typeface="Amazon Ember" panose="02000000000000000000" pitchFamily="2" charset="0"/>
                  <a:ea typeface="Amazon Ember" panose="02000000000000000000" pitchFamily="2" charset="0"/>
                </a:rPr>
                <a:t>Aplicativos móveis</a:t>
              </a:r>
              <a:endParaRPr lang="en-US" sz="1600" b="1" dirty="0">
                <a:solidFill>
                  <a:srgbClr val="000000"/>
                </a:solidFill>
                <a:latin typeface="Amazon Ember"/>
                <a:ea typeface="Amazon Ember" panose="02000000000000000000" pitchFamily="2" charset="0"/>
              </a:endParaRPr>
            </a:p>
          </p:txBody>
        </p:sp>
        <p:sp>
          <p:nvSpPr>
            <p:cNvPr id="13" name="TextBox 12"/>
            <p:cNvSpPr txBox="1"/>
            <p:nvPr/>
          </p:nvSpPr>
          <p:spPr>
            <a:xfrm>
              <a:off x="4544139" y="4424729"/>
              <a:ext cx="1207268" cy="487680"/>
            </a:xfrm>
            <a:prstGeom prst="rect">
              <a:avLst/>
            </a:prstGeom>
            <a:solidFill>
              <a:schemeClr val="bg1"/>
            </a:solidFill>
          </p:spPr>
          <p:txBody>
            <a:bodyPr wrap="square" rtlCol="0">
              <a:noAutofit/>
            </a:bodyPr>
            <a:lstStyle/>
            <a:p>
              <a:pPr algn="ctr" rtl="0"/>
              <a:r>
                <a:rPr lang="pt-BR" sz="1600" b="1" dirty="0" err="1">
                  <a:solidFill>
                    <a:srgbClr val="000000"/>
                  </a:solidFill>
                  <a:latin typeface="Amazon Ember"/>
                  <a:ea typeface="Amazon Ember" panose="02000000000000000000" pitchFamily="2" charset="0"/>
                </a:rPr>
                <a:t>E</a:t>
              </a:r>
              <a:r>
                <a:rPr lang="pt-BR" sz="1600" b="1" dirty="0" err="1">
                  <a:solidFill>
                    <a:srgbClr val="000000"/>
                  </a:solidFill>
                  <a:latin typeface="Amazon Ember" panose="02000000000000000000" pitchFamily="2" charset="0"/>
                  <a:ea typeface="Amazon Ember" panose="02000000000000000000" pitchFamily="2" charset="0"/>
                </a:rPr>
                <a:t>ndpoints</a:t>
              </a:r>
              <a:r>
                <a:rPr lang="pt-BR" sz="1600" b="1" dirty="0">
                  <a:solidFill>
                    <a:srgbClr val="000000"/>
                  </a:solidFill>
                  <a:latin typeface="Amazon Ember" panose="02000000000000000000" pitchFamily="2" charset="0"/>
                  <a:ea typeface="Amazon Ember" panose="02000000000000000000" pitchFamily="2" charset="0"/>
                </a:rPr>
                <a:t> HTTP</a:t>
              </a:r>
              <a:endParaRPr lang="en-US" sz="1600" b="1" dirty="0">
                <a:solidFill>
                  <a:srgbClr val="000000"/>
                </a:solidFill>
                <a:latin typeface="Amazon Ember"/>
                <a:ea typeface="Amazon Ember" panose="02000000000000000000" pitchFamily="2" charset="0"/>
              </a:endParaRPr>
            </a:p>
          </p:txBody>
        </p:sp>
        <p:cxnSp>
          <p:nvCxnSpPr>
            <p:cNvPr id="16" name="Straight Arrow Connector 15"/>
            <p:cNvCxnSpPr/>
            <p:nvPr/>
          </p:nvCxnSpPr>
          <p:spPr>
            <a:xfrm>
              <a:off x="2641482" y="3483147"/>
              <a:ext cx="987644" cy="0"/>
            </a:xfrm>
            <a:prstGeom prst="straightConnector1">
              <a:avLst/>
            </a:prstGeom>
            <a:ln w="38100">
              <a:solidFill>
                <a:schemeClr val="tx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765056" y="2470146"/>
              <a:ext cx="1811146" cy="371697"/>
            </a:xfrm>
            <a:prstGeom prst="rect">
              <a:avLst/>
            </a:prstGeom>
            <a:solidFill>
              <a:schemeClr val="bg1"/>
            </a:solidFill>
          </p:spPr>
          <p:txBody>
            <a:bodyPr wrap="none" rtlCol="0">
              <a:noAutofit/>
            </a:bodyPr>
            <a:lstStyle/>
            <a:p>
              <a:pPr algn="ctr" rtl="0"/>
              <a:r>
                <a:rPr lang="pt-BR" b="1" dirty="0">
                  <a:ea typeface="Amazon Ember" panose="02000000000000000000" pitchFamily="2" charset="0"/>
                </a:rPr>
                <a:t>Faça upload </a:t>
              </a:r>
              <a:br>
                <a:rPr lang="pt-BR" b="1" dirty="0">
                  <a:ea typeface="Amazon Ember" panose="02000000000000000000" pitchFamily="2" charset="0"/>
                </a:rPr>
              </a:br>
              <a:r>
                <a:rPr lang="pt-BR" b="1" dirty="0">
                  <a:ea typeface="Amazon Ember" panose="02000000000000000000" pitchFamily="2" charset="0"/>
                </a:rPr>
                <a:t>do seu </a:t>
              </a:r>
              <a:r>
                <a:rPr lang="pt-BR" b="1" dirty="0"/>
                <a:t>código</a:t>
              </a:r>
              <a:endParaRPr lang="en-US" b="1" dirty="0">
                <a:ea typeface="Amazon Ember" panose="02000000000000000000" pitchFamily="2" charset="0"/>
              </a:endParaRPr>
            </a:p>
            <a:p>
              <a:pPr algn="ctr" rtl="0"/>
              <a:endParaRPr lang="en-US" b="1" dirty="0">
                <a:ea typeface="Amazon Ember" panose="02000000000000000000" pitchFamily="2" charset="0"/>
              </a:endParaRPr>
            </a:p>
          </p:txBody>
        </p:sp>
        <p:sp>
          <p:nvSpPr>
            <p:cNvPr id="8" name="TextBox 7"/>
            <p:cNvSpPr txBox="1"/>
            <p:nvPr/>
          </p:nvSpPr>
          <p:spPr>
            <a:xfrm>
              <a:off x="6289007" y="4787325"/>
              <a:ext cx="1748836" cy="937047"/>
            </a:xfrm>
            <a:prstGeom prst="rect">
              <a:avLst/>
            </a:prstGeom>
            <a:solidFill>
              <a:schemeClr val="bg1"/>
            </a:solidFill>
          </p:spPr>
          <p:txBody>
            <a:bodyPr wrap="none" rtlCol="0">
              <a:noAutofit/>
            </a:bodyPr>
            <a:lstStyle/>
            <a:p>
              <a:pPr algn="ctr" rtl="0"/>
              <a:r>
                <a:rPr lang="pt-BR" sz="1600" dirty="0">
                  <a:latin typeface="Amazon Ember" panose="02000000000000000000" pitchFamily="2" charset="0"/>
                  <a:ea typeface="Amazon Ember" panose="02000000000000000000" pitchFamily="2" charset="0"/>
                </a:rPr>
                <a:t>Seu código</a:t>
              </a:r>
              <a:br>
                <a:rPr lang="en-US" sz="1600" dirty="0">
                  <a:latin typeface="Amazon Ember" panose="02000000000000000000" pitchFamily="2" charset="0"/>
                  <a:ea typeface="Amazon Ember" panose="02000000000000000000" pitchFamily="2" charset="0"/>
                </a:rPr>
              </a:br>
              <a:r>
                <a:rPr lang="pt-BR" sz="1600" dirty="0">
                  <a:latin typeface="Amazon Ember" panose="02000000000000000000" pitchFamily="2" charset="0"/>
                  <a:ea typeface="Amazon Ember" panose="02000000000000000000" pitchFamily="2" charset="0"/>
                </a:rPr>
                <a:t>é executado somente </a:t>
              </a:r>
              <a:br>
                <a:rPr lang="pt-BR" sz="1600" dirty="0">
                  <a:latin typeface="Amazon Ember" panose="02000000000000000000" pitchFamily="2" charset="0"/>
                  <a:ea typeface="Amazon Ember" panose="02000000000000000000" pitchFamily="2" charset="0"/>
                </a:rPr>
              </a:br>
              <a:r>
                <a:rPr lang="pt-BR" sz="1600" dirty="0">
                  <a:latin typeface="Amazon Ember" panose="02000000000000000000" pitchFamily="2" charset="0"/>
                  <a:ea typeface="Amazon Ember" panose="02000000000000000000" pitchFamily="2" charset="0"/>
                </a:rPr>
                <a:t>quando é acionado</a:t>
              </a:r>
              <a:endParaRPr lang="en-US" sz="1600" dirty="0">
                <a:latin typeface="Amazon Ember" panose="02000000000000000000" pitchFamily="2" charset="0"/>
                <a:ea typeface="Amazon Ember" panose="02000000000000000000" pitchFamily="2" charset="0"/>
              </a:endParaRPr>
            </a:p>
          </p:txBody>
        </p:sp>
        <p:sp>
          <p:nvSpPr>
            <p:cNvPr id="19" name="Rounded Rectangle 18">
              <a:extLst>
                <a:ext uri="{C183D7F6-B498-43B3-948B-1728B52AA6E4}">
                  <adec:decorative xmlns:adec="http://schemas.microsoft.com/office/drawing/2017/decorative" val="1"/>
                </a:ext>
              </a:extLst>
            </p:cNvPr>
            <p:cNvSpPr/>
            <p:nvPr/>
          </p:nvSpPr>
          <p:spPr bwMode="auto">
            <a:xfrm>
              <a:off x="419100" y="1828801"/>
              <a:ext cx="11395284" cy="4210914"/>
            </a:xfrm>
            <a:prstGeom prst="roundRect">
              <a:avLst>
                <a:gd name="adj" fmla="val 10315"/>
              </a:avLst>
            </a:prstGeom>
            <a:noFill/>
            <a:ln w="19050">
              <a:solidFill>
                <a:schemeClr val="tx1"/>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rtl="0" fontAlgn="base">
                <a:lnSpc>
                  <a:spcPct val="90000"/>
                </a:lnSpc>
                <a:spcBef>
                  <a:spcPct val="0"/>
                </a:spcBef>
                <a:spcAft>
                  <a:spcPct val="0"/>
                </a:spcAft>
              </a:pPr>
              <a:endParaRPr lang="en-US" sz="2400" dirty="0">
                <a:solidFill>
                  <a:schemeClr val="tx1"/>
                </a:solidFill>
                <a:ea typeface="Segoe UI" pitchFamily="34" charset="0"/>
                <a:cs typeface="Segoe UI" pitchFamily="34" charset="0"/>
              </a:endParaRPr>
            </a:p>
          </p:txBody>
        </p:sp>
        <p:cxnSp>
          <p:nvCxnSpPr>
            <p:cNvPr id="24" name="Straight Arrow Connector 23"/>
            <p:cNvCxnSpPr>
              <a:cxnSpLocks/>
            </p:cNvCxnSpPr>
            <p:nvPr/>
          </p:nvCxnSpPr>
          <p:spPr>
            <a:xfrm>
              <a:off x="4942518" y="3483147"/>
              <a:ext cx="1125940" cy="0"/>
            </a:xfrm>
            <a:prstGeom prst="straightConnector1">
              <a:avLst/>
            </a:prstGeom>
            <a:ln w="38100">
              <a:solidFill>
                <a:schemeClr val="tx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V="1">
              <a:off x="7526756" y="2810794"/>
              <a:ext cx="1814322" cy="253718"/>
            </a:xfrm>
            <a:prstGeom prst="straightConnector1">
              <a:avLst/>
            </a:prstGeom>
            <a:ln w="38100">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526756" y="4396111"/>
              <a:ext cx="1814322" cy="208989"/>
            </a:xfrm>
            <a:prstGeom prst="straightConnector1">
              <a:avLst/>
            </a:prstGeom>
            <a:ln w="38100">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3987905" y="3557834"/>
              <a:ext cx="306077" cy="199236"/>
            </a:xfrm>
            <a:prstGeom prst="straightConnector1">
              <a:avLst/>
            </a:prstGeom>
            <a:ln w="38100">
              <a:solidFill>
                <a:schemeClr val="tx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4419566" y="3558214"/>
              <a:ext cx="306840" cy="162332"/>
            </a:xfrm>
            <a:prstGeom prst="straightConnector1">
              <a:avLst/>
            </a:prstGeom>
            <a:ln w="38100">
              <a:solidFill>
                <a:schemeClr val="tx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flipV="1">
              <a:off x="4356773" y="3540428"/>
              <a:ext cx="2" cy="441024"/>
            </a:xfrm>
            <a:prstGeom prst="straightConnector1">
              <a:avLst/>
            </a:prstGeom>
            <a:ln w="38100">
              <a:solidFill>
                <a:schemeClr val="tx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42DB80E8-BFB3-6E42-A447-BEEBC14991AF}"/>
                </a:ext>
              </a:extLst>
            </p:cNvPr>
            <p:cNvSpPr txBox="1"/>
            <p:nvPr/>
          </p:nvSpPr>
          <p:spPr>
            <a:xfrm>
              <a:off x="2860676" y="2080470"/>
              <a:ext cx="2978149" cy="725693"/>
            </a:xfrm>
            <a:prstGeom prst="rect">
              <a:avLst/>
            </a:prstGeom>
            <a:solidFill>
              <a:schemeClr val="bg1"/>
            </a:solidFill>
          </p:spPr>
          <p:txBody>
            <a:bodyPr wrap="none" rtlCol="0">
              <a:noAutofit/>
            </a:bodyPr>
            <a:lstStyle/>
            <a:p>
              <a:pPr algn="ctr" rtl="0"/>
              <a:r>
                <a:rPr lang="pt-BR" dirty="0">
                  <a:latin typeface="Amazon Ember" panose="02000000000000000000" pitchFamily="2" charset="0"/>
                  <a:ea typeface="Amazon Ember" panose="02000000000000000000" pitchFamily="2" charset="0"/>
                </a:rPr>
                <a:t>O código que você </a:t>
              </a:r>
              <a:br>
                <a:rPr lang="pt-BR" dirty="0">
                  <a:latin typeface="Amazon Ember" panose="02000000000000000000" pitchFamily="2" charset="0"/>
                  <a:ea typeface="Amazon Ember" panose="02000000000000000000" pitchFamily="2" charset="0"/>
                </a:rPr>
              </a:br>
              <a:r>
                <a:rPr lang="pt-BR" dirty="0">
                  <a:latin typeface="Amazon Ember" panose="02000000000000000000" pitchFamily="2" charset="0"/>
                  <a:ea typeface="Amazon Ember" panose="02000000000000000000" pitchFamily="2" charset="0"/>
                </a:rPr>
                <a:t>executa é uma </a:t>
              </a:r>
              <a:r>
                <a:rPr lang="pt-BR" b="1" dirty="0">
                  <a:solidFill>
                    <a:schemeClr val="accent5"/>
                  </a:solidFill>
                  <a:latin typeface="Amazon Ember" panose="02000000000000000000" pitchFamily="2" charset="0"/>
                  <a:ea typeface="Amazon Ember" panose="02000000000000000000" pitchFamily="2" charset="0"/>
                </a:rPr>
                <a:t>função Lambda</a:t>
              </a:r>
              <a:endParaRPr lang="en-US" b="1" dirty="0">
                <a:solidFill>
                  <a:schemeClr val="accent5"/>
                </a:solidFill>
                <a:latin typeface="Amazon Ember"/>
                <a:ea typeface="Amazon Ember" panose="02000000000000000000" pitchFamily="2" charset="0"/>
              </a:endParaRPr>
            </a:p>
          </p:txBody>
        </p:sp>
        <p:sp>
          <p:nvSpPr>
            <p:cNvPr id="14" name="Rectangle 13">
              <a:extLst>
                <a:ext uri="{FF2B5EF4-FFF2-40B4-BE49-F238E27FC236}">
                  <a16:creationId xmlns:a16="http://schemas.microsoft.com/office/drawing/2014/main" id="{DEE98976-F851-D446-ADA2-E7C0494D7AF3}"/>
                </a:ext>
              </a:extLst>
            </p:cNvPr>
            <p:cNvSpPr/>
            <p:nvPr/>
          </p:nvSpPr>
          <p:spPr>
            <a:xfrm flipH="1">
              <a:off x="3862806" y="2651592"/>
              <a:ext cx="1079712" cy="8475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30" name="Graphic 29">
              <a:extLst>
                <a:ext uri="{FF2B5EF4-FFF2-40B4-BE49-F238E27FC236}">
                  <a16:creationId xmlns:a16="http://schemas.microsoft.com/office/drawing/2014/main" id="{031EC9E4-DB0C-E04C-B4C2-041A7E0FE06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951041" y="2678668"/>
              <a:ext cx="839528" cy="839528"/>
            </a:xfrm>
            <a:prstGeom prst="rect">
              <a:avLst/>
            </a:prstGeom>
          </p:spPr>
        </p:pic>
      </p:grpSp>
    </p:spTree>
    <p:custDataLst>
      <p:tags r:id="rId1"/>
    </p:custDataLst>
    <p:extLst>
      <p:ext uri="{BB962C8B-B14F-4D97-AF65-F5344CB8AC3E}">
        <p14:creationId xmlns:p14="http://schemas.microsoft.com/office/powerpoint/2010/main" val="658767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8" fill="hold" grpId="0" nodeType="clickEffect">
                                  <p:stCondLst>
                                    <p:cond delay="0"/>
                                  </p:stCondLst>
                                  <p:childTnLst>
                                    <p:animEffect transition="out" filter="wipe(left)">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2" presetClass="exit" presetSubtype="8" fill="hold" grpId="0" nodeType="clickEffect">
                                  <p:stCondLst>
                                    <p:cond delay="0"/>
                                  </p:stCondLst>
                                  <p:childTnLst>
                                    <p:animEffect transition="out" filter="wipe(left)">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2" presetClass="exit" presetSubtype="8" fill="hold" grpId="0" nodeType="clickEffect">
                                  <p:stCondLst>
                                    <p:cond delay="0"/>
                                  </p:stCondLst>
                                  <p:childTnLst>
                                    <p:animEffect transition="out" filter="wipe(left)">
                                      <p:cBhvr>
                                        <p:cTn id="16" dur="500"/>
                                        <p:tgtEl>
                                          <p:spTgt spid="15"/>
                                        </p:tgtEl>
                                      </p:cBhvr>
                                    </p:animEffect>
                                    <p:set>
                                      <p:cBhvr>
                                        <p:cTn id="17"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animBg="1"/>
      <p:bldP spid="15"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F62B1B8-919C-D341-A3A2-660D96EA7C49}"/>
              </a:ext>
              <a:ext uri="{C183D7F6-B498-43B3-948B-1728B52AA6E4}">
                <adec:decorative xmlns:adec="http://schemas.microsoft.com/office/drawing/2017/decorative" val="1"/>
              </a:ext>
            </a:extLst>
          </p:cNvPr>
          <p:cNvGrpSpPr/>
          <p:nvPr/>
        </p:nvGrpSpPr>
        <p:grpSpPr>
          <a:xfrm>
            <a:off x="2481382" y="2141831"/>
            <a:ext cx="8593018" cy="2940418"/>
            <a:chOff x="2481382" y="2141831"/>
            <a:chExt cx="8593018" cy="2940418"/>
          </a:xfrm>
        </p:grpSpPr>
        <p:sp>
          <p:nvSpPr>
            <p:cNvPr id="12" name="Rounded Rectangle 11"/>
            <p:cNvSpPr/>
            <p:nvPr/>
          </p:nvSpPr>
          <p:spPr bwMode="auto">
            <a:xfrm>
              <a:off x="2481382" y="2141831"/>
              <a:ext cx="8593018" cy="2940418"/>
            </a:xfrm>
            <a:prstGeom prst="roundRect">
              <a:avLst>
                <a:gd name="adj" fmla="val 8687"/>
              </a:avLst>
            </a:prstGeom>
            <a:solidFill>
              <a:schemeClr val="bg1"/>
            </a:solidFill>
            <a:ln w="19050">
              <a:solidFill>
                <a:schemeClr val="tx1"/>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rtl="0" fontAlgn="base">
                <a:lnSpc>
                  <a:spcPct val="90000"/>
                </a:lnSpc>
                <a:spcBef>
                  <a:spcPct val="0"/>
                </a:spcBef>
                <a:spcAft>
                  <a:spcPct val="0"/>
                </a:spcAft>
              </a:pPr>
              <a:endParaRPr lang="en-US" sz="2400" dirty="0">
                <a:solidFill>
                  <a:schemeClr val="tx1"/>
                </a:soli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F712EA9B-8C23-C144-A39C-C6BEE5703804}"/>
                </a:ext>
              </a:extLst>
            </p:cNvPr>
            <p:cNvGrpSpPr/>
            <p:nvPr/>
          </p:nvGrpSpPr>
          <p:grpSpPr>
            <a:xfrm>
              <a:off x="2979907" y="2219145"/>
              <a:ext cx="617540" cy="2623496"/>
              <a:chOff x="2979907" y="2219145"/>
              <a:chExt cx="617540" cy="2623496"/>
            </a:xfrm>
          </p:grpSpPr>
          <p:pic>
            <p:nvPicPr>
              <p:cNvPr id="5" name="Picture 4"/>
              <p:cNvPicPr>
                <a:picLocks noChangeAspect="1"/>
              </p:cNvPicPr>
              <p:nvPr/>
            </p:nvPicPr>
            <p:blipFill>
              <a:blip r:embed="rId4">
                <a:duotone>
                  <a:schemeClr val="accent1">
                    <a:shade val="45000"/>
                    <a:satMod val="135000"/>
                  </a:schemeClr>
                  <a:prstClr val="white"/>
                </a:duotone>
              </a:blip>
              <a:stretch>
                <a:fillRect/>
              </a:stretch>
            </p:blipFill>
            <p:spPr>
              <a:xfrm>
                <a:off x="2979907" y="2219145"/>
                <a:ext cx="617540" cy="499762"/>
              </a:xfrm>
              <a:prstGeom prst="rect">
                <a:avLst/>
              </a:prstGeom>
            </p:spPr>
          </p:pic>
          <p:pic>
            <p:nvPicPr>
              <p:cNvPr id="13" name="Picture 12"/>
              <p:cNvPicPr>
                <a:picLocks noChangeAspect="1"/>
              </p:cNvPicPr>
              <p:nvPr/>
            </p:nvPicPr>
            <p:blipFill>
              <a:blip r:embed="rId5">
                <a:duotone>
                  <a:schemeClr val="accent3">
                    <a:shade val="45000"/>
                    <a:satMod val="135000"/>
                  </a:schemeClr>
                  <a:prstClr val="white"/>
                </a:duotone>
              </a:blip>
              <a:stretch>
                <a:fillRect/>
              </a:stretch>
            </p:blipFill>
            <p:spPr>
              <a:xfrm>
                <a:off x="3046568" y="2786548"/>
                <a:ext cx="484218" cy="481912"/>
              </a:xfrm>
              <a:prstGeom prst="rect">
                <a:avLst/>
              </a:prstGeom>
            </p:spPr>
          </p:pic>
          <p:pic>
            <p:nvPicPr>
              <p:cNvPr id="14" name="Picture 13"/>
              <p:cNvPicPr>
                <a:picLocks noChangeAspect="1"/>
              </p:cNvPicPr>
              <p:nvPr/>
            </p:nvPicPr>
            <p:blipFill>
              <a:blip r:embed="rId6">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044809" y="3336101"/>
                <a:ext cx="487736" cy="485413"/>
              </a:xfrm>
              <a:prstGeom prst="rect">
                <a:avLst/>
              </a:prstGeom>
            </p:spPr>
          </p:pic>
          <p:pic>
            <p:nvPicPr>
              <p:cNvPr id="16" name="Picture 15"/>
              <p:cNvPicPr>
                <a:picLocks noChangeAspect="1"/>
              </p:cNvPicPr>
              <p:nvPr/>
            </p:nvPicPr>
            <p:blipFill>
              <a:blip r:embed="rId7">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033605" y="3816715"/>
                <a:ext cx="563842" cy="563842"/>
              </a:xfrm>
              <a:prstGeom prst="rect">
                <a:avLst/>
              </a:prstGeom>
            </p:spPr>
          </p:pic>
          <p:pic>
            <p:nvPicPr>
              <p:cNvPr id="18" name="Picture 17"/>
              <p:cNvPicPr>
                <a:picLocks noChangeAspect="1"/>
              </p:cNvPicPr>
              <p:nvPr/>
            </p:nvPicPr>
            <p:blipFill>
              <a:blip r:embed="rId8">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3116627" y="4449281"/>
                <a:ext cx="395242" cy="393360"/>
              </a:xfrm>
              <a:prstGeom prst="rect">
                <a:avLst/>
              </a:prstGeom>
            </p:spPr>
          </p:pic>
        </p:grpSp>
      </p:grpSp>
      <p:sp>
        <p:nvSpPr>
          <p:cNvPr id="2" name="Title 1"/>
          <p:cNvSpPr>
            <a:spLocks noGrp="1"/>
          </p:cNvSpPr>
          <p:nvPr>
            <p:ph type="title"/>
          </p:nvPr>
        </p:nvSpPr>
        <p:spPr/>
        <p:txBody>
          <a:bodyPr rtlCol="0"/>
          <a:lstStyle/>
          <a:p>
            <a:pPr rtl="0"/>
            <a:r>
              <a:rPr lang="pt-BR"/>
              <a:t>Benefícios do Lambda</a:t>
            </a:r>
          </a:p>
        </p:txBody>
      </p:sp>
      <p:sp>
        <p:nvSpPr>
          <p:cNvPr id="3" name="Content Placeholder 2"/>
          <p:cNvSpPr>
            <a:spLocks noGrp="1"/>
          </p:cNvSpPr>
          <p:nvPr>
            <p:ph idx="4294967295"/>
          </p:nvPr>
        </p:nvSpPr>
        <p:spPr>
          <a:xfrm>
            <a:off x="3722688" y="2219145"/>
            <a:ext cx="7351712" cy="2737597"/>
          </a:xfrm>
        </p:spPr>
        <p:txBody>
          <a:bodyPr rtlCol="0">
            <a:normAutofit/>
          </a:bodyPr>
          <a:lstStyle/>
          <a:p>
            <a:pPr marL="0" indent="0" rtl="0">
              <a:spcBef>
                <a:spcPts val="200"/>
              </a:spcBef>
              <a:spcAft>
                <a:spcPts val="1600"/>
              </a:spcAft>
              <a:buNone/>
            </a:pPr>
            <a:r>
              <a:rPr lang="pt-BR" sz="2400"/>
              <a:t>Oferece suporte a várias linguagens de programação</a:t>
            </a:r>
            <a:endParaRPr lang="en-US" sz="2400" dirty="0">
              <a:solidFill>
                <a:srgbClr val="000000"/>
              </a:solidFill>
              <a:latin typeface="Amazon Ember Light" panose="020B0403020204020204"/>
            </a:endParaRPr>
          </a:p>
          <a:p>
            <a:pPr marL="0" indent="0" rtl="0">
              <a:spcBef>
                <a:spcPts val="200"/>
              </a:spcBef>
              <a:spcAft>
                <a:spcPts val="1600"/>
              </a:spcAft>
              <a:buNone/>
            </a:pPr>
            <a:r>
              <a:rPr lang="pt-BR" sz="2400">
                <a:solidFill>
                  <a:srgbClr val="000000"/>
                </a:solidFill>
              </a:rPr>
              <a:t>Administração totalmente</a:t>
            </a:r>
            <a:r>
              <a:rPr lang="pt-BR" sz="2400"/>
              <a:t> </a:t>
            </a:r>
            <a:r>
              <a:rPr lang="pt-BR" sz="2400">
                <a:solidFill>
                  <a:srgbClr val="000000"/>
                </a:solidFill>
              </a:rPr>
              <a:t>automatizada</a:t>
            </a:r>
            <a:endParaRPr lang="en-US" sz="2400" dirty="0">
              <a:solidFill>
                <a:srgbClr val="000000"/>
              </a:solidFill>
              <a:latin typeface="Amazon Ember Light" panose="020B0403020204020204"/>
            </a:endParaRPr>
          </a:p>
          <a:p>
            <a:pPr marL="0" indent="0" rtl="0">
              <a:spcBef>
                <a:spcPts val="200"/>
              </a:spcBef>
              <a:spcAft>
                <a:spcPts val="1600"/>
              </a:spcAft>
              <a:buNone/>
            </a:pPr>
            <a:r>
              <a:rPr lang="pt-BR" sz="2400">
                <a:solidFill>
                  <a:srgbClr val="000000"/>
                </a:solidFill>
              </a:rPr>
              <a:t>Tolerância a</a:t>
            </a:r>
            <a:r>
              <a:rPr lang="pt-BR" sz="2400"/>
              <a:t> falhas </a:t>
            </a:r>
            <a:r>
              <a:rPr lang="pt-BR" sz="2400">
                <a:solidFill>
                  <a:srgbClr val="000000"/>
                </a:solidFill>
              </a:rPr>
              <a:t>integrada</a:t>
            </a:r>
            <a:endParaRPr lang="en-US" sz="2400" dirty="0">
              <a:solidFill>
                <a:srgbClr val="000000"/>
              </a:solidFill>
              <a:latin typeface="Amazon Ember Light" panose="020B0403020204020204"/>
            </a:endParaRPr>
          </a:p>
          <a:p>
            <a:pPr marL="0" indent="0" rtl="0">
              <a:spcBef>
                <a:spcPts val="200"/>
              </a:spcBef>
              <a:spcAft>
                <a:spcPts val="1600"/>
              </a:spcAft>
              <a:buNone/>
            </a:pPr>
            <a:r>
              <a:rPr lang="pt-BR" sz="2400">
                <a:solidFill>
                  <a:srgbClr val="000000"/>
                </a:solidFill>
              </a:rPr>
              <a:t>Oferece suporte à orquestração de</a:t>
            </a:r>
            <a:r>
              <a:rPr lang="pt-BR" sz="2400"/>
              <a:t> várias </a:t>
            </a:r>
            <a:r>
              <a:rPr lang="pt-BR" sz="2400">
                <a:solidFill>
                  <a:srgbClr val="000000"/>
                </a:solidFill>
              </a:rPr>
              <a:t>funções</a:t>
            </a:r>
            <a:endParaRPr lang="en-US" sz="2400" dirty="0">
              <a:solidFill>
                <a:srgbClr val="000000"/>
              </a:solidFill>
              <a:latin typeface="Amazon Ember Light" panose="020B0403020204020204"/>
            </a:endParaRPr>
          </a:p>
          <a:p>
            <a:pPr marL="0" indent="0" rtl="0">
              <a:spcBef>
                <a:spcPts val="200"/>
              </a:spcBef>
              <a:spcAft>
                <a:spcPts val="1600"/>
              </a:spcAft>
              <a:buNone/>
            </a:pPr>
            <a:r>
              <a:rPr lang="pt-BR" sz="2400">
                <a:solidFill>
                  <a:srgbClr val="000000"/>
                </a:solidFill>
              </a:rPr>
              <a:t>Pay</a:t>
            </a:r>
            <a:r>
              <a:rPr lang="pt-BR" sz="2400"/>
              <a:t>-p</a:t>
            </a:r>
            <a:r>
              <a:rPr lang="pt-BR" sz="2400">
                <a:solidFill>
                  <a:srgbClr val="000000"/>
                </a:solidFill>
              </a:rPr>
              <a:t>er</a:t>
            </a:r>
            <a:r>
              <a:rPr lang="pt-BR" sz="2400"/>
              <a:t>-</a:t>
            </a:r>
            <a:r>
              <a:rPr lang="pt-BR" sz="2400">
                <a:solidFill>
                  <a:srgbClr val="000000"/>
                </a:solidFill>
              </a:rPr>
              <a:t>use a definição de preço</a:t>
            </a:r>
            <a:endParaRPr lang="en-US" sz="2400" dirty="0">
              <a:solidFill>
                <a:srgbClr val="000000"/>
              </a:solidFill>
              <a:latin typeface="Amazon Ember Light" panose="020B0403020204020204"/>
            </a:endParaRPr>
          </a:p>
        </p:txBody>
      </p:sp>
      <p:sp>
        <p:nvSpPr>
          <p:cNvPr id="4" name="Footer Placeholder 3">
            <a:extLst>
              <a:ext uri="{C183D7F6-B498-43B3-948B-1728B52AA6E4}">
                <adec:decorative xmlns:adec="http://schemas.microsoft.com/office/drawing/2017/decorative" val="1"/>
              </a:ext>
            </a:extLst>
          </p:cNvPr>
          <p:cNvSpPr>
            <a:spLocks noGrp="1"/>
          </p:cNvSpPr>
          <p:nvPr>
            <p:ph type="ftr" sz="quarter" idx="3"/>
          </p:nvPr>
        </p:nvSpPr>
        <p:spPr>
          <a:xfrm>
            <a:off x="419100" y="6356350"/>
            <a:ext cx="5024770" cy="365125"/>
          </a:xfrm>
        </p:spPr>
        <p:txBody>
          <a:bodyPr rtlCol="0"/>
          <a:lstStyle/>
          <a:p>
            <a:pPr rtl="0"/>
            <a:r>
              <a:rPr lang="pt-BR" dirty="0"/>
              <a:t>© 2019 </a:t>
            </a:r>
            <a:r>
              <a:rPr lang="pt-BR" dirty="0" err="1">
                <a:solidFill>
                  <a:srgbClr val="898989"/>
                </a:solidFill>
              </a:rPr>
              <a:t>Amazon</a:t>
            </a:r>
            <a:r>
              <a:rPr lang="pt-BR" dirty="0">
                <a:solidFill>
                  <a:srgbClr val="898989"/>
                </a:solidFill>
              </a:rPr>
              <a:t> Web Services</a:t>
            </a:r>
            <a:r>
              <a:rPr lang="pt-BR" dirty="0"/>
              <a:t>, Inc. ou suas afiliadas. </a:t>
            </a:r>
            <a:r>
              <a:rPr lang="pt-BR" dirty="0">
                <a:solidFill>
                  <a:srgbClr val="898989"/>
                </a:solidFill>
              </a:rPr>
              <a:t>Todos os</a:t>
            </a:r>
            <a:r>
              <a:rPr lang="pt-BR" dirty="0"/>
              <a:t> direitos </a:t>
            </a:r>
            <a:r>
              <a:rPr lang="pt-BR" dirty="0">
                <a:solidFill>
                  <a:srgbClr val="898989"/>
                </a:solidFill>
              </a:rPr>
              <a:t>reservados</a:t>
            </a:r>
            <a:r>
              <a:rPr lang="pt-BR" dirty="0"/>
              <a:t>.</a:t>
            </a:r>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69</a:t>
            </a:fld>
            <a:endParaRPr lang="en-US" dirty="0"/>
          </a:p>
        </p:txBody>
      </p:sp>
      <p:sp>
        <p:nvSpPr>
          <p:cNvPr id="15" name="TextBox 14">
            <a:extLst>
              <a:ext uri="{FF2B5EF4-FFF2-40B4-BE49-F238E27FC236}">
                <a16:creationId xmlns:a16="http://schemas.microsoft.com/office/drawing/2014/main" id="{37344E87-7A90-4598-BA4F-228C95A45CD9}"/>
              </a:ext>
              <a:ext uri="{C183D7F6-B498-43B3-948B-1728B52AA6E4}">
                <adec:decorative xmlns:adec="http://schemas.microsoft.com/office/drawing/2017/decorative" val="1"/>
              </a:ext>
            </a:extLst>
          </p:cNvPr>
          <p:cNvSpPr txBox="1"/>
          <p:nvPr/>
        </p:nvSpPr>
        <p:spPr>
          <a:xfrm>
            <a:off x="512884" y="3808672"/>
            <a:ext cx="1655885" cy="394439"/>
          </a:xfrm>
          <a:prstGeom prst="rect">
            <a:avLst/>
          </a:prstGeom>
          <a:noFill/>
        </p:spPr>
        <p:txBody>
          <a:bodyPr wrap="square" lIns="0" tIns="0" rIns="0" bIns="0" rtlCol="0" anchor="t">
            <a:noAutofit/>
          </a:bodyPr>
          <a:lstStyle/>
          <a:p>
            <a:pPr algn="ctr" rtl="0"/>
            <a:r>
              <a:rPr lang="pt-BR" sz="2400" b="1"/>
              <a:t>AWS Lambda</a:t>
            </a:r>
            <a:endParaRPr lang="en-US" sz="2400" b="1" dirty="0"/>
          </a:p>
        </p:txBody>
      </p:sp>
      <p:pic>
        <p:nvPicPr>
          <p:cNvPr id="17" name="Graphic 16">
            <a:extLst>
              <a:ext uri="{FF2B5EF4-FFF2-40B4-BE49-F238E27FC236}">
                <a16:creationId xmlns:a16="http://schemas.microsoft.com/office/drawing/2014/main" id="{9E6C4DA0-7555-4E6F-AE36-0B707D0634AA}"/>
              </a:ext>
              <a:ext uri="{C183D7F6-B498-43B3-948B-1728B52AA6E4}">
                <adec:decorative xmlns:adec="http://schemas.microsoft.com/office/drawing/2017/decorative" val="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91487" y="2649984"/>
            <a:ext cx="1118649" cy="1118649"/>
          </a:xfrm>
          <a:prstGeom prst="rect">
            <a:avLst/>
          </a:prstGeom>
        </p:spPr>
      </p:pic>
    </p:spTree>
    <p:custDataLst>
      <p:tags r:id="rId1"/>
    </p:custDataLst>
    <p:extLst>
      <p:ext uri="{BB962C8B-B14F-4D97-AF65-F5344CB8AC3E}">
        <p14:creationId xmlns:p14="http://schemas.microsoft.com/office/powerpoint/2010/main" val="2859903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C8B421-7828-DB46-9182-C45573912DAD}"/>
              </a:ext>
            </a:extLst>
          </p:cNvPr>
          <p:cNvSpPr>
            <a:spLocks noGrp="1"/>
          </p:cNvSpPr>
          <p:nvPr>
            <p:ph type="title"/>
          </p:nvPr>
        </p:nvSpPr>
        <p:spPr/>
        <p:txBody>
          <a:bodyPr rtlCol="0"/>
          <a:lstStyle/>
          <a:p>
            <a:pPr rtl="0"/>
            <a:r>
              <a:rPr lang="pt-BR" dirty="0"/>
              <a:t>Escolher o serviço de computação ideal</a:t>
            </a:r>
          </a:p>
        </p:txBody>
      </p:sp>
      <p:sp>
        <p:nvSpPr>
          <p:cNvPr id="8" name="Content Placeholder 7">
            <a:extLst>
              <a:ext uri="{FF2B5EF4-FFF2-40B4-BE49-F238E27FC236}">
                <a16:creationId xmlns:a16="http://schemas.microsoft.com/office/drawing/2014/main" id="{50201B2C-915B-784D-ABF1-CC2535F1CD9B}"/>
              </a:ext>
            </a:extLst>
          </p:cNvPr>
          <p:cNvSpPr>
            <a:spLocks noGrp="1"/>
          </p:cNvSpPr>
          <p:nvPr>
            <p:ph idx="1"/>
          </p:nvPr>
        </p:nvSpPr>
        <p:spPr/>
        <p:txBody>
          <a:bodyPr rtlCol="0"/>
          <a:lstStyle/>
          <a:p>
            <a:pPr rtl="0"/>
            <a:r>
              <a:rPr lang="pt-BR" dirty="0"/>
              <a:t>O serviço ou serviços de computação ideais que você usa dependerão do seu caso de uso</a:t>
            </a:r>
          </a:p>
          <a:p>
            <a:pPr rtl="0"/>
            <a:r>
              <a:rPr lang="pt-BR" dirty="0"/>
              <a:t>Alguns aspectos a serem considerados – </a:t>
            </a:r>
          </a:p>
          <a:p>
            <a:pPr lvl="1" rtl="0"/>
            <a:r>
              <a:rPr lang="pt-BR" dirty="0"/>
              <a:t>Qual é o design do seu aplicativo?</a:t>
            </a:r>
          </a:p>
          <a:p>
            <a:pPr lvl="1" rtl="0"/>
            <a:r>
              <a:rPr lang="pt-BR" dirty="0"/>
              <a:t>Quais são seus padrões de uso?</a:t>
            </a:r>
          </a:p>
          <a:p>
            <a:pPr lvl="1" rtl="0"/>
            <a:r>
              <a:rPr lang="pt-BR" dirty="0"/>
              <a:t>Quais definições de configuração você deseja gerenciar?</a:t>
            </a:r>
          </a:p>
          <a:p>
            <a:pPr rtl="0"/>
            <a:r>
              <a:rPr lang="pt-BR" dirty="0"/>
              <a:t>Selecionar a solução de computação errada para uma arquitetura pode levar a uma menor eficiência de performance</a:t>
            </a:r>
          </a:p>
          <a:p>
            <a:pPr lvl="1" rtl="0"/>
            <a:r>
              <a:rPr lang="pt-BR" dirty="0"/>
              <a:t>Um bom ponto de partida — Entenda as opções de computação disponíveis</a:t>
            </a:r>
          </a:p>
        </p:txBody>
      </p:sp>
      <p:sp>
        <p:nvSpPr>
          <p:cNvPr id="4" name="Slide Number Placeholder 3">
            <a:extLst>
              <a:ext uri="{FF2B5EF4-FFF2-40B4-BE49-F238E27FC236}">
                <a16:creationId xmlns:a16="http://schemas.microsoft.com/office/drawing/2014/main" id="{749E4C2E-6190-B343-90CC-004BFB2B1074}"/>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a:t>
            </a:fld>
            <a:endParaRPr lang="en-US" dirty="0"/>
          </a:p>
        </p:txBody>
      </p:sp>
      <p:sp>
        <p:nvSpPr>
          <p:cNvPr id="6" name="Footer Placeholder 5">
            <a:extLst>
              <a:ext uri="{FF2B5EF4-FFF2-40B4-BE49-F238E27FC236}">
                <a16:creationId xmlns:a16="http://schemas.microsoft.com/office/drawing/2014/main" id="{3EDDC982-F677-7641-8E09-4A37D8604037}"/>
              </a:ext>
              <a:ext uri="{C183D7F6-B498-43B3-948B-1728B52AA6E4}">
                <adec:decorative xmlns:adec="http://schemas.microsoft.com/office/drawing/2017/decorative" val="1"/>
              </a:ext>
            </a:extLst>
          </p:cNvPr>
          <p:cNvSpPr>
            <a:spLocks noGrp="1"/>
          </p:cNvSpPr>
          <p:nvPr>
            <p:ph type="ftr" sz="quarter" idx="3"/>
          </p:nvPr>
        </p:nvSpPr>
        <p:spPr>
          <a:xfrm>
            <a:off x="419100" y="6356350"/>
            <a:ext cx="4617595"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390922987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02E44-715D-B24D-8F64-3EAC5EE86B34}"/>
              </a:ext>
            </a:extLst>
          </p:cNvPr>
          <p:cNvSpPr>
            <a:spLocks noGrp="1"/>
          </p:cNvSpPr>
          <p:nvPr>
            <p:ph type="title"/>
          </p:nvPr>
        </p:nvSpPr>
        <p:spPr/>
        <p:txBody>
          <a:bodyPr rtlCol="0"/>
          <a:lstStyle/>
          <a:p>
            <a:pPr rtl="0"/>
            <a:r>
              <a:rPr lang="pt-BR"/>
              <a:t>Fontes de eventos do AWS Lambda</a:t>
            </a:r>
          </a:p>
        </p:txBody>
      </p:sp>
      <p:sp>
        <p:nvSpPr>
          <p:cNvPr id="39" name="Footer Placeholder 38">
            <a:extLst>
              <a:ext uri="{FF2B5EF4-FFF2-40B4-BE49-F238E27FC236}">
                <a16:creationId xmlns:a16="http://schemas.microsoft.com/office/drawing/2014/main" id="{8BA25F16-7D29-AF4D-AC38-4251FF5C3608}"/>
              </a:ext>
              <a:ext uri="{C183D7F6-B498-43B3-948B-1728B52AA6E4}">
                <adec:decorative xmlns:adec="http://schemas.microsoft.com/office/drawing/2017/decorative" val="1"/>
              </a:ext>
            </a:extLst>
          </p:cNvPr>
          <p:cNvSpPr>
            <a:spLocks noGrp="1"/>
          </p:cNvSpPr>
          <p:nvPr>
            <p:ph type="ftr" sz="quarter" idx="3"/>
          </p:nvPr>
        </p:nvSpPr>
        <p:spPr>
          <a:xfrm>
            <a:off x="419100" y="6356350"/>
            <a:ext cx="5237421"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40" name="Slide Number Placeholder 39">
            <a:extLst>
              <a:ext uri="{FF2B5EF4-FFF2-40B4-BE49-F238E27FC236}">
                <a16:creationId xmlns:a16="http://schemas.microsoft.com/office/drawing/2014/main" id="{49B45C58-CDA7-FC40-BB3B-E33C967BC876}"/>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70</a:t>
            </a:fld>
            <a:endParaRPr lang="en-US" dirty="0"/>
          </a:p>
        </p:txBody>
      </p:sp>
      <p:grpSp>
        <p:nvGrpSpPr>
          <p:cNvPr id="6" name="Group 5" descr="graphic showing event sources on the left (consisting of many AWS services), a Lambda function in the middle that leads into the Lambda service, and two outputs: the first is &quot;execution of your code&quot; and the second is CloudWatch for logging, monitoring, and metrics."/>
          <p:cNvGrpSpPr/>
          <p:nvPr/>
        </p:nvGrpSpPr>
        <p:grpSpPr>
          <a:xfrm>
            <a:off x="278472" y="1359457"/>
            <a:ext cx="11203955" cy="4877004"/>
            <a:chOff x="278472" y="1359457"/>
            <a:chExt cx="11203955" cy="4877004"/>
          </a:xfrm>
        </p:grpSpPr>
        <p:sp>
          <p:nvSpPr>
            <p:cNvPr id="24" name="TextBox 23">
              <a:extLst>
                <a:ext uri="{FF2B5EF4-FFF2-40B4-BE49-F238E27FC236}">
                  <a16:creationId xmlns:a16="http://schemas.microsoft.com/office/drawing/2014/main" id="{F7024C34-1D3F-2643-90DA-2B52F03CAAF0}"/>
                </a:ext>
              </a:extLst>
            </p:cNvPr>
            <p:cNvSpPr txBox="1"/>
            <p:nvPr/>
          </p:nvSpPr>
          <p:spPr>
            <a:xfrm>
              <a:off x="278472" y="1359457"/>
              <a:ext cx="3613044" cy="461665"/>
            </a:xfrm>
            <a:prstGeom prst="rect">
              <a:avLst/>
            </a:prstGeom>
            <a:solidFill>
              <a:schemeClr val="bg1"/>
            </a:solidFill>
          </p:spPr>
          <p:txBody>
            <a:bodyPr wrap="square" rtlCol="0">
              <a:spAutoFit/>
            </a:bodyPr>
            <a:lstStyle/>
            <a:p>
              <a:pPr rtl="0"/>
              <a:r>
                <a:rPr lang="pt-BR" sz="24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Fontes de eventos</a:t>
              </a:r>
            </a:p>
          </p:txBody>
        </p:sp>
        <p:sp>
          <p:nvSpPr>
            <p:cNvPr id="34" name="TextBox 33">
              <a:extLst>
                <a:ext uri="{FF2B5EF4-FFF2-40B4-BE49-F238E27FC236}">
                  <a16:creationId xmlns:a16="http://schemas.microsoft.com/office/drawing/2014/main" id="{A6974812-D549-444E-9F5A-693C2F5EC36F}"/>
                </a:ext>
              </a:extLst>
            </p:cNvPr>
            <p:cNvSpPr txBox="1"/>
            <p:nvPr/>
          </p:nvSpPr>
          <p:spPr>
            <a:xfrm>
              <a:off x="5811117" y="1391462"/>
              <a:ext cx="5427497" cy="1323439"/>
            </a:xfrm>
            <a:prstGeom prst="rect">
              <a:avLst/>
            </a:prstGeom>
            <a:noFill/>
          </p:spPr>
          <p:txBody>
            <a:bodyPr wrap="square" rtlCol="0">
              <a:spAutoFit/>
            </a:bodyPr>
            <a:lstStyle/>
            <a:p>
              <a:pPr rtl="0"/>
              <a:r>
                <a:rPr lang="pt-BR" sz="1600" dirty="0">
                  <a:solidFill>
                    <a:schemeClr val="accent5"/>
                  </a:solidFill>
                </a:rPr>
                <a:t>Configure outros serviços da AWS como </a:t>
              </a:r>
              <a:r>
                <a:rPr lang="pt-BR" sz="1600" b="1" dirty="0">
                  <a:solidFill>
                    <a:schemeClr val="accent5"/>
                  </a:solidFill>
                </a:rPr>
                <a:t>fontes de eventos</a:t>
              </a:r>
              <a:r>
                <a:rPr lang="pt-BR" sz="1600" dirty="0">
                  <a:solidFill>
                    <a:schemeClr val="accent5"/>
                  </a:solidFill>
                </a:rPr>
                <a:t> para invocar sua função, conforme mostrado aqui.</a:t>
              </a:r>
            </a:p>
            <a:p>
              <a:pPr rtl="0"/>
              <a:endParaRPr lang="en-US" sz="1600" dirty="0">
                <a:solidFill>
                  <a:schemeClr val="accent5"/>
                </a:solidFill>
              </a:endParaRPr>
            </a:p>
            <a:p>
              <a:pPr rtl="0"/>
              <a:r>
                <a:rPr lang="pt-BR" sz="1600" dirty="0">
                  <a:solidFill>
                    <a:schemeClr val="accent5"/>
                  </a:solidFill>
                </a:rPr>
                <a:t>Como alternativa, invoque uma função do Lambda no console do Lambda, no SDK da AWS ou na CLI da AWS. </a:t>
              </a:r>
            </a:p>
          </p:txBody>
        </p:sp>
        <p:cxnSp>
          <p:nvCxnSpPr>
            <p:cNvPr id="16" name="Straight Arrow Connector 15">
              <a:extLst>
                <a:ext uri="{FF2B5EF4-FFF2-40B4-BE49-F238E27FC236}">
                  <a16:creationId xmlns:a16="http://schemas.microsoft.com/office/drawing/2014/main" id="{F3705C16-01FB-624A-91FA-5D27084F439E}"/>
                </a:ext>
              </a:extLst>
            </p:cNvPr>
            <p:cNvCxnSpPr>
              <a:cxnSpLocks/>
            </p:cNvCxnSpPr>
            <p:nvPr/>
          </p:nvCxnSpPr>
          <p:spPr>
            <a:xfrm>
              <a:off x="3745426" y="3872918"/>
              <a:ext cx="4994107" cy="0"/>
            </a:xfrm>
            <a:prstGeom prst="straightConnector1">
              <a:avLst/>
            </a:prstGeom>
            <a:ln w="38100">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1D0F4519-376F-4640-B721-2ACFC90AA3A1}"/>
                </a:ext>
              </a:extLst>
            </p:cNvPr>
            <p:cNvSpPr/>
            <p:nvPr/>
          </p:nvSpPr>
          <p:spPr>
            <a:xfrm>
              <a:off x="4415776" y="3582420"/>
              <a:ext cx="1024070" cy="584775"/>
            </a:xfrm>
            <a:prstGeom prst="rect">
              <a:avLst/>
            </a:prstGeom>
            <a:solidFill>
              <a:schemeClr val="bg1"/>
            </a:solidFill>
          </p:spPr>
          <p:txBody>
            <a:bodyPr wrap="square" rtlCol="0">
              <a:spAutoFit/>
            </a:bodyPr>
            <a:lstStyle/>
            <a:p>
              <a:pPr algn="ctr" rtl="0"/>
              <a:r>
                <a:rPr lang="pt-BR" sz="1600">
                  <a:solidFill>
                    <a:schemeClr val="tx1">
                      <a:lumMod val="85000"/>
                      <a:lumOff val="15000"/>
                    </a:schemeClr>
                  </a:solidFill>
                  <a:ea typeface="Amazon Ember" panose="020B0603020204020204" pitchFamily="34" charset="0"/>
                  <a:cs typeface="Amazon Ember" panose="020B0603020204020204" pitchFamily="34" charset="0"/>
                </a:rPr>
                <a:t>Função Lambda</a:t>
              </a:r>
            </a:p>
          </p:txBody>
        </p:sp>
        <p:pic>
          <p:nvPicPr>
            <p:cNvPr id="12" name="Graphic 11">
              <a:extLst>
                <a:ext uri="{FF2B5EF4-FFF2-40B4-BE49-F238E27FC236}">
                  <a16:creationId xmlns:a16="http://schemas.microsoft.com/office/drawing/2014/main" id="{12F45F92-7841-3549-853D-349416FE511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22274" y="2745796"/>
              <a:ext cx="809293" cy="809293"/>
            </a:xfrm>
            <a:prstGeom prst="rect">
              <a:avLst/>
            </a:prstGeom>
          </p:spPr>
        </p:pic>
        <p:pic>
          <p:nvPicPr>
            <p:cNvPr id="13" name="Graphic 12">
              <a:extLst>
                <a:ext uri="{FF2B5EF4-FFF2-40B4-BE49-F238E27FC236}">
                  <a16:creationId xmlns:a16="http://schemas.microsoft.com/office/drawing/2014/main" id="{88832A55-D933-7F49-B1AA-1DD043785D5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001917" y="3518495"/>
              <a:ext cx="711200" cy="711200"/>
            </a:xfrm>
            <a:prstGeom prst="rect">
              <a:avLst/>
            </a:prstGeom>
          </p:spPr>
        </p:pic>
        <p:sp>
          <p:nvSpPr>
            <p:cNvPr id="14" name="TextBox 13">
              <a:extLst>
                <a:ext uri="{FF2B5EF4-FFF2-40B4-BE49-F238E27FC236}">
                  <a16:creationId xmlns:a16="http://schemas.microsoft.com/office/drawing/2014/main" id="{EE04E635-53E0-2240-822A-9A1624EC5768}"/>
                </a:ext>
              </a:extLst>
            </p:cNvPr>
            <p:cNvSpPr txBox="1"/>
            <p:nvPr/>
          </p:nvSpPr>
          <p:spPr>
            <a:xfrm>
              <a:off x="5206565" y="4282714"/>
              <a:ext cx="2301904" cy="338554"/>
            </a:xfrm>
            <a:prstGeom prst="rect">
              <a:avLst/>
            </a:prstGeom>
            <a:noFill/>
          </p:spPr>
          <p:txBody>
            <a:bodyPr wrap="square" rtlCol="0">
              <a:spAutoFit/>
            </a:bodyPr>
            <a:lstStyle/>
            <a:p>
              <a:pPr algn="ctr" rtl="0"/>
              <a:r>
                <a:rPr lang="pt-BR" sz="1600">
                  <a:ea typeface="Amazon Ember Light" panose="020B0403020204020204" pitchFamily="34" charset="0"/>
                  <a:cs typeface="Amazon Ember Light" panose="020B0403020204020204" pitchFamily="34" charset="0"/>
                </a:rPr>
                <a:t>AWS Lambda</a:t>
              </a:r>
            </a:p>
          </p:txBody>
        </p:sp>
        <p:sp>
          <p:nvSpPr>
            <p:cNvPr id="26" name="TextBox 25">
              <a:extLst>
                <a:ext uri="{FF2B5EF4-FFF2-40B4-BE49-F238E27FC236}">
                  <a16:creationId xmlns:a16="http://schemas.microsoft.com/office/drawing/2014/main" id="{B3F117A4-FBDC-3C4B-BBFC-8963C41D5FFC}"/>
                </a:ext>
              </a:extLst>
            </p:cNvPr>
            <p:cNvSpPr txBox="1"/>
            <p:nvPr/>
          </p:nvSpPr>
          <p:spPr>
            <a:xfrm>
              <a:off x="7946820" y="5369596"/>
              <a:ext cx="2301904" cy="584775"/>
            </a:xfrm>
            <a:prstGeom prst="rect">
              <a:avLst/>
            </a:prstGeom>
            <a:no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Amazon </a:t>
              </a:r>
            </a:p>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CloudWatch</a:t>
              </a:r>
            </a:p>
          </p:txBody>
        </p:sp>
        <p:pic>
          <p:nvPicPr>
            <p:cNvPr id="27" name="Graphic 26">
              <a:extLst>
                <a:ext uri="{FF2B5EF4-FFF2-40B4-BE49-F238E27FC236}">
                  <a16:creationId xmlns:a16="http://schemas.microsoft.com/office/drawing/2014/main" id="{D6526095-1CB8-C64F-8C1F-F19B9324B66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742172" y="4621268"/>
              <a:ext cx="711200" cy="711200"/>
            </a:xfrm>
            <a:prstGeom prst="rect">
              <a:avLst/>
            </a:prstGeom>
          </p:spPr>
        </p:pic>
        <p:cxnSp>
          <p:nvCxnSpPr>
            <p:cNvPr id="28" name="Straight Arrow Connector 27">
              <a:extLst>
                <a:ext uri="{FF2B5EF4-FFF2-40B4-BE49-F238E27FC236}">
                  <a16:creationId xmlns:a16="http://schemas.microsoft.com/office/drawing/2014/main" id="{3E3F659E-60E2-814B-AB40-FA5F419803EA}"/>
                </a:ext>
              </a:extLst>
            </p:cNvPr>
            <p:cNvCxnSpPr>
              <a:cxnSpLocks/>
              <a:stCxn id="13" idx="3"/>
              <a:endCxn id="27" idx="1"/>
            </p:cNvCxnSpPr>
            <p:nvPr/>
          </p:nvCxnSpPr>
          <p:spPr>
            <a:xfrm>
              <a:off x="6713117" y="3874095"/>
              <a:ext cx="2029055" cy="1102773"/>
            </a:xfrm>
            <a:prstGeom prst="bentConnector3">
              <a:avLst>
                <a:gd name="adj1" fmla="val 36251"/>
              </a:avLst>
            </a:prstGeom>
            <a:ln w="38100">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FE9E3BD2-0ABA-B643-90E7-22B4CF2DC766}"/>
                </a:ext>
              </a:extLst>
            </p:cNvPr>
            <p:cNvSpPr txBox="1"/>
            <p:nvPr/>
          </p:nvSpPr>
          <p:spPr>
            <a:xfrm>
              <a:off x="8739533" y="3555089"/>
              <a:ext cx="2603137" cy="646331"/>
            </a:xfrm>
            <a:prstGeom prst="rect">
              <a:avLst/>
            </a:prstGeom>
            <a:solidFill>
              <a:schemeClr val="bg1"/>
            </a:solidFill>
          </p:spPr>
          <p:txBody>
            <a:bodyPr wrap="square" rtlCol="0">
              <a:spAutoFit/>
            </a:bodyPr>
            <a:lstStyle/>
            <a:p>
              <a:pPr algn="ctr" rtl="0"/>
              <a:r>
                <a:rPr lang="pt-BR">
                  <a:ea typeface="Amazon Ember" panose="020B0603020204020204" pitchFamily="34" charset="0"/>
                  <a:cs typeface="Amazon Ember" panose="020B0603020204020204" pitchFamily="34" charset="0"/>
                </a:rPr>
                <a:t>Execução do código (somente quando acionado)</a:t>
              </a:r>
            </a:p>
          </p:txBody>
        </p:sp>
        <p:sp>
          <p:nvSpPr>
            <p:cNvPr id="20" name="Rectangle 19">
              <a:extLst>
                <a:ext uri="{FF2B5EF4-FFF2-40B4-BE49-F238E27FC236}">
                  <a16:creationId xmlns:a16="http://schemas.microsoft.com/office/drawing/2014/main" id="{115E0BE5-37B7-DB4B-84A2-D89BEDF3CF44}"/>
                </a:ext>
              </a:extLst>
            </p:cNvPr>
            <p:cNvSpPr/>
            <p:nvPr/>
          </p:nvSpPr>
          <p:spPr>
            <a:xfrm>
              <a:off x="420580" y="1989144"/>
              <a:ext cx="3324846" cy="4247317"/>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solidFill>
                  <a:schemeClr val="bg1">
                    <a:lumMod val="50000"/>
                  </a:schemeClr>
                </a:solidFill>
              </a:endParaRPr>
            </a:p>
          </p:txBody>
        </p:sp>
        <p:pic>
          <p:nvPicPr>
            <p:cNvPr id="15" name="Graphic 14">
              <a:extLst>
                <a:ext uri="{FF2B5EF4-FFF2-40B4-BE49-F238E27FC236}">
                  <a16:creationId xmlns:a16="http://schemas.microsoft.com/office/drawing/2014/main" id="{5F550BEF-6A61-394E-A407-7E864D3B184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04788" y="2146700"/>
              <a:ext cx="365760" cy="365760"/>
            </a:xfrm>
            <a:prstGeom prst="rect">
              <a:avLst/>
            </a:prstGeom>
          </p:spPr>
        </p:pic>
        <p:pic>
          <p:nvPicPr>
            <p:cNvPr id="17" name="Graphic 16">
              <a:extLst>
                <a:ext uri="{FF2B5EF4-FFF2-40B4-BE49-F238E27FC236}">
                  <a16:creationId xmlns:a16="http://schemas.microsoft.com/office/drawing/2014/main" id="{5FAF2FFD-8057-2942-A8D7-51D94D5702C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04788" y="2734051"/>
              <a:ext cx="365760" cy="365760"/>
            </a:xfrm>
            <a:prstGeom prst="rect">
              <a:avLst/>
            </a:prstGeom>
          </p:spPr>
        </p:pic>
        <p:pic>
          <p:nvPicPr>
            <p:cNvPr id="18" name="Graphic 17">
              <a:extLst>
                <a:ext uri="{FF2B5EF4-FFF2-40B4-BE49-F238E27FC236}">
                  <a16:creationId xmlns:a16="http://schemas.microsoft.com/office/drawing/2014/main" id="{2BA318C4-D7F1-D649-9756-B1E1C3B3A909}"/>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604788" y="3321402"/>
              <a:ext cx="365760" cy="365760"/>
            </a:xfrm>
            <a:prstGeom prst="rect">
              <a:avLst/>
            </a:prstGeom>
          </p:spPr>
        </p:pic>
        <p:pic>
          <p:nvPicPr>
            <p:cNvPr id="19" name="Graphic 18">
              <a:extLst>
                <a:ext uri="{FF2B5EF4-FFF2-40B4-BE49-F238E27FC236}">
                  <a16:creationId xmlns:a16="http://schemas.microsoft.com/office/drawing/2014/main" id="{150520B6-B78E-6B47-9B55-43CE282DB4E4}"/>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04788" y="3908753"/>
              <a:ext cx="365760" cy="365760"/>
            </a:xfrm>
            <a:prstGeom prst="rect">
              <a:avLst/>
            </a:prstGeom>
          </p:spPr>
        </p:pic>
        <p:pic>
          <p:nvPicPr>
            <p:cNvPr id="22" name="Graphic 21">
              <a:extLst>
                <a:ext uri="{FF2B5EF4-FFF2-40B4-BE49-F238E27FC236}">
                  <a16:creationId xmlns:a16="http://schemas.microsoft.com/office/drawing/2014/main" id="{D125EAFC-9ACB-164B-A669-499AA329C5D8}"/>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604788" y="5083457"/>
              <a:ext cx="365760" cy="365760"/>
            </a:xfrm>
            <a:prstGeom prst="rect">
              <a:avLst/>
            </a:prstGeom>
          </p:spPr>
        </p:pic>
        <p:pic>
          <p:nvPicPr>
            <p:cNvPr id="33" name="Graphic 32">
              <a:extLst>
                <a:ext uri="{FF2B5EF4-FFF2-40B4-BE49-F238E27FC236}">
                  <a16:creationId xmlns:a16="http://schemas.microsoft.com/office/drawing/2014/main" id="{E0518501-84A8-4C42-898E-5BE69B42B3CE}"/>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604788" y="4496104"/>
              <a:ext cx="365760" cy="365760"/>
            </a:xfrm>
            <a:prstGeom prst="rect">
              <a:avLst/>
            </a:prstGeom>
          </p:spPr>
        </p:pic>
        <p:sp>
          <p:nvSpPr>
            <p:cNvPr id="36" name="TextBox 35">
              <a:extLst>
                <a:ext uri="{FF2B5EF4-FFF2-40B4-BE49-F238E27FC236}">
                  <a16:creationId xmlns:a16="http://schemas.microsoft.com/office/drawing/2014/main" id="{E97EB124-A4D4-2642-B5D5-2593475411C4}"/>
                </a:ext>
              </a:extLst>
            </p:cNvPr>
            <p:cNvSpPr txBox="1"/>
            <p:nvPr/>
          </p:nvSpPr>
          <p:spPr>
            <a:xfrm>
              <a:off x="9497885" y="4546253"/>
              <a:ext cx="1984542" cy="830997"/>
            </a:xfrm>
            <a:prstGeom prst="rect">
              <a:avLst/>
            </a:prstGeom>
            <a:solidFill>
              <a:schemeClr val="bg1"/>
            </a:solidFill>
          </p:spPr>
          <p:txBody>
            <a:bodyPr wrap="square" rtlCol="0">
              <a:spAutoFit/>
            </a:bodyPr>
            <a:lstStyle/>
            <a:p>
              <a:pPr rtl="0"/>
              <a:r>
                <a:rPr lang="pt-BR" sz="1600" i="1" dirty="0">
                  <a:solidFill>
                    <a:schemeClr val="accent5"/>
                  </a:solidFill>
                  <a:ea typeface="Amazon Ember" panose="020B0603020204020204" pitchFamily="34" charset="0"/>
                  <a:cs typeface="Amazon Ember" panose="020B0603020204020204" pitchFamily="34" charset="0"/>
                </a:rPr>
                <a:t>Registro, monitoramento </a:t>
              </a:r>
              <a:br>
                <a:rPr lang="pt-BR" sz="1600" i="1" dirty="0">
                  <a:solidFill>
                    <a:schemeClr val="accent5"/>
                  </a:solidFill>
                  <a:ea typeface="Amazon Ember" panose="020B0603020204020204" pitchFamily="34" charset="0"/>
                  <a:cs typeface="Amazon Ember" panose="020B0603020204020204" pitchFamily="34" charset="0"/>
                </a:rPr>
              </a:br>
              <a:r>
                <a:rPr lang="pt-BR" sz="1600" i="1" dirty="0">
                  <a:solidFill>
                    <a:schemeClr val="accent5"/>
                  </a:solidFill>
                  <a:ea typeface="Amazon Ember" panose="020B0603020204020204" pitchFamily="34" charset="0"/>
                  <a:cs typeface="Amazon Ember" panose="020B0603020204020204" pitchFamily="34" charset="0"/>
                </a:rPr>
                <a:t>e métricas</a:t>
              </a:r>
            </a:p>
          </p:txBody>
        </p:sp>
        <p:sp>
          <p:nvSpPr>
            <p:cNvPr id="4" name="TextBox 3"/>
            <p:cNvSpPr txBox="1"/>
            <p:nvPr/>
          </p:nvSpPr>
          <p:spPr>
            <a:xfrm>
              <a:off x="963915" y="2165939"/>
              <a:ext cx="1213794" cy="338554"/>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Amazon S3</a:t>
              </a:r>
            </a:p>
          </p:txBody>
        </p:sp>
        <p:sp>
          <p:nvSpPr>
            <p:cNvPr id="30" name="TextBox 29"/>
            <p:cNvSpPr txBox="1"/>
            <p:nvPr/>
          </p:nvSpPr>
          <p:spPr>
            <a:xfrm>
              <a:off x="963915" y="2734833"/>
              <a:ext cx="1994457" cy="338554"/>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Amazon DynamoDB</a:t>
              </a:r>
            </a:p>
          </p:txBody>
        </p:sp>
        <p:sp>
          <p:nvSpPr>
            <p:cNvPr id="31" name="TextBox 30"/>
            <p:cNvSpPr txBox="1"/>
            <p:nvPr/>
          </p:nvSpPr>
          <p:spPr>
            <a:xfrm>
              <a:off x="963915" y="3210686"/>
              <a:ext cx="2785196" cy="584775"/>
            </a:xfrm>
            <a:prstGeom prst="rect">
              <a:avLst/>
            </a:prstGeom>
            <a:noFill/>
          </p:spPr>
          <p:txBody>
            <a:bodyPr wrap="squar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Amazon Simple Notification Service (Amazon SNS)</a:t>
              </a:r>
            </a:p>
          </p:txBody>
        </p:sp>
        <p:sp>
          <p:nvSpPr>
            <p:cNvPr id="32" name="TextBox 31"/>
            <p:cNvSpPr txBox="1"/>
            <p:nvPr/>
          </p:nvSpPr>
          <p:spPr>
            <a:xfrm>
              <a:off x="963915" y="3816633"/>
              <a:ext cx="2635408" cy="584775"/>
            </a:xfrm>
            <a:prstGeom prst="rect">
              <a:avLst/>
            </a:prstGeom>
            <a:noFill/>
          </p:spPr>
          <p:txBody>
            <a:bodyPr wrap="squar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Amazon Simple Queue Service (Amazon SQS)</a:t>
              </a:r>
            </a:p>
          </p:txBody>
        </p:sp>
        <p:sp>
          <p:nvSpPr>
            <p:cNvPr id="35" name="TextBox 34"/>
            <p:cNvSpPr txBox="1"/>
            <p:nvPr/>
          </p:nvSpPr>
          <p:spPr>
            <a:xfrm>
              <a:off x="963915" y="4509707"/>
              <a:ext cx="2111475" cy="338554"/>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Amazon API Gateway</a:t>
              </a:r>
            </a:p>
          </p:txBody>
        </p:sp>
        <p:sp>
          <p:nvSpPr>
            <p:cNvPr id="41" name="TextBox 40"/>
            <p:cNvSpPr txBox="1"/>
            <p:nvPr/>
          </p:nvSpPr>
          <p:spPr>
            <a:xfrm>
              <a:off x="963915" y="5097060"/>
              <a:ext cx="2512226" cy="338554"/>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Application Load Balancer</a:t>
              </a:r>
            </a:p>
          </p:txBody>
        </p:sp>
        <p:sp>
          <p:nvSpPr>
            <p:cNvPr id="42" name="TextBox 41"/>
            <p:cNvSpPr txBox="1"/>
            <p:nvPr/>
          </p:nvSpPr>
          <p:spPr>
            <a:xfrm>
              <a:off x="990457" y="5689267"/>
              <a:ext cx="1406154" cy="338554"/>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Muitos mais…</a:t>
              </a:r>
            </a:p>
          </p:txBody>
        </p:sp>
      </p:grpSp>
    </p:spTree>
    <p:custDataLst>
      <p:tags r:id="rId1"/>
    </p:custDataLst>
    <p:extLst>
      <p:ext uri="{BB962C8B-B14F-4D97-AF65-F5344CB8AC3E}">
        <p14:creationId xmlns:p14="http://schemas.microsoft.com/office/powerpoint/2010/main" val="207653258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02E44-715D-B24D-8F64-3EAC5EE86B34}"/>
              </a:ext>
            </a:extLst>
          </p:cNvPr>
          <p:cNvSpPr>
            <a:spLocks noGrp="1"/>
          </p:cNvSpPr>
          <p:nvPr>
            <p:ph type="title"/>
          </p:nvPr>
        </p:nvSpPr>
        <p:spPr/>
        <p:txBody>
          <a:bodyPr rtlCol="0"/>
          <a:lstStyle/>
          <a:p>
            <a:pPr rtl="0"/>
            <a:r>
              <a:rPr lang="pt-BR" sz="3600" dirty="0"/>
              <a:t>Configuração da função do AWS Lambda</a:t>
            </a:r>
          </a:p>
        </p:txBody>
      </p:sp>
      <p:sp>
        <p:nvSpPr>
          <p:cNvPr id="31" name="TextBox 30">
            <a:extLst>
              <a:ext uri="{FF2B5EF4-FFF2-40B4-BE49-F238E27FC236}">
                <a16:creationId xmlns:a16="http://schemas.microsoft.com/office/drawing/2014/main" id="{A00A4EC9-5DAD-AA4F-B556-39315C177014}"/>
              </a:ext>
            </a:extLst>
          </p:cNvPr>
          <p:cNvSpPr txBox="1"/>
          <p:nvPr/>
        </p:nvSpPr>
        <p:spPr>
          <a:xfrm>
            <a:off x="278472" y="1359457"/>
            <a:ext cx="5207928" cy="461665"/>
          </a:xfrm>
          <a:prstGeom prst="rect">
            <a:avLst/>
          </a:prstGeom>
          <a:solidFill>
            <a:schemeClr val="bg1"/>
          </a:solidFill>
        </p:spPr>
        <p:txBody>
          <a:bodyPr wrap="square" rtlCol="0">
            <a:spAutoFit/>
          </a:bodyPr>
          <a:lstStyle/>
          <a:p>
            <a:pPr rtl="0"/>
            <a:r>
              <a:rPr lang="pt-BR" sz="240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Configuração da função do Lambda</a:t>
            </a:r>
          </a:p>
        </p:txBody>
      </p:sp>
      <p:grpSp>
        <p:nvGrpSpPr>
          <p:cNvPr id="40" name="Group 39" descr="graphic showing three items in a box on the left: function code, dependencies, and execution code. The rest of the diagram is the same as on the last slide - a Lambda function in the middle that leads into the Lambda service, and two outputs: the first is &quot;execution of your code&quot; and the second is CloudWatch for logging, monitoring, and metrics.">
            <a:extLst>
              <a:ext uri="{FF2B5EF4-FFF2-40B4-BE49-F238E27FC236}">
                <a16:creationId xmlns:a16="http://schemas.microsoft.com/office/drawing/2014/main" id="{824C9C86-221A-2A42-99E5-F0B58AA12225}"/>
              </a:ext>
            </a:extLst>
          </p:cNvPr>
          <p:cNvGrpSpPr/>
          <p:nvPr/>
        </p:nvGrpSpPr>
        <p:grpSpPr>
          <a:xfrm>
            <a:off x="420580" y="1989144"/>
            <a:ext cx="11352320" cy="4247317"/>
            <a:chOff x="420580" y="1989144"/>
            <a:chExt cx="11352320" cy="4247317"/>
          </a:xfrm>
        </p:grpSpPr>
        <p:sp>
          <p:nvSpPr>
            <p:cNvPr id="30" name="Rectangle 29">
              <a:extLst>
                <a:ext uri="{FF2B5EF4-FFF2-40B4-BE49-F238E27FC236}">
                  <a16:creationId xmlns:a16="http://schemas.microsoft.com/office/drawing/2014/main" id="{E3F35853-76F7-3147-B421-C6C99216CA4C}"/>
                </a:ext>
              </a:extLst>
            </p:cNvPr>
            <p:cNvSpPr/>
            <p:nvPr/>
          </p:nvSpPr>
          <p:spPr>
            <a:xfrm>
              <a:off x="420580" y="1989144"/>
              <a:ext cx="3092677" cy="4247317"/>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solidFill>
                  <a:schemeClr val="bg1">
                    <a:lumMod val="50000"/>
                  </a:schemeClr>
                </a:solidFill>
              </a:endParaRPr>
            </a:p>
          </p:txBody>
        </p:sp>
        <p:cxnSp>
          <p:nvCxnSpPr>
            <p:cNvPr id="16" name="Straight Arrow Connector 15">
              <a:extLst>
                <a:ext uri="{FF2B5EF4-FFF2-40B4-BE49-F238E27FC236}">
                  <a16:creationId xmlns:a16="http://schemas.microsoft.com/office/drawing/2014/main" id="{F3705C16-01FB-624A-91FA-5D27084F439E}"/>
                </a:ext>
              </a:extLst>
            </p:cNvPr>
            <p:cNvCxnSpPr>
              <a:cxnSpLocks/>
            </p:cNvCxnSpPr>
            <p:nvPr/>
          </p:nvCxnSpPr>
          <p:spPr>
            <a:xfrm flipV="1">
              <a:off x="3513257" y="3868009"/>
              <a:ext cx="5222107" cy="30777"/>
            </a:xfrm>
            <a:prstGeom prst="straightConnector1">
              <a:avLst/>
            </a:prstGeom>
            <a:ln w="38100">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grpSp>
          <p:nvGrpSpPr>
            <p:cNvPr id="28" name="Group 27">
              <a:extLst>
                <a:ext uri="{FF2B5EF4-FFF2-40B4-BE49-F238E27FC236}">
                  <a16:creationId xmlns:a16="http://schemas.microsoft.com/office/drawing/2014/main" id="{7C06B11D-0745-ED41-BBA7-81328E59EFC5}"/>
                </a:ext>
              </a:extLst>
            </p:cNvPr>
            <p:cNvGrpSpPr/>
            <p:nvPr/>
          </p:nvGrpSpPr>
          <p:grpSpPr>
            <a:xfrm>
              <a:off x="1010096" y="2315924"/>
              <a:ext cx="1856188" cy="981541"/>
              <a:chOff x="7315859" y="2931060"/>
              <a:chExt cx="1856188" cy="981541"/>
            </a:xfrm>
          </p:grpSpPr>
          <p:pic>
            <p:nvPicPr>
              <p:cNvPr id="9" name="Picture 8">
                <a:extLst>
                  <a:ext uri="{FF2B5EF4-FFF2-40B4-BE49-F238E27FC236}">
                    <a16:creationId xmlns:a16="http://schemas.microsoft.com/office/drawing/2014/main" id="{1FDE076E-6D84-A547-AA6B-10A9824A4B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74540" y="2931060"/>
                <a:ext cx="707720" cy="638720"/>
              </a:xfrm>
              <a:prstGeom prst="rect">
                <a:avLst/>
              </a:prstGeom>
            </p:spPr>
          </p:pic>
          <p:sp>
            <p:nvSpPr>
              <p:cNvPr id="17" name="Rectangle 16">
                <a:extLst>
                  <a:ext uri="{FF2B5EF4-FFF2-40B4-BE49-F238E27FC236}">
                    <a16:creationId xmlns:a16="http://schemas.microsoft.com/office/drawing/2014/main" id="{499AAF3F-FFCF-DC43-96DA-862781E262F6}"/>
                  </a:ext>
                </a:extLst>
              </p:cNvPr>
              <p:cNvSpPr/>
              <p:nvPr/>
            </p:nvSpPr>
            <p:spPr>
              <a:xfrm>
                <a:off x="7315859" y="3574047"/>
                <a:ext cx="1856188" cy="338554"/>
              </a:xfrm>
              <a:prstGeom prst="rect">
                <a:avLst/>
              </a:prstGeom>
            </p:spPr>
            <p:txBody>
              <a:bodyPr wrap="square" rtlCol="0">
                <a:spAutoFit/>
              </a:bodyPr>
              <a:lstStyle/>
              <a:p>
                <a:pPr algn="ctr" rtl="0"/>
                <a:r>
                  <a:rPr lang="pt-BR" sz="1600" dirty="0">
                    <a:latin typeface="Amazon Ember Light" charset="0"/>
                    <a:ea typeface="Amazon Ember Light" charset="0"/>
                    <a:cs typeface="Amazon Ember Light" charset="0"/>
                  </a:rPr>
                  <a:t>Código da função</a:t>
                </a:r>
              </a:p>
            </p:txBody>
          </p:sp>
        </p:grpSp>
        <p:sp>
          <p:nvSpPr>
            <p:cNvPr id="18" name="Rectangle 17">
              <a:extLst>
                <a:ext uri="{FF2B5EF4-FFF2-40B4-BE49-F238E27FC236}">
                  <a16:creationId xmlns:a16="http://schemas.microsoft.com/office/drawing/2014/main" id="{771E6B1E-3E8F-9F44-944A-B6B26484B685}"/>
                </a:ext>
              </a:extLst>
            </p:cNvPr>
            <p:cNvSpPr/>
            <p:nvPr/>
          </p:nvSpPr>
          <p:spPr>
            <a:xfrm>
              <a:off x="559229" y="4209705"/>
              <a:ext cx="2760252" cy="584775"/>
            </a:xfrm>
            <a:prstGeom prst="rect">
              <a:avLst/>
            </a:prstGeom>
          </p:spPr>
          <p:txBody>
            <a:bodyPr wrap="square" rtlCol="0">
              <a:spAutoFit/>
            </a:bodyPr>
            <a:lstStyle/>
            <a:p>
              <a:pPr algn="ctr" rtl="0"/>
              <a:r>
                <a:rPr lang="pt-BR" sz="1600" dirty="0">
                  <a:latin typeface="Amazon Ember Light" charset="0"/>
                  <a:ea typeface="Amazon Ember Light" charset="0"/>
                  <a:cs typeface="Amazon Ember Light" charset="0"/>
                </a:rPr>
                <a:t>Dependências </a:t>
              </a:r>
              <a:br>
                <a:rPr lang="pt-BR" sz="1600" dirty="0">
                  <a:latin typeface="Amazon Ember Light" charset="0"/>
                  <a:ea typeface="Amazon Ember Light" charset="0"/>
                  <a:cs typeface="Amazon Ember Light" charset="0"/>
                </a:rPr>
              </a:br>
              <a:r>
                <a:rPr lang="pt-BR" sz="1600" dirty="0">
                  <a:latin typeface="Amazon Ember Light" charset="0"/>
                  <a:ea typeface="Amazon Ember Light" charset="0"/>
                  <a:cs typeface="Amazon Ember Light" charset="0"/>
                </a:rPr>
                <a:t>(bibliotecas de código etc.)</a:t>
              </a:r>
            </a:p>
          </p:txBody>
        </p:sp>
        <p:sp>
          <p:nvSpPr>
            <p:cNvPr id="19" name="Rectangle 18">
              <a:extLst>
                <a:ext uri="{FF2B5EF4-FFF2-40B4-BE49-F238E27FC236}">
                  <a16:creationId xmlns:a16="http://schemas.microsoft.com/office/drawing/2014/main" id="{353388AC-BF13-5541-B2E0-B247E8ED08A9}"/>
                </a:ext>
              </a:extLst>
            </p:cNvPr>
            <p:cNvSpPr/>
            <p:nvPr/>
          </p:nvSpPr>
          <p:spPr>
            <a:xfrm>
              <a:off x="788161" y="5591194"/>
              <a:ext cx="2254365" cy="338554"/>
            </a:xfrm>
            <a:prstGeom prst="rect">
              <a:avLst/>
            </a:prstGeom>
          </p:spPr>
          <p:txBody>
            <a:bodyPr wrap="square" rtlCol="0">
              <a:spAutoFit/>
            </a:bodyPr>
            <a:lstStyle/>
            <a:p>
              <a:pPr algn="ctr" rtl="0"/>
              <a:r>
                <a:rPr lang="pt-BR" sz="1600" dirty="0">
                  <a:latin typeface="Amazon Ember Light" charset="0"/>
                  <a:ea typeface="Amazon Ember Light" charset="0"/>
                  <a:cs typeface="Amazon Ember Light" charset="0"/>
                </a:rPr>
                <a:t>Função de execução</a:t>
              </a:r>
            </a:p>
          </p:txBody>
        </p:sp>
        <p:pic>
          <p:nvPicPr>
            <p:cNvPr id="21" name="Graphic 20">
              <a:extLst>
                <a:ext uri="{FF2B5EF4-FFF2-40B4-BE49-F238E27FC236}">
                  <a16:creationId xmlns:a16="http://schemas.microsoft.com/office/drawing/2014/main" id="{ED3D81D1-E373-3247-93D5-D8361B314EB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01917" y="3518495"/>
              <a:ext cx="711200" cy="711200"/>
            </a:xfrm>
            <a:prstGeom prst="rect">
              <a:avLst/>
            </a:prstGeom>
          </p:spPr>
        </p:pic>
        <p:sp>
          <p:nvSpPr>
            <p:cNvPr id="22" name="TextBox 21">
              <a:extLst>
                <a:ext uri="{FF2B5EF4-FFF2-40B4-BE49-F238E27FC236}">
                  <a16:creationId xmlns:a16="http://schemas.microsoft.com/office/drawing/2014/main" id="{4FB51E46-2DE3-0B46-84D6-BD8A9D62A324}"/>
                </a:ext>
              </a:extLst>
            </p:cNvPr>
            <p:cNvSpPr txBox="1"/>
            <p:nvPr/>
          </p:nvSpPr>
          <p:spPr>
            <a:xfrm>
              <a:off x="5206565" y="4282714"/>
              <a:ext cx="2301904" cy="338554"/>
            </a:xfrm>
            <a:prstGeom prst="rect">
              <a:avLst/>
            </a:prstGeom>
            <a:noFill/>
          </p:spPr>
          <p:txBody>
            <a:bodyPr wrap="square" rtlCol="0">
              <a:spAutoFit/>
            </a:bodyPr>
            <a:lstStyle/>
            <a:p>
              <a:pPr algn="ctr" rtl="0"/>
              <a:r>
                <a:rPr lang="pt-BR" sz="1600">
                  <a:ea typeface="Amazon Ember Light" panose="020B0403020204020204" pitchFamily="34" charset="0"/>
                  <a:cs typeface="Amazon Ember Light" panose="020B0403020204020204" pitchFamily="34" charset="0"/>
                </a:rPr>
                <a:t>AWS Lambda</a:t>
              </a:r>
            </a:p>
          </p:txBody>
        </p:sp>
        <p:pic>
          <p:nvPicPr>
            <p:cNvPr id="5" name="Graphic 4" descr="Books on shelf">
              <a:extLst>
                <a:ext uri="{FF2B5EF4-FFF2-40B4-BE49-F238E27FC236}">
                  <a16:creationId xmlns:a16="http://schemas.microsoft.com/office/drawing/2014/main" id="{5EC919BF-B0E2-4744-92F9-6EABC4E28E4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565105" y="3562707"/>
              <a:ext cx="711201" cy="711201"/>
            </a:xfrm>
            <a:prstGeom prst="rect">
              <a:avLst/>
            </a:prstGeom>
          </p:spPr>
        </p:pic>
        <p:pic>
          <p:nvPicPr>
            <p:cNvPr id="24" name="Graphic 23">
              <a:extLst>
                <a:ext uri="{FF2B5EF4-FFF2-40B4-BE49-F238E27FC236}">
                  <a16:creationId xmlns:a16="http://schemas.microsoft.com/office/drawing/2014/main" id="{C8EB2482-E97A-F141-92B3-3E8E334DCDC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915344" y="5000643"/>
              <a:ext cx="590551" cy="590551"/>
            </a:xfrm>
            <a:prstGeom prst="rect">
              <a:avLst/>
            </a:prstGeom>
          </p:spPr>
        </p:pic>
        <p:pic>
          <p:nvPicPr>
            <p:cNvPr id="26" name="Graphic 25">
              <a:extLst>
                <a:ext uri="{FF2B5EF4-FFF2-40B4-BE49-F238E27FC236}">
                  <a16:creationId xmlns:a16="http://schemas.microsoft.com/office/drawing/2014/main" id="{BAF4D3A1-3F7B-B246-9EB6-B9DBAD4FB81A}"/>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330291" y="5048126"/>
              <a:ext cx="469900" cy="469900"/>
            </a:xfrm>
            <a:prstGeom prst="rect">
              <a:avLst/>
            </a:prstGeom>
          </p:spPr>
        </p:pic>
        <p:cxnSp>
          <p:nvCxnSpPr>
            <p:cNvPr id="32" name="Straight Arrow Connector 27">
              <a:extLst>
                <a:ext uri="{FF2B5EF4-FFF2-40B4-BE49-F238E27FC236}">
                  <a16:creationId xmlns:a16="http://schemas.microsoft.com/office/drawing/2014/main" id="{61C8310E-3816-1643-A549-048948573074}"/>
                </a:ext>
              </a:extLst>
            </p:cNvPr>
            <p:cNvCxnSpPr>
              <a:cxnSpLocks/>
            </p:cNvCxnSpPr>
            <p:nvPr/>
          </p:nvCxnSpPr>
          <p:spPr>
            <a:xfrm>
              <a:off x="6713117" y="3874095"/>
              <a:ext cx="2029055" cy="1102773"/>
            </a:xfrm>
            <a:prstGeom prst="bentConnector3">
              <a:avLst>
                <a:gd name="adj1" fmla="val 36251"/>
              </a:avLst>
            </a:prstGeom>
            <a:ln w="38100">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F4D12D7F-878B-FF4B-823E-8B9B13EEBA30}"/>
                </a:ext>
              </a:extLst>
            </p:cNvPr>
            <p:cNvSpPr txBox="1"/>
            <p:nvPr/>
          </p:nvSpPr>
          <p:spPr>
            <a:xfrm>
              <a:off x="8216450" y="5369596"/>
              <a:ext cx="1795057" cy="584775"/>
            </a:xfrm>
            <a:prstGeom prst="rect">
              <a:avLst/>
            </a:prstGeom>
            <a:no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Amazon CloudWatch</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34" name="Graphic 33">
              <a:extLst>
                <a:ext uri="{FF2B5EF4-FFF2-40B4-BE49-F238E27FC236}">
                  <a16:creationId xmlns:a16="http://schemas.microsoft.com/office/drawing/2014/main" id="{F9B64CC4-F084-BC46-B14F-9261587AB97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742172" y="4621268"/>
              <a:ext cx="711200" cy="711200"/>
            </a:xfrm>
            <a:prstGeom prst="rect">
              <a:avLst/>
            </a:prstGeom>
          </p:spPr>
        </p:pic>
        <p:sp>
          <p:nvSpPr>
            <p:cNvPr id="35" name="Rectangle 34">
              <a:extLst>
                <a:ext uri="{FF2B5EF4-FFF2-40B4-BE49-F238E27FC236}">
                  <a16:creationId xmlns:a16="http://schemas.microsoft.com/office/drawing/2014/main" id="{03B1E2DF-7BEF-7A4E-A8E3-007405EF17A9}"/>
                </a:ext>
              </a:extLst>
            </p:cNvPr>
            <p:cNvSpPr/>
            <p:nvPr/>
          </p:nvSpPr>
          <p:spPr>
            <a:xfrm>
              <a:off x="3861269" y="3827363"/>
              <a:ext cx="1411268" cy="584775"/>
            </a:xfrm>
            <a:prstGeom prst="rect">
              <a:avLst/>
            </a:prstGeom>
            <a:solidFill>
              <a:schemeClr val="bg1"/>
            </a:solidFill>
          </p:spPr>
          <p:txBody>
            <a:bodyPr wrap="square" rtlCol="0">
              <a:spAutoFit/>
            </a:bodyPr>
            <a:lstStyle/>
            <a:p>
              <a:pPr algn="ctr" rtl="0"/>
              <a:r>
                <a:rPr lang="pt-BR" sz="1600">
                  <a:solidFill>
                    <a:schemeClr val="tx1">
                      <a:lumMod val="85000"/>
                      <a:lumOff val="15000"/>
                    </a:schemeClr>
                  </a:solidFill>
                  <a:ea typeface="Amazon Ember" panose="020B0603020204020204" pitchFamily="34" charset="0"/>
                  <a:cs typeface="Amazon Ember" panose="020B0603020204020204" pitchFamily="34" charset="0"/>
                </a:rPr>
                <a:t>Função do AWS Lambda</a:t>
              </a:r>
            </a:p>
          </p:txBody>
        </p:sp>
        <p:pic>
          <p:nvPicPr>
            <p:cNvPr id="36" name="Graphic 35">
              <a:extLst>
                <a:ext uri="{FF2B5EF4-FFF2-40B4-BE49-F238E27FC236}">
                  <a16:creationId xmlns:a16="http://schemas.microsoft.com/office/drawing/2014/main" id="{49465031-7611-3F46-BA37-2C58171FBFB3}"/>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4178707" y="2958593"/>
              <a:ext cx="809293" cy="809293"/>
            </a:xfrm>
            <a:prstGeom prst="rect">
              <a:avLst/>
            </a:prstGeom>
          </p:spPr>
        </p:pic>
        <p:sp>
          <p:nvSpPr>
            <p:cNvPr id="38" name="TextBox 37">
              <a:extLst>
                <a:ext uri="{FF2B5EF4-FFF2-40B4-BE49-F238E27FC236}">
                  <a16:creationId xmlns:a16="http://schemas.microsoft.com/office/drawing/2014/main" id="{54C89E8E-5104-3749-BE53-C82EADD1C484}"/>
                </a:ext>
              </a:extLst>
            </p:cNvPr>
            <p:cNvSpPr txBox="1"/>
            <p:nvPr/>
          </p:nvSpPr>
          <p:spPr>
            <a:xfrm>
              <a:off x="8739533" y="3555089"/>
              <a:ext cx="3033367" cy="923330"/>
            </a:xfrm>
            <a:prstGeom prst="rect">
              <a:avLst/>
            </a:prstGeom>
            <a:solidFill>
              <a:schemeClr val="bg1"/>
            </a:solidFill>
          </p:spPr>
          <p:txBody>
            <a:bodyPr wrap="square" rtlCol="0">
              <a:spAutoFit/>
            </a:bodyPr>
            <a:lstStyle/>
            <a:p>
              <a:pPr algn="ctr" rtl="0"/>
              <a:r>
                <a:rPr lang="pt-BR" dirty="0">
                  <a:ea typeface="Amazon Ember" panose="020B0603020204020204" pitchFamily="34" charset="0"/>
                  <a:cs typeface="Amazon Ember" panose="020B0603020204020204" pitchFamily="34" charset="0"/>
                </a:rPr>
                <a:t>Execução do código (somente quando ele </a:t>
              </a:r>
              <a:br>
                <a:rPr lang="pt-BR" dirty="0">
                  <a:ea typeface="Amazon Ember" panose="020B0603020204020204" pitchFamily="34" charset="0"/>
                  <a:cs typeface="Amazon Ember" panose="020B0603020204020204" pitchFamily="34" charset="0"/>
                </a:rPr>
              </a:br>
              <a:r>
                <a:rPr lang="pt-BR" dirty="0">
                  <a:ea typeface="Amazon Ember" panose="020B0603020204020204" pitchFamily="34" charset="0"/>
                  <a:cs typeface="Amazon Ember" panose="020B0603020204020204" pitchFamily="34" charset="0"/>
                </a:rPr>
                <a:t>é acionado)</a:t>
              </a:r>
            </a:p>
          </p:txBody>
        </p:sp>
        <p:sp>
          <p:nvSpPr>
            <p:cNvPr id="39" name="TextBox 38">
              <a:extLst>
                <a:ext uri="{FF2B5EF4-FFF2-40B4-BE49-F238E27FC236}">
                  <a16:creationId xmlns:a16="http://schemas.microsoft.com/office/drawing/2014/main" id="{54FFF743-EC7A-1246-8C4F-A4909CBC95FC}"/>
                </a:ext>
              </a:extLst>
            </p:cNvPr>
            <p:cNvSpPr txBox="1"/>
            <p:nvPr/>
          </p:nvSpPr>
          <p:spPr>
            <a:xfrm>
              <a:off x="9497885" y="4566019"/>
              <a:ext cx="1984542" cy="830997"/>
            </a:xfrm>
            <a:prstGeom prst="rect">
              <a:avLst/>
            </a:prstGeom>
            <a:solidFill>
              <a:schemeClr val="bg1"/>
            </a:solidFill>
          </p:spPr>
          <p:txBody>
            <a:bodyPr wrap="square" rtlCol="0">
              <a:spAutoFit/>
            </a:bodyPr>
            <a:lstStyle/>
            <a:p>
              <a:pPr rtl="0"/>
              <a:r>
                <a:rPr lang="pt-BR" sz="1600" i="1" dirty="0">
                  <a:solidFill>
                    <a:schemeClr val="accent5"/>
                  </a:solidFill>
                  <a:ea typeface="Amazon Ember" panose="020B0603020204020204" pitchFamily="34" charset="0"/>
                  <a:cs typeface="Amazon Ember" panose="020B0603020204020204" pitchFamily="34" charset="0"/>
                </a:rPr>
                <a:t>Registro, monitoramento </a:t>
              </a:r>
              <a:br>
                <a:rPr lang="pt-BR" sz="1600" i="1" dirty="0">
                  <a:solidFill>
                    <a:schemeClr val="accent5"/>
                  </a:solidFill>
                  <a:ea typeface="Amazon Ember" panose="020B0603020204020204" pitchFamily="34" charset="0"/>
                  <a:cs typeface="Amazon Ember" panose="020B0603020204020204" pitchFamily="34" charset="0"/>
                </a:rPr>
              </a:br>
              <a:r>
                <a:rPr lang="pt-BR" sz="1600" i="1" dirty="0">
                  <a:solidFill>
                    <a:schemeClr val="accent5"/>
                  </a:solidFill>
                  <a:ea typeface="Amazon Ember" panose="020B0603020204020204" pitchFamily="34" charset="0"/>
                  <a:cs typeface="Amazon Ember" panose="020B0603020204020204" pitchFamily="34" charset="0"/>
                </a:rPr>
                <a:t>e métricas</a:t>
              </a:r>
            </a:p>
          </p:txBody>
        </p:sp>
      </p:grpSp>
      <p:sp>
        <p:nvSpPr>
          <p:cNvPr id="41" name="Footer Placeholder 40">
            <a:extLst>
              <a:ext uri="{FF2B5EF4-FFF2-40B4-BE49-F238E27FC236}">
                <a16:creationId xmlns:a16="http://schemas.microsoft.com/office/drawing/2014/main" id="{E0D73DB9-928C-784D-A6EA-CD6F21B8FDEA}"/>
              </a:ext>
              <a:ext uri="{C183D7F6-B498-43B3-948B-1728B52AA6E4}">
                <adec:decorative xmlns:adec="http://schemas.microsoft.com/office/drawing/2017/decorative" val="1"/>
              </a:ext>
            </a:extLst>
          </p:cNvPr>
          <p:cNvSpPr>
            <a:spLocks noGrp="1"/>
          </p:cNvSpPr>
          <p:nvPr>
            <p:ph type="ftr" sz="quarter" idx="3"/>
          </p:nvPr>
        </p:nvSpPr>
        <p:spPr>
          <a:xfrm>
            <a:off x="419100" y="6356350"/>
            <a:ext cx="4568900"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42" name="Slide Number Placeholder 41">
            <a:extLst>
              <a:ext uri="{FF2B5EF4-FFF2-40B4-BE49-F238E27FC236}">
                <a16:creationId xmlns:a16="http://schemas.microsoft.com/office/drawing/2014/main" id="{41023B6E-573D-A949-B344-3A725DCDE97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71</a:t>
            </a:fld>
            <a:endParaRPr lang="en-US" dirty="0"/>
          </a:p>
        </p:txBody>
      </p:sp>
    </p:spTree>
    <p:custDataLst>
      <p:tags r:id="rId1"/>
    </p:custDataLst>
    <p:extLst>
      <p:ext uri="{BB962C8B-B14F-4D97-AF65-F5344CB8AC3E}">
        <p14:creationId xmlns:p14="http://schemas.microsoft.com/office/powerpoint/2010/main" val="390002387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563" y="375859"/>
            <a:ext cx="9893568" cy="474119"/>
          </a:xfrm>
        </p:spPr>
        <p:txBody>
          <a:bodyPr rtlCol="0"/>
          <a:lstStyle/>
          <a:p>
            <a:pPr rtl="0"/>
            <a:r>
              <a:rPr lang="pt-BR" sz="3200" dirty="0"/>
              <a:t>Exemplo de função Lambda baseada em programação: Iniciar e interromper instâncias do EC2</a:t>
            </a:r>
          </a:p>
        </p:txBody>
      </p:sp>
      <p:sp>
        <p:nvSpPr>
          <p:cNvPr id="3" name="Slide Number Placeholder 2">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72</a:t>
            </a:fld>
            <a:endParaRPr lang="en-US" dirty="0"/>
          </a:p>
        </p:txBody>
      </p:sp>
      <p:sp>
        <p:nvSpPr>
          <p:cNvPr id="45" name="Footer Placeholder 2"/>
          <p:cNvSpPr>
            <a:spLocks noGrp="1"/>
          </p:cNvSpPr>
          <p:nvPr>
            <p:ph type="ftr" sz="quarter" idx="3"/>
          </p:nvPr>
        </p:nvSpPr>
        <p:spPr/>
        <p:txBody>
          <a:bodyPr rtlCol="0"/>
          <a:lstStyle>
            <a:lvl1pPr>
              <a:defRPr>
                <a:solidFill>
                  <a:schemeClr val="bg1"/>
                </a:solidFill>
              </a:defRPr>
            </a:lvl1pPr>
          </a:lstStyle>
          <a:p>
            <a:pPr rtl="0"/>
            <a:r>
              <a:rPr lang="pt-BR"/>
              <a:t>© 2019 Amazon Web Services, Inc. ou suas afiliadas. Todos os direitos reservados.</a:t>
            </a:r>
          </a:p>
        </p:txBody>
      </p:sp>
      <p:sp>
        <p:nvSpPr>
          <p:cNvPr id="75" name="TextBox 74"/>
          <p:cNvSpPr txBox="1"/>
          <p:nvPr/>
        </p:nvSpPr>
        <p:spPr>
          <a:xfrm rot="16200000">
            <a:off x="1444182" y="256325"/>
            <a:ext cx="461665" cy="2650726"/>
          </a:xfrm>
          <a:prstGeom prst="rect">
            <a:avLst/>
          </a:prstGeom>
          <a:noFill/>
        </p:spPr>
        <p:txBody>
          <a:bodyPr vert="vert" wrap="none" rtlCol="0">
            <a:spAutoFit/>
          </a:bodyPr>
          <a:lstStyle/>
          <a:p>
            <a:pPr rtl="0"/>
            <a:r>
              <a:rPr lang="pt-BR" b="1">
                <a:solidFill>
                  <a:schemeClr val="accent5"/>
                </a:solidFill>
                <a:latin typeface="Amazon Ember" panose="02000000000000000000" pitchFamily="2" charset="0"/>
                <a:ea typeface="Amazon Ember" panose="02000000000000000000" pitchFamily="2" charset="0"/>
                <a:cs typeface="Amazon Ember Light" panose="020B0403020204020204" pitchFamily="34" charset="0"/>
              </a:rPr>
              <a:t>Exemplo de interrupção de instâncias</a:t>
            </a:r>
          </a:p>
        </p:txBody>
      </p:sp>
      <p:sp>
        <p:nvSpPr>
          <p:cNvPr id="76" name="TextBox 75"/>
          <p:cNvSpPr txBox="1"/>
          <p:nvPr/>
        </p:nvSpPr>
        <p:spPr>
          <a:xfrm rot="16200000">
            <a:off x="1455345" y="2881714"/>
            <a:ext cx="461665" cy="2681183"/>
          </a:xfrm>
          <a:prstGeom prst="rect">
            <a:avLst/>
          </a:prstGeom>
          <a:noFill/>
        </p:spPr>
        <p:txBody>
          <a:bodyPr vert="vert" wrap="none" rtlCol="0">
            <a:spAutoFit/>
          </a:bodyPr>
          <a:lstStyle/>
          <a:p>
            <a:pPr rtl="0"/>
            <a:r>
              <a:rPr lang="pt-BR" b="1">
                <a:solidFill>
                  <a:schemeClr val="accent5"/>
                </a:solidFill>
                <a:latin typeface="Amazon Ember" panose="02000000000000000000" pitchFamily="2" charset="0"/>
                <a:ea typeface="Amazon Ember" panose="02000000000000000000" pitchFamily="2" charset="0"/>
                <a:cs typeface="Amazon Ember Light" panose="020B0403020204020204" pitchFamily="34" charset="0"/>
              </a:rPr>
              <a:t>Exemplo de iniciar instâncias</a:t>
            </a:r>
          </a:p>
        </p:txBody>
      </p:sp>
      <p:grpSp>
        <p:nvGrpSpPr>
          <p:cNvPr id="11" name="Group 10" descr="daigram showing a lambda function that stops EC2 instances. Details in the notes below the slide.">
            <a:extLst>
              <a:ext uri="{FF2B5EF4-FFF2-40B4-BE49-F238E27FC236}">
                <a16:creationId xmlns:a16="http://schemas.microsoft.com/office/drawing/2014/main" id="{314E282C-637E-C54D-9099-FC728068F93D}"/>
              </a:ext>
            </a:extLst>
          </p:cNvPr>
          <p:cNvGrpSpPr/>
          <p:nvPr/>
        </p:nvGrpSpPr>
        <p:grpSpPr>
          <a:xfrm>
            <a:off x="1897010" y="1834840"/>
            <a:ext cx="9451405" cy="2102165"/>
            <a:chOff x="1095434" y="1558042"/>
            <a:chExt cx="9451405" cy="2102165"/>
          </a:xfrm>
        </p:grpSpPr>
        <p:grpSp>
          <p:nvGrpSpPr>
            <p:cNvPr id="70" name="Group 69"/>
            <p:cNvGrpSpPr/>
            <p:nvPr/>
          </p:nvGrpSpPr>
          <p:grpSpPr>
            <a:xfrm>
              <a:off x="4170648" y="1565995"/>
              <a:ext cx="2374949" cy="1852601"/>
              <a:chOff x="4170648" y="1565995"/>
              <a:chExt cx="2374949" cy="1852601"/>
            </a:xfrm>
          </p:grpSpPr>
          <p:sp>
            <p:nvSpPr>
              <p:cNvPr id="19" name="Oval 18"/>
              <p:cNvSpPr>
                <a:spLocks noChangeAspect="1"/>
              </p:cNvSpPr>
              <p:nvPr/>
            </p:nvSpPr>
            <p:spPr>
              <a:xfrm>
                <a:off x="4170648" y="2874403"/>
                <a:ext cx="376247" cy="376247"/>
              </a:xfrm>
              <a:prstGeom prst="ellipse">
                <a:avLst/>
              </a:prstGeom>
              <a:solidFill>
                <a:schemeClr val="accent5"/>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chemeClr val="bg1">
                        <a:lumMod val="95000"/>
                      </a:schemeClr>
                    </a:solidFill>
                    <a:latin typeface="Amazon Ember" charset="0"/>
                    <a:ea typeface="Amazon Ember" charset="0"/>
                    <a:cs typeface="Amazon Ember" charset="0"/>
                  </a:rPr>
                  <a:t>2</a:t>
                </a:r>
              </a:p>
            </p:txBody>
          </p:sp>
          <p:pic>
            <p:nvPicPr>
              <p:cNvPr id="14" name="Picture 13"/>
              <p:cNvPicPr>
                <a:picLocks noChangeAspect="1"/>
              </p:cNvPicPr>
              <p:nvPr/>
            </p:nvPicPr>
            <p:blipFill>
              <a:blip r:embed="rId4"/>
              <a:stretch>
                <a:fillRect/>
              </a:stretch>
            </p:blipFill>
            <p:spPr>
              <a:xfrm>
                <a:off x="4597125" y="1565995"/>
                <a:ext cx="788727" cy="913584"/>
              </a:xfrm>
              <a:prstGeom prst="rect">
                <a:avLst/>
              </a:prstGeom>
              <a:ln w="9525">
                <a:solidFill>
                  <a:schemeClr val="tx1"/>
                </a:solidFill>
              </a:ln>
            </p:spPr>
          </p:pic>
          <p:sp>
            <p:nvSpPr>
              <p:cNvPr id="30" name="TextBox 29"/>
              <p:cNvSpPr txBox="1"/>
              <p:nvPr/>
            </p:nvSpPr>
            <p:spPr>
              <a:xfrm>
                <a:off x="5549091" y="2127335"/>
                <a:ext cx="906017" cy="584775"/>
              </a:xfrm>
              <a:prstGeom prst="rect">
                <a:avLst/>
              </a:prstGeom>
              <a:noFill/>
            </p:spPr>
            <p:txBody>
              <a:bodyPr wrap="none" rtlCol="0">
                <a:spAutoFit/>
              </a:bodyPr>
              <a:lstStyle/>
              <a:p>
                <a:pPr algn="ctr" rtl="0"/>
                <a:r>
                  <a:rPr lang="pt-BR" sz="1600" dirty="0">
                    <a:latin typeface="Amazon Ember" panose="02000000000000000000" pitchFamily="2" charset="0"/>
                    <a:ea typeface="Amazon Ember" panose="02000000000000000000" pitchFamily="2" charset="0"/>
                    <a:cs typeface="Amazon Ember Light" panose="020B0403020204020204" pitchFamily="34" charset="0"/>
                  </a:rPr>
                  <a:t>Função </a:t>
                </a:r>
                <a:br>
                  <a:rPr lang="pt-BR" sz="1600" dirty="0">
                    <a:latin typeface="Amazon Ember" panose="02000000000000000000" pitchFamily="2" charset="0"/>
                    <a:ea typeface="Amazon Ember" panose="02000000000000000000" pitchFamily="2" charset="0"/>
                    <a:cs typeface="Amazon Ember Light" panose="020B0403020204020204" pitchFamily="34" charset="0"/>
                  </a:rPr>
                </a:br>
                <a:r>
                  <a:rPr lang="pt-BR" sz="1600" dirty="0">
                    <a:latin typeface="Amazon Ember" panose="02000000000000000000" pitchFamily="2" charset="0"/>
                    <a:ea typeface="Amazon Ember" panose="02000000000000000000" pitchFamily="2" charset="0"/>
                    <a:cs typeface="Amazon Ember Light" panose="020B0403020204020204" pitchFamily="34" charset="0"/>
                  </a:rPr>
                  <a:t>do IAM</a:t>
                </a:r>
              </a:p>
            </p:txBody>
          </p:sp>
          <p:sp>
            <p:nvSpPr>
              <p:cNvPr id="57" name="TextBox 56"/>
              <p:cNvSpPr txBox="1"/>
              <p:nvPr/>
            </p:nvSpPr>
            <p:spPr>
              <a:xfrm>
                <a:off x="4552585" y="2833821"/>
                <a:ext cx="1993012" cy="584775"/>
              </a:xfrm>
              <a:prstGeom prst="rect">
                <a:avLst/>
              </a:prstGeom>
              <a:noFill/>
            </p:spPr>
            <p:txBody>
              <a:bodyPr wrap="square" rtlCol="0">
                <a:spAutoFit/>
              </a:bodyPr>
              <a:lstStyle/>
              <a:p>
                <a:pPr algn="ctr" rtl="0"/>
                <a:r>
                  <a:rPr lang="pt-BR" sz="1600" dirty="0">
                    <a:latin typeface="Amazon Ember" panose="02000000000000000000" pitchFamily="2" charset="0"/>
                    <a:ea typeface="Amazon Ember" panose="02000000000000000000" pitchFamily="2" charset="0"/>
                    <a:cs typeface="Amazon Ember Light" panose="020B0403020204020204" pitchFamily="34" charset="0"/>
                  </a:rPr>
                  <a:t>Função do </a:t>
                </a:r>
                <a:br>
                  <a:rPr lang="pt-BR" sz="1600" dirty="0">
                    <a:latin typeface="Amazon Ember" panose="02000000000000000000" pitchFamily="2" charset="0"/>
                    <a:ea typeface="Amazon Ember" panose="02000000000000000000" pitchFamily="2" charset="0"/>
                    <a:cs typeface="Amazon Ember Light" panose="020B0403020204020204" pitchFamily="34" charset="0"/>
                  </a:rPr>
                </a:br>
                <a:r>
                  <a:rPr lang="pt-BR" sz="1600" dirty="0">
                    <a:latin typeface="Amazon Ember" panose="02000000000000000000" pitchFamily="2" charset="0"/>
                    <a:ea typeface="Amazon Ember" panose="02000000000000000000" pitchFamily="2" charset="0"/>
                    <a:cs typeface="Amazon Ember Light" panose="020B0403020204020204" pitchFamily="34" charset="0"/>
                  </a:rPr>
                  <a:t>Lambda acionada</a:t>
                </a:r>
              </a:p>
            </p:txBody>
          </p:sp>
        </p:grpSp>
        <p:grpSp>
          <p:nvGrpSpPr>
            <p:cNvPr id="37" name="Group 36"/>
            <p:cNvGrpSpPr/>
            <p:nvPr/>
          </p:nvGrpSpPr>
          <p:grpSpPr>
            <a:xfrm>
              <a:off x="1095434" y="2582989"/>
              <a:ext cx="1986829" cy="1077218"/>
              <a:chOff x="1095434" y="2582989"/>
              <a:chExt cx="1986829" cy="1077218"/>
            </a:xfrm>
          </p:grpSpPr>
          <p:sp>
            <p:nvSpPr>
              <p:cNvPr id="18" name="Oval 17"/>
              <p:cNvSpPr>
                <a:spLocks noChangeAspect="1"/>
              </p:cNvSpPr>
              <p:nvPr/>
            </p:nvSpPr>
            <p:spPr>
              <a:xfrm>
                <a:off x="1095434" y="2874403"/>
                <a:ext cx="376247" cy="376247"/>
              </a:xfrm>
              <a:prstGeom prst="ellipse">
                <a:avLst/>
              </a:prstGeom>
              <a:solidFill>
                <a:schemeClr val="accent5"/>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chemeClr val="bg1">
                        <a:lumMod val="95000"/>
                      </a:schemeClr>
                    </a:solidFill>
                    <a:latin typeface="Amazon Ember" charset="0"/>
                    <a:ea typeface="Amazon Ember" charset="0"/>
                    <a:cs typeface="Amazon Ember" charset="0"/>
                  </a:rPr>
                  <a:t>1</a:t>
                </a:r>
              </a:p>
            </p:txBody>
          </p:sp>
          <p:sp>
            <p:nvSpPr>
              <p:cNvPr id="59" name="TextBox 58"/>
              <p:cNvSpPr txBox="1"/>
              <p:nvPr/>
            </p:nvSpPr>
            <p:spPr>
              <a:xfrm>
                <a:off x="1308646" y="2582989"/>
                <a:ext cx="1773617" cy="1077218"/>
              </a:xfrm>
              <a:prstGeom prst="rect">
                <a:avLst/>
              </a:prstGeom>
              <a:noFill/>
            </p:spPr>
            <p:txBody>
              <a:bodyPr wrap="square" rtlCol="0">
                <a:spAutoFit/>
              </a:bodyPr>
              <a:lstStyle/>
              <a:p>
                <a:pPr algn="ctr" rtl="0"/>
                <a:r>
                  <a:rPr lang="pt-BR" sz="1600" dirty="0">
                    <a:latin typeface="Amazon Ember" panose="02000000000000000000" pitchFamily="2" charset="0"/>
                    <a:ea typeface="Amazon Ember" panose="02000000000000000000" pitchFamily="2" charset="0"/>
                    <a:cs typeface="Amazon Ember Light" panose="020B0403020204020204" pitchFamily="34" charset="0"/>
                  </a:rPr>
                  <a:t>Evento do </a:t>
                </a:r>
                <a:r>
                  <a:rPr lang="pt-BR" sz="1600" dirty="0" err="1">
                    <a:latin typeface="Amazon Ember" panose="02000000000000000000" pitchFamily="2" charset="0"/>
                    <a:ea typeface="Amazon Ember" panose="02000000000000000000" pitchFamily="2" charset="0"/>
                    <a:cs typeface="Amazon Ember Light" panose="020B0403020204020204" pitchFamily="34" charset="0"/>
                  </a:rPr>
                  <a:t>CloudWatch</a:t>
                </a:r>
                <a:r>
                  <a:rPr lang="pt-BR" sz="1600" dirty="0">
                    <a:latin typeface="Amazon Ember" panose="02000000000000000000" pitchFamily="2" charset="0"/>
                    <a:ea typeface="Amazon Ember" panose="02000000000000000000" pitchFamily="2" charset="0"/>
                    <a:cs typeface="Amazon Ember Light" panose="020B0403020204020204" pitchFamily="34" charset="0"/>
                  </a:rPr>
                  <a:t> baseado em tempo</a:t>
                </a:r>
                <a:endParaRPr lang="en-US" sz="1600" dirty="0">
                  <a:latin typeface="Amazon Ember" panose="02000000000000000000" pitchFamily="2" charset="0"/>
                  <a:ea typeface="Amazon Ember" panose="02000000000000000000" pitchFamily="2" charset="0"/>
                  <a:cs typeface="Amazon Ember Light" panose="020B0403020204020204" pitchFamily="34" charset="0"/>
                </a:endParaRPr>
              </a:p>
            </p:txBody>
          </p:sp>
        </p:grpSp>
        <p:grpSp>
          <p:nvGrpSpPr>
            <p:cNvPr id="71" name="Group 70"/>
            <p:cNvGrpSpPr/>
            <p:nvPr/>
          </p:nvGrpSpPr>
          <p:grpSpPr>
            <a:xfrm>
              <a:off x="8255857" y="1599283"/>
              <a:ext cx="2290982" cy="1878585"/>
              <a:chOff x="8255857" y="1599283"/>
              <a:chExt cx="2290982" cy="1878585"/>
            </a:xfrm>
          </p:grpSpPr>
          <p:sp>
            <p:nvSpPr>
              <p:cNvPr id="20" name="Oval 19"/>
              <p:cNvSpPr>
                <a:spLocks noChangeAspect="1"/>
              </p:cNvSpPr>
              <p:nvPr/>
            </p:nvSpPr>
            <p:spPr>
              <a:xfrm>
                <a:off x="8255857" y="2874402"/>
                <a:ext cx="376247" cy="376247"/>
              </a:xfrm>
              <a:prstGeom prst="ellipse">
                <a:avLst/>
              </a:prstGeom>
              <a:solidFill>
                <a:schemeClr val="accent5"/>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chemeClr val="bg1">
                        <a:lumMod val="95000"/>
                      </a:schemeClr>
                    </a:solidFill>
                    <a:latin typeface="Amazon Ember" charset="0"/>
                    <a:ea typeface="Amazon Ember" charset="0"/>
                    <a:cs typeface="Amazon Ember" charset="0"/>
                  </a:rPr>
                  <a:t>3</a:t>
                </a:r>
              </a:p>
            </p:txBody>
          </p:sp>
          <p:sp>
            <p:nvSpPr>
              <p:cNvPr id="32" name="Octagon 31"/>
              <p:cNvSpPr/>
              <p:nvPr/>
            </p:nvSpPr>
            <p:spPr>
              <a:xfrm>
                <a:off x="9127111" y="1599283"/>
                <a:ext cx="883910" cy="843175"/>
              </a:xfrm>
              <a:prstGeom prst="octagon">
                <a:avLst/>
              </a:prstGeom>
              <a:solidFill>
                <a:srgbClr val="FF0002">
                  <a:alpha val="65098"/>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sz="1400" dirty="0">
                    <a:latin typeface="Amazon Ember" panose="02000000000000000000" pitchFamily="2" charset="0"/>
                    <a:ea typeface="Amazon Ember" panose="02000000000000000000" pitchFamily="2" charset="0"/>
                    <a:cs typeface="Amazon Ember Light" panose="020B0403020204020204" pitchFamily="34" charset="0"/>
                  </a:rPr>
                  <a:t>Parar</a:t>
                </a:r>
              </a:p>
            </p:txBody>
          </p:sp>
          <p:sp>
            <p:nvSpPr>
              <p:cNvPr id="61" name="TextBox 60"/>
              <p:cNvSpPr txBox="1"/>
              <p:nvPr/>
            </p:nvSpPr>
            <p:spPr>
              <a:xfrm>
                <a:off x="8478050" y="2893093"/>
                <a:ext cx="2068789" cy="584775"/>
              </a:xfrm>
              <a:prstGeom prst="rect">
                <a:avLst/>
              </a:prstGeom>
              <a:noFill/>
            </p:spPr>
            <p:txBody>
              <a:bodyPr wrap="square" rtlCol="0">
                <a:spAutoFit/>
              </a:bodyPr>
              <a:lstStyle/>
              <a:p>
                <a:pPr algn="ctr" rtl="0"/>
                <a:r>
                  <a:rPr lang="pt-BR" sz="1600">
                    <a:latin typeface="Amazon Ember" panose="02000000000000000000" pitchFamily="2" charset="0"/>
                    <a:ea typeface="Amazon Ember" panose="02000000000000000000" pitchFamily="2" charset="0"/>
                    <a:cs typeface="Amazon Ember Light" panose="020B0403020204020204" pitchFamily="34" charset="0"/>
                  </a:rPr>
                  <a:t>Instâncias EC2 interrompidas</a:t>
                </a:r>
              </a:p>
            </p:txBody>
          </p:sp>
        </p:grpSp>
        <p:pic>
          <p:nvPicPr>
            <p:cNvPr id="48" name="Graphic 42">
              <a:extLst>
                <a:ext uri="{FF2B5EF4-FFF2-40B4-BE49-F238E27FC236}">
                  <a16:creationId xmlns:a16="http://schemas.microsoft.com/office/drawing/2014/main" id="{4130D902-988A-C441-B94E-F5D6D001FFB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20764" y="1988022"/>
              <a:ext cx="820329" cy="772537"/>
            </a:xfrm>
            <a:prstGeom prst="rect">
              <a:avLst/>
            </a:prstGeom>
          </p:spPr>
        </p:pic>
        <p:pic>
          <p:nvPicPr>
            <p:cNvPr id="51" name="Graphic 54">
              <a:extLst>
                <a:ext uri="{FF2B5EF4-FFF2-40B4-BE49-F238E27FC236}">
                  <a16:creationId xmlns:a16="http://schemas.microsoft.com/office/drawing/2014/main" id="{50E1591F-DA4C-934C-BDCB-2E69767A65B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582085" y="1558042"/>
              <a:ext cx="788337" cy="742408"/>
            </a:xfrm>
            <a:prstGeom prst="rect">
              <a:avLst/>
            </a:prstGeom>
          </p:spPr>
        </p:pic>
        <p:cxnSp>
          <p:nvCxnSpPr>
            <p:cNvPr id="78" name="Straight Arrow Connector 77">
              <a:extLst>
                <a:ext uri="{FF2B5EF4-FFF2-40B4-BE49-F238E27FC236}">
                  <a16:creationId xmlns:a16="http://schemas.microsoft.com/office/drawing/2014/main" id="{21BBC288-5AFD-AB40-A3F3-F427E49EB12C}"/>
                </a:ext>
              </a:extLst>
            </p:cNvPr>
            <p:cNvCxnSpPr/>
            <p:nvPr/>
          </p:nvCxnSpPr>
          <p:spPr>
            <a:xfrm>
              <a:off x="2712851" y="1988022"/>
              <a:ext cx="1645920" cy="0"/>
            </a:xfrm>
            <a:prstGeom prst="straightConnector1">
              <a:avLst/>
            </a:prstGeom>
            <a:noFill/>
            <a:ln w="12700" cap="flat" cmpd="sng" algn="ctr">
              <a:solidFill>
                <a:srgbClr val="545B64"/>
              </a:solidFill>
              <a:prstDash val="solid"/>
              <a:miter lim="800000"/>
              <a:headEnd type="none" w="med" len="sm"/>
              <a:tailEnd type="arrow" w="med" len="sm"/>
            </a:ln>
            <a:effectLst/>
          </p:spPr>
        </p:cxnSp>
        <p:cxnSp>
          <p:nvCxnSpPr>
            <p:cNvPr id="80" name="Straight Arrow Connector 79">
              <a:extLst>
                <a:ext uri="{FF2B5EF4-FFF2-40B4-BE49-F238E27FC236}">
                  <a16:creationId xmlns:a16="http://schemas.microsoft.com/office/drawing/2014/main" id="{21BBC288-5AFD-AB40-A3F3-F427E49EB12C}"/>
                </a:ext>
              </a:extLst>
            </p:cNvPr>
            <p:cNvCxnSpPr/>
            <p:nvPr/>
          </p:nvCxnSpPr>
          <p:spPr>
            <a:xfrm>
              <a:off x="6715181" y="1988022"/>
              <a:ext cx="1645920" cy="0"/>
            </a:xfrm>
            <a:prstGeom prst="straightConnector1">
              <a:avLst/>
            </a:prstGeom>
            <a:noFill/>
            <a:ln w="12700" cap="flat" cmpd="sng" algn="ctr">
              <a:solidFill>
                <a:srgbClr val="545B64"/>
              </a:solidFill>
              <a:prstDash val="solid"/>
              <a:miter lim="800000"/>
              <a:headEnd type="none" w="med" len="sm"/>
              <a:tailEnd type="arrow" w="med" len="sm"/>
            </a:ln>
            <a:effectLst/>
          </p:spPr>
        </p:cxnSp>
        <p:pic>
          <p:nvPicPr>
            <p:cNvPr id="49" name="Graphic 48">
              <a:extLst>
                <a:ext uri="{FF2B5EF4-FFF2-40B4-BE49-F238E27FC236}">
                  <a16:creationId xmlns:a16="http://schemas.microsoft.com/office/drawing/2014/main" id="{B3FBAE75-978F-5A4E-864C-D5C40AA9705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734652" y="1568749"/>
              <a:ext cx="834271" cy="834271"/>
            </a:xfrm>
            <a:prstGeom prst="rect">
              <a:avLst/>
            </a:prstGeom>
          </p:spPr>
        </p:pic>
        <p:pic>
          <p:nvPicPr>
            <p:cNvPr id="55" name="Graphic 54">
              <a:extLst>
                <a:ext uri="{FF2B5EF4-FFF2-40B4-BE49-F238E27FC236}">
                  <a16:creationId xmlns:a16="http://schemas.microsoft.com/office/drawing/2014/main" id="{29AD1758-66A2-2D48-823B-608EBAFFD41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493835" y="1686945"/>
              <a:ext cx="1159538" cy="1159538"/>
            </a:xfrm>
            <a:prstGeom prst="rect">
              <a:avLst/>
            </a:prstGeom>
          </p:spPr>
        </p:pic>
      </p:grpSp>
      <p:grpSp>
        <p:nvGrpSpPr>
          <p:cNvPr id="10" name="Group 9" descr="daigram showing a lambda function that starts EC2 instances. Details in the notes below the slide.">
            <a:extLst>
              <a:ext uri="{FF2B5EF4-FFF2-40B4-BE49-F238E27FC236}">
                <a16:creationId xmlns:a16="http://schemas.microsoft.com/office/drawing/2014/main" id="{E5535C7D-6046-1D4F-9B0B-29F821D1EC09}"/>
              </a:ext>
            </a:extLst>
          </p:cNvPr>
          <p:cNvGrpSpPr/>
          <p:nvPr/>
        </p:nvGrpSpPr>
        <p:grpSpPr>
          <a:xfrm>
            <a:off x="1897010" y="4309619"/>
            <a:ext cx="9297173" cy="1895702"/>
            <a:chOff x="1076537" y="4254249"/>
            <a:chExt cx="9297173" cy="1895702"/>
          </a:xfrm>
        </p:grpSpPr>
        <p:pic>
          <p:nvPicPr>
            <p:cNvPr id="54" name="Graphic 137">
              <a:extLst>
                <a:ext uri="{FF2B5EF4-FFF2-40B4-BE49-F238E27FC236}">
                  <a16:creationId xmlns:a16="http://schemas.microsoft.com/office/drawing/2014/main" id="{5B22B109-5C82-FA40-91FB-DE791C44FEB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480306" y="4385485"/>
              <a:ext cx="1125643" cy="1125643"/>
            </a:xfrm>
            <a:prstGeom prst="rect">
              <a:avLst/>
            </a:prstGeom>
          </p:spPr>
        </p:pic>
        <p:grpSp>
          <p:nvGrpSpPr>
            <p:cNvPr id="73" name="Group 72"/>
            <p:cNvGrpSpPr/>
            <p:nvPr/>
          </p:nvGrpSpPr>
          <p:grpSpPr>
            <a:xfrm>
              <a:off x="4176458" y="4275097"/>
              <a:ext cx="2538724" cy="1854558"/>
              <a:chOff x="4176458" y="4275097"/>
              <a:chExt cx="2538724" cy="1854558"/>
            </a:xfrm>
          </p:grpSpPr>
          <p:sp>
            <p:nvSpPr>
              <p:cNvPr id="22" name="Oval 21"/>
              <p:cNvSpPr>
                <a:spLocks noChangeAspect="1"/>
              </p:cNvSpPr>
              <p:nvPr/>
            </p:nvSpPr>
            <p:spPr>
              <a:xfrm>
                <a:off x="4176458" y="5549920"/>
                <a:ext cx="376247" cy="376247"/>
              </a:xfrm>
              <a:prstGeom prst="ellipse">
                <a:avLst/>
              </a:prstGeom>
              <a:solidFill>
                <a:schemeClr val="accent4">
                  <a:lumMod val="50000"/>
                </a:schemeClr>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chemeClr val="bg1">
                        <a:lumMod val="95000"/>
                      </a:schemeClr>
                    </a:solidFill>
                    <a:latin typeface="Amazon Ember" charset="0"/>
                    <a:ea typeface="Amazon Ember" charset="0"/>
                    <a:cs typeface="Amazon Ember" charset="0"/>
                  </a:rPr>
                  <a:t>5</a:t>
                </a:r>
              </a:p>
            </p:txBody>
          </p:sp>
          <p:pic>
            <p:nvPicPr>
              <p:cNvPr id="42" name="Picture 41"/>
              <p:cNvPicPr>
                <a:picLocks noChangeAspect="1"/>
              </p:cNvPicPr>
              <p:nvPr/>
            </p:nvPicPr>
            <p:blipFill>
              <a:blip r:embed="rId4"/>
              <a:stretch>
                <a:fillRect/>
              </a:stretch>
            </p:blipFill>
            <p:spPr>
              <a:xfrm>
                <a:off x="4683930" y="4275097"/>
                <a:ext cx="788727" cy="913584"/>
              </a:xfrm>
              <a:prstGeom prst="rect">
                <a:avLst/>
              </a:prstGeom>
              <a:ln w="9525">
                <a:solidFill>
                  <a:schemeClr val="tx1"/>
                </a:solidFill>
              </a:ln>
            </p:spPr>
          </p:pic>
          <p:sp>
            <p:nvSpPr>
              <p:cNvPr id="63" name="TextBox 62"/>
              <p:cNvSpPr txBox="1"/>
              <p:nvPr/>
            </p:nvSpPr>
            <p:spPr>
              <a:xfrm>
                <a:off x="5549091" y="4899086"/>
                <a:ext cx="963725" cy="338554"/>
              </a:xfrm>
              <a:prstGeom prst="rect">
                <a:avLst/>
              </a:prstGeom>
              <a:noFill/>
            </p:spPr>
            <p:txBody>
              <a:bodyPr wrap="none" rtlCol="0">
                <a:spAutoFit/>
              </a:bodyPr>
              <a:lstStyle/>
              <a:p>
                <a:pPr rtl="0"/>
                <a:r>
                  <a:rPr lang="pt-BR" sz="1600">
                    <a:latin typeface="Amazon Ember" panose="02000000000000000000" pitchFamily="2" charset="0"/>
                    <a:ea typeface="Amazon Ember" panose="02000000000000000000" pitchFamily="2" charset="0"/>
                    <a:cs typeface="Amazon Ember Light" panose="020B0403020204020204" pitchFamily="34" charset="0"/>
                  </a:rPr>
                  <a:t>Função do IAM</a:t>
                </a:r>
              </a:p>
            </p:txBody>
          </p:sp>
          <p:sp>
            <p:nvSpPr>
              <p:cNvPr id="64" name="TextBox 63"/>
              <p:cNvSpPr txBox="1"/>
              <p:nvPr/>
            </p:nvSpPr>
            <p:spPr>
              <a:xfrm>
                <a:off x="4565268" y="5544880"/>
                <a:ext cx="2149914" cy="584775"/>
              </a:xfrm>
              <a:prstGeom prst="rect">
                <a:avLst/>
              </a:prstGeom>
              <a:noFill/>
            </p:spPr>
            <p:txBody>
              <a:bodyPr wrap="square" rtlCol="0">
                <a:spAutoFit/>
              </a:bodyPr>
              <a:lstStyle/>
              <a:p>
                <a:pPr algn="ctr" rtl="0"/>
                <a:r>
                  <a:rPr lang="pt-BR" sz="1600" dirty="0">
                    <a:latin typeface="Amazon Ember" panose="02000000000000000000" pitchFamily="2" charset="0"/>
                    <a:ea typeface="Amazon Ember" panose="02000000000000000000" pitchFamily="2" charset="0"/>
                    <a:cs typeface="Amazon Ember Light" panose="020B0403020204020204" pitchFamily="34" charset="0"/>
                  </a:rPr>
                  <a:t>Função do </a:t>
                </a:r>
                <a:br>
                  <a:rPr lang="pt-BR" sz="1600" dirty="0">
                    <a:latin typeface="Amazon Ember" panose="02000000000000000000" pitchFamily="2" charset="0"/>
                    <a:ea typeface="Amazon Ember" panose="02000000000000000000" pitchFamily="2" charset="0"/>
                    <a:cs typeface="Amazon Ember Light" panose="020B0403020204020204" pitchFamily="34" charset="0"/>
                  </a:rPr>
                </a:br>
                <a:r>
                  <a:rPr lang="pt-BR" sz="1600" dirty="0">
                    <a:latin typeface="Amazon Ember" panose="02000000000000000000" pitchFamily="2" charset="0"/>
                    <a:ea typeface="Amazon Ember" panose="02000000000000000000" pitchFamily="2" charset="0"/>
                    <a:cs typeface="Amazon Ember Light" panose="020B0403020204020204" pitchFamily="34" charset="0"/>
                  </a:rPr>
                  <a:t>Lambda acionada</a:t>
                </a:r>
              </a:p>
            </p:txBody>
          </p:sp>
        </p:grpSp>
        <p:sp>
          <p:nvSpPr>
            <p:cNvPr id="21" name="Oval 20"/>
            <p:cNvSpPr>
              <a:spLocks noChangeAspect="1"/>
            </p:cNvSpPr>
            <p:nvPr/>
          </p:nvSpPr>
          <p:spPr>
            <a:xfrm>
              <a:off x="1076537" y="5546055"/>
              <a:ext cx="376247" cy="376247"/>
            </a:xfrm>
            <a:prstGeom prst="ellipse">
              <a:avLst/>
            </a:prstGeom>
            <a:solidFill>
              <a:schemeClr val="accent4">
                <a:lumMod val="50000"/>
              </a:schemeClr>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chemeClr val="bg1">
                      <a:lumMod val="95000"/>
                    </a:schemeClr>
                  </a:solidFill>
                  <a:latin typeface="Amazon Ember" charset="0"/>
                  <a:ea typeface="Amazon Ember" charset="0"/>
                  <a:cs typeface="Amazon Ember" charset="0"/>
                </a:rPr>
                <a:t>4</a:t>
              </a:r>
            </a:p>
          </p:txBody>
        </p:sp>
        <p:grpSp>
          <p:nvGrpSpPr>
            <p:cNvPr id="74" name="Group 73"/>
            <p:cNvGrpSpPr/>
            <p:nvPr/>
          </p:nvGrpSpPr>
          <p:grpSpPr>
            <a:xfrm>
              <a:off x="8234838" y="4282844"/>
              <a:ext cx="2138872" cy="1828973"/>
              <a:chOff x="8198557" y="4282844"/>
              <a:chExt cx="2138872" cy="1828973"/>
            </a:xfrm>
          </p:grpSpPr>
          <p:sp>
            <p:nvSpPr>
              <p:cNvPr id="66" name="TextBox 65"/>
              <p:cNvSpPr txBox="1"/>
              <p:nvPr/>
            </p:nvSpPr>
            <p:spPr>
              <a:xfrm>
                <a:off x="8577106" y="5527042"/>
                <a:ext cx="1760323" cy="584775"/>
              </a:xfrm>
              <a:prstGeom prst="rect">
                <a:avLst/>
              </a:prstGeom>
              <a:noFill/>
            </p:spPr>
            <p:txBody>
              <a:bodyPr wrap="square" rtlCol="0">
                <a:spAutoFit/>
              </a:bodyPr>
              <a:lstStyle/>
              <a:p>
                <a:pPr algn="ctr" rtl="0"/>
                <a:r>
                  <a:rPr lang="pt-BR" sz="1600">
                    <a:latin typeface="Amazon Ember" panose="02000000000000000000" pitchFamily="2" charset="0"/>
                    <a:ea typeface="Amazon Ember" panose="02000000000000000000" pitchFamily="2" charset="0"/>
                    <a:cs typeface="Amazon Ember Light" panose="020B0403020204020204" pitchFamily="34" charset="0"/>
                  </a:rPr>
                  <a:t>Instâncias do EC2 iniciadas</a:t>
                </a:r>
              </a:p>
            </p:txBody>
          </p:sp>
          <p:sp>
            <p:nvSpPr>
              <p:cNvPr id="68" name="Oval 67"/>
              <p:cNvSpPr/>
              <p:nvPr/>
            </p:nvSpPr>
            <p:spPr>
              <a:xfrm>
                <a:off x="9130707" y="4282844"/>
                <a:ext cx="740949" cy="70680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200" dirty="0">
                  <a:latin typeface="Amazon Ember" panose="02000000000000000000" pitchFamily="2" charset="0"/>
                </a:endParaRPr>
              </a:p>
            </p:txBody>
          </p:sp>
          <p:sp>
            <p:nvSpPr>
              <p:cNvPr id="69" name="Oval 68"/>
              <p:cNvSpPr>
                <a:spLocks noChangeAspect="1"/>
              </p:cNvSpPr>
              <p:nvPr/>
            </p:nvSpPr>
            <p:spPr>
              <a:xfrm>
                <a:off x="8198557" y="5547373"/>
                <a:ext cx="376247" cy="376247"/>
              </a:xfrm>
              <a:prstGeom prst="ellipse">
                <a:avLst/>
              </a:prstGeom>
              <a:solidFill>
                <a:schemeClr val="accent4">
                  <a:lumMod val="50000"/>
                </a:schemeClr>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chemeClr val="bg1">
                        <a:lumMod val="95000"/>
                      </a:schemeClr>
                    </a:solidFill>
                    <a:latin typeface="Amazon Ember" charset="0"/>
                    <a:ea typeface="Amazon Ember" charset="0"/>
                    <a:cs typeface="Amazon Ember" charset="0"/>
                  </a:rPr>
                  <a:t>6</a:t>
                </a:r>
              </a:p>
            </p:txBody>
          </p:sp>
          <p:sp>
            <p:nvSpPr>
              <p:cNvPr id="33" name="TextBox 32"/>
              <p:cNvSpPr txBox="1"/>
              <p:nvPr/>
            </p:nvSpPr>
            <p:spPr>
              <a:xfrm>
                <a:off x="9137087" y="4455214"/>
                <a:ext cx="643125" cy="338554"/>
              </a:xfrm>
              <a:prstGeom prst="rect">
                <a:avLst/>
              </a:prstGeom>
              <a:noFill/>
            </p:spPr>
            <p:txBody>
              <a:bodyPr wrap="none" rtlCol="0">
                <a:spAutoFit/>
              </a:bodyPr>
              <a:lstStyle/>
              <a:p>
                <a:pPr rtl="0"/>
                <a:r>
                  <a:rPr lang="pt-BR" sz="1600" dirty="0">
                    <a:solidFill>
                      <a:schemeClr val="bg1"/>
                    </a:solidFill>
                    <a:latin typeface="Amazon Ember" panose="02000000000000000000" pitchFamily="2" charset="0"/>
                    <a:ea typeface="Amazon Ember" panose="02000000000000000000" pitchFamily="2" charset="0"/>
                    <a:cs typeface="Amazon Ember Light" panose="020B0403020204020204" pitchFamily="34" charset="0"/>
                  </a:rPr>
                  <a:t>Iniciar</a:t>
                </a:r>
              </a:p>
            </p:txBody>
          </p:sp>
        </p:grpSp>
        <p:pic>
          <p:nvPicPr>
            <p:cNvPr id="52" name="Graphic 54">
              <a:extLst>
                <a:ext uri="{FF2B5EF4-FFF2-40B4-BE49-F238E27FC236}">
                  <a16:creationId xmlns:a16="http://schemas.microsoft.com/office/drawing/2014/main" id="{50E1591F-DA4C-934C-BDCB-2E69767A65B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585055" y="4292502"/>
              <a:ext cx="788727" cy="742776"/>
            </a:xfrm>
            <a:prstGeom prst="rect">
              <a:avLst/>
            </a:prstGeom>
          </p:spPr>
        </p:pic>
        <p:cxnSp>
          <p:nvCxnSpPr>
            <p:cNvPr id="81" name="Straight Arrow Connector 80">
              <a:extLst>
                <a:ext uri="{FF2B5EF4-FFF2-40B4-BE49-F238E27FC236}">
                  <a16:creationId xmlns:a16="http://schemas.microsoft.com/office/drawing/2014/main" id="{21BBC288-5AFD-AB40-A3F3-F427E49EB12C}"/>
                </a:ext>
              </a:extLst>
            </p:cNvPr>
            <p:cNvCxnSpPr/>
            <p:nvPr/>
          </p:nvCxnSpPr>
          <p:spPr>
            <a:xfrm>
              <a:off x="2675890" y="4723826"/>
              <a:ext cx="1645920" cy="0"/>
            </a:xfrm>
            <a:prstGeom prst="straightConnector1">
              <a:avLst/>
            </a:prstGeom>
            <a:noFill/>
            <a:ln w="12700" cap="flat" cmpd="sng" algn="ctr">
              <a:solidFill>
                <a:srgbClr val="545B64"/>
              </a:solidFill>
              <a:prstDash val="solid"/>
              <a:miter lim="800000"/>
              <a:headEnd type="none" w="med" len="sm"/>
              <a:tailEnd type="arrow" w="med" len="sm"/>
            </a:ln>
            <a:effectLst/>
          </p:spPr>
        </p:cxnSp>
        <p:cxnSp>
          <p:nvCxnSpPr>
            <p:cNvPr id="82" name="Straight Arrow Connector 81">
              <a:extLst>
                <a:ext uri="{FF2B5EF4-FFF2-40B4-BE49-F238E27FC236}">
                  <a16:creationId xmlns:a16="http://schemas.microsoft.com/office/drawing/2014/main" id="{21BBC288-5AFD-AB40-A3F3-F427E49EB12C}"/>
                </a:ext>
              </a:extLst>
            </p:cNvPr>
            <p:cNvCxnSpPr/>
            <p:nvPr/>
          </p:nvCxnSpPr>
          <p:spPr>
            <a:xfrm>
              <a:off x="6678220" y="4723826"/>
              <a:ext cx="1645920" cy="0"/>
            </a:xfrm>
            <a:prstGeom prst="straightConnector1">
              <a:avLst/>
            </a:prstGeom>
            <a:noFill/>
            <a:ln w="12700" cap="flat" cmpd="sng" algn="ctr">
              <a:solidFill>
                <a:srgbClr val="545B64"/>
              </a:solidFill>
              <a:prstDash val="solid"/>
              <a:miter lim="800000"/>
              <a:headEnd type="none" w="med" len="sm"/>
              <a:tailEnd type="arrow" w="med" len="sm"/>
            </a:ln>
            <a:effectLst/>
          </p:spPr>
        </p:cxnSp>
        <p:pic>
          <p:nvPicPr>
            <p:cNvPr id="44" name="Graphic 42">
              <a:extLst>
                <a:ext uri="{FF2B5EF4-FFF2-40B4-BE49-F238E27FC236}">
                  <a16:creationId xmlns:a16="http://schemas.microsoft.com/office/drawing/2014/main" id="{4130D902-988A-C441-B94E-F5D6D001FFB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37035" y="4754505"/>
              <a:ext cx="820329" cy="772537"/>
            </a:xfrm>
            <a:prstGeom prst="rect">
              <a:avLst/>
            </a:prstGeom>
          </p:spPr>
        </p:pic>
        <p:pic>
          <p:nvPicPr>
            <p:cNvPr id="50" name="Graphic 49">
              <a:extLst>
                <a:ext uri="{FF2B5EF4-FFF2-40B4-BE49-F238E27FC236}">
                  <a16:creationId xmlns:a16="http://schemas.microsoft.com/office/drawing/2014/main" id="{23CA003E-C1CA-1848-9BCC-899C7AC9ED8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879766" y="4254249"/>
              <a:ext cx="834271" cy="834271"/>
            </a:xfrm>
            <a:prstGeom prst="rect">
              <a:avLst/>
            </a:prstGeom>
          </p:spPr>
        </p:pic>
        <p:sp>
          <p:nvSpPr>
            <p:cNvPr id="56" name="TextBox 55">
              <a:extLst>
                <a:ext uri="{FF2B5EF4-FFF2-40B4-BE49-F238E27FC236}">
                  <a16:creationId xmlns:a16="http://schemas.microsoft.com/office/drawing/2014/main" id="{8320D7C4-8035-784B-ABDD-B3087B26D56E}"/>
                </a:ext>
              </a:extLst>
            </p:cNvPr>
            <p:cNvSpPr txBox="1"/>
            <p:nvPr/>
          </p:nvSpPr>
          <p:spPr>
            <a:xfrm>
              <a:off x="1305660" y="5318954"/>
              <a:ext cx="1801272" cy="830997"/>
            </a:xfrm>
            <a:prstGeom prst="rect">
              <a:avLst/>
            </a:prstGeom>
            <a:noFill/>
          </p:spPr>
          <p:txBody>
            <a:bodyPr wrap="square" rtlCol="0">
              <a:spAutoFit/>
            </a:bodyPr>
            <a:lstStyle/>
            <a:p>
              <a:pPr algn="ctr" rtl="0"/>
              <a:r>
                <a:rPr lang="pt-BR" sz="1600" dirty="0">
                  <a:latin typeface="Amazon Ember" panose="02000000000000000000" pitchFamily="2" charset="0"/>
                  <a:ea typeface="Amazon Ember" panose="02000000000000000000" pitchFamily="2" charset="0"/>
                  <a:cs typeface="Amazon Ember Light" panose="020B0403020204020204" pitchFamily="34" charset="0"/>
                </a:rPr>
                <a:t>Evento do </a:t>
              </a:r>
              <a:r>
                <a:rPr lang="pt-BR" sz="1600" dirty="0" err="1">
                  <a:latin typeface="Amazon Ember" panose="02000000000000000000" pitchFamily="2" charset="0"/>
                  <a:ea typeface="Amazon Ember" panose="02000000000000000000" pitchFamily="2" charset="0"/>
                  <a:cs typeface="Amazon Ember Light" panose="020B0403020204020204" pitchFamily="34" charset="0"/>
                </a:rPr>
                <a:t>CloudWatch</a:t>
              </a:r>
              <a:r>
                <a:rPr lang="pt-BR" sz="1600" dirty="0">
                  <a:latin typeface="Amazon Ember" panose="02000000000000000000" pitchFamily="2" charset="0"/>
                  <a:ea typeface="Amazon Ember" panose="02000000000000000000" pitchFamily="2" charset="0"/>
                  <a:cs typeface="Amazon Ember Light" panose="020B0403020204020204" pitchFamily="34" charset="0"/>
                </a:rPr>
                <a:t> baseado em tempo</a:t>
              </a:r>
              <a:endParaRPr lang="en-US" sz="1600" dirty="0">
                <a:latin typeface="Amazon Ember" panose="02000000000000000000" pitchFamily="2" charset="0"/>
                <a:ea typeface="Amazon Ember" panose="02000000000000000000" pitchFamily="2" charset="0"/>
                <a:cs typeface="Amazon Ember Light" panose="020B0403020204020204" pitchFamily="34" charset="0"/>
              </a:endParaRPr>
            </a:p>
          </p:txBody>
        </p:sp>
      </p:grpSp>
      <p:sp>
        <p:nvSpPr>
          <p:cNvPr id="46" name="Footer Placeholder 40">
            <a:extLst>
              <a:ext uri="{FF2B5EF4-FFF2-40B4-BE49-F238E27FC236}">
                <a16:creationId xmlns:a16="http://schemas.microsoft.com/office/drawing/2014/main" id="{32793AE8-A0F9-41B2-BF9F-42CFDD2FDCC6}"/>
              </a:ext>
              <a:ext uri="{C183D7F6-B498-43B3-948B-1728B52AA6E4}">
                <adec:decorative xmlns:adec="http://schemas.microsoft.com/office/drawing/2017/decorative" val="1"/>
              </a:ext>
            </a:extLst>
          </p:cNvPr>
          <p:cNvSpPr txBox="1">
            <a:spLocks/>
          </p:cNvSpPr>
          <p:nvPr/>
        </p:nvSpPr>
        <p:spPr>
          <a:xfrm>
            <a:off x="571500" y="6508750"/>
            <a:ext cx="4570783" cy="365125"/>
          </a:xfrm>
          <a:prstGeom prst="rect">
            <a:avLst/>
          </a:prstGeom>
        </p:spPr>
        <p:txBody>
          <a:bodyPr vert="horz" lIns="91440" tIns="45720" rIns="91440" bIns="45720" rtlCol="0" anchor="ctr"/>
          <a:lstStyle>
            <a:defPPr>
              <a:defRPr lang="en-US"/>
            </a:defPPr>
            <a:lvl1pPr marL="0" algn="l" defTabSz="914400" rtl="0" eaLnBrk="1" latinLnBrk="0" hangingPunct="1">
              <a:defRPr sz="900" b="0" i="0" kern="120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r>
              <a:rPr lang="pt-BR" dirty="0"/>
              <a:t>© 2019 </a:t>
            </a:r>
            <a:r>
              <a:rPr lang="pt-BR" dirty="0" err="1"/>
              <a:t>Amazon</a:t>
            </a:r>
            <a:r>
              <a:rPr lang="pt-BR" dirty="0"/>
              <a:t> Web Services, Inc. ou suas afiliadas. Todos os direitos reservados.</a:t>
            </a:r>
            <a:endParaRPr lang="en-US" dirty="0"/>
          </a:p>
        </p:txBody>
      </p:sp>
    </p:spTree>
    <p:custDataLst>
      <p:tags r:id="rId1"/>
    </p:custDataLst>
    <p:extLst>
      <p:ext uri="{BB962C8B-B14F-4D97-AF65-F5344CB8AC3E}">
        <p14:creationId xmlns:p14="http://schemas.microsoft.com/office/powerpoint/2010/main" val="355715376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3200" dirty="0"/>
              <a:t>Exemplo de função Lambda baseada em eventos: Criar imagens em miniatura</a:t>
            </a:r>
          </a:p>
        </p:txBody>
      </p:sp>
      <p:sp>
        <p:nvSpPr>
          <p:cNvPr id="3" name="Footer Placeholder 2">
            <a:extLst>
              <a:ext uri="{C183D7F6-B498-43B3-948B-1728B52AA6E4}">
                <adec:decorative xmlns:adec="http://schemas.microsoft.com/office/drawing/2017/decorative" val="1"/>
              </a:ext>
            </a:extLst>
          </p:cNvPr>
          <p:cNvSpPr>
            <a:spLocks noGrp="1"/>
          </p:cNvSpPr>
          <p:nvPr>
            <p:ph type="ftr" sz="quarter" idx="3"/>
          </p:nvPr>
        </p:nvSpPr>
        <p:spPr>
          <a:xfrm>
            <a:off x="419100" y="6356350"/>
            <a:ext cx="4439979" cy="365125"/>
          </a:xfrm>
        </p:spPr>
        <p:txBody>
          <a:bodyPr rtlCol="0"/>
          <a:lstStyle/>
          <a:p>
            <a:pPr rtl="0"/>
            <a:r>
              <a:rPr lang="pt-BR" dirty="0"/>
              <a:t>© 2019 </a:t>
            </a:r>
            <a:r>
              <a:rPr lang="pt-BR" dirty="0" err="1">
                <a:solidFill>
                  <a:srgbClr val="898989"/>
                </a:solidFill>
              </a:rPr>
              <a:t>Amazon</a:t>
            </a:r>
            <a:r>
              <a:rPr lang="pt-BR" dirty="0">
                <a:solidFill>
                  <a:srgbClr val="898989"/>
                </a:solidFill>
              </a:rPr>
              <a:t> Web Services</a:t>
            </a:r>
            <a:r>
              <a:rPr lang="pt-BR" dirty="0"/>
              <a:t>, Inc. ou suas afiliadas. </a:t>
            </a:r>
            <a:r>
              <a:rPr lang="pt-BR" dirty="0">
                <a:solidFill>
                  <a:srgbClr val="898989"/>
                </a:solidFill>
              </a:rPr>
              <a:t>Todos os</a:t>
            </a:r>
            <a:r>
              <a:rPr lang="pt-BR" dirty="0"/>
              <a:t> direitos </a:t>
            </a:r>
            <a:r>
              <a:rPr lang="pt-BR" dirty="0">
                <a:solidFill>
                  <a:srgbClr val="898989"/>
                </a:solidFill>
              </a:rPr>
              <a:t>reservados</a:t>
            </a:r>
            <a:r>
              <a:rPr lang="pt-BR" dirty="0"/>
              <a:t>.</a:t>
            </a:r>
          </a:p>
        </p:txBody>
      </p:sp>
      <p:sp>
        <p:nvSpPr>
          <p:cNvPr id="4" name="Slide Number Placeholder 3">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73</a:t>
            </a:fld>
            <a:endParaRPr lang="en-US" dirty="0"/>
          </a:p>
        </p:txBody>
      </p:sp>
      <p:grpSp>
        <p:nvGrpSpPr>
          <p:cNvPr id="6" name="Group 5" descr="diagram showing a user uploading photos to S3, where Lambda is invoked. Details description in the notes below the slide.">
            <a:extLst>
              <a:ext uri="{FF2B5EF4-FFF2-40B4-BE49-F238E27FC236}">
                <a16:creationId xmlns:a16="http://schemas.microsoft.com/office/drawing/2014/main" id="{2DF9778C-F7FE-1641-8BEE-EC31193D3638}"/>
              </a:ext>
            </a:extLst>
          </p:cNvPr>
          <p:cNvGrpSpPr/>
          <p:nvPr/>
        </p:nvGrpSpPr>
        <p:grpSpPr>
          <a:xfrm>
            <a:off x="1083418" y="1358074"/>
            <a:ext cx="8752896" cy="4851657"/>
            <a:chOff x="1083418" y="1358074"/>
            <a:chExt cx="8752896" cy="4851657"/>
          </a:xfrm>
        </p:grpSpPr>
        <p:pic>
          <p:nvPicPr>
            <p:cNvPr id="86" name="Graphic 38">
              <a:extLst>
                <a:ext uri="{FF2B5EF4-FFF2-40B4-BE49-F238E27FC236}">
                  <a16:creationId xmlns:a16="http://schemas.microsoft.com/office/drawing/2014/main" id="{D5E5831E-982F-7A42-87F0-F1973D84D2A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16191" y="3995882"/>
              <a:ext cx="1270484" cy="1270484"/>
            </a:xfrm>
            <a:prstGeom prst="rect">
              <a:avLst/>
            </a:prstGeom>
          </p:spPr>
        </p:pic>
        <p:sp>
          <p:nvSpPr>
            <p:cNvPr id="50" name="Freeform 49"/>
            <p:cNvSpPr/>
            <p:nvPr/>
          </p:nvSpPr>
          <p:spPr bwMode="auto">
            <a:xfrm>
              <a:off x="5326920" y="3913339"/>
              <a:ext cx="1451548" cy="377810"/>
            </a:xfrm>
            <a:custGeom>
              <a:avLst/>
              <a:gdLst>
                <a:gd name="connsiteX0" fmla="*/ 1247775 w 1247775"/>
                <a:gd name="connsiteY0" fmla="*/ 400132 h 428707"/>
                <a:gd name="connsiteX1" fmla="*/ 638175 w 1247775"/>
                <a:gd name="connsiteY1" fmla="*/ 82 h 428707"/>
                <a:gd name="connsiteX2" fmla="*/ 0 w 1247775"/>
                <a:gd name="connsiteY2" fmla="*/ 428707 h 428707"/>
              </a:gdLst>
              <a:ahLst/>
              <a:cxnLst>
                <a:cxn ang="0">
                  <a:pos x="connsiteX0" y="connsiteY0"/>
                </a:cxn>
                <a:cxn ang="0">
                  <a:pos x="connsiteX1" y="connsiteY1"/>
                </a:cxn>
                <a:cxn ang="0">
                  <a:pos x="connsiteX2" y="connsiteY2"/>
                </a:cxn>
              </a:cxnLst>
              <a:rect l="l" t="t" r="r" b="b"/>
              <a:pathLst>
                <a:path w="1247775" h="428707">
                  <a:moveTo>
                    <a:pt x="1247775" y="400132"/>
                  </a:moveTo>
                  <a:cubicBezTo>
                    <a:pt x="1046956" y="197726"/>
                    <a:pt x="846137" y="-4680"/>
                    <a:pt x="638175" y="82"/>
                  </a:cubicBezTo>
                  <a:cubicBezTo>
                    <a:pt x="430213" y="4844"/>
                    <a:pt x="215106" y="216775"/>
                    <a:pt x="0" y="428707"/>
                  </a:cubicBezTo>
                </a:path>
              </a:pathLst>
            </a:custGeom>
            <a:ln w="28575">
              <a:solidFill>
                <a:schemeClr val="tx1"/>
              </a:solidFill>
              <a:prstDash val="sysDot"/>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dirty="0"/>
            </a:p>
          </p:txBody>
        </p:sp>
        <p:sp>
          <p:nvSpPr>
            <p:cNvPr id="15" name="Freeform 14"/>
            <p:cNvSpPr/>
            <p:nvPr/>
          </p:nvSpPr>
          <p:spPr>
            <a:xfrm>
              <a:off x="6422751" y="4199221"/>
              <a:ext cx="1333948" cy="1473798"/>
            </a:xfrm>
            <a:custGeom>
              <a:avLst/>
              <a:gdLst>
                <a:gd name="connsiteX0" fmla="*/ 172123 w 1333948"/>
                <a:gd name="connsiteY0" fmla="*/ 1473798 h 1473798"/>
                <a:gd name="connsiteX1" fmla="*/ 1021977 w 1333948"/>
                <a:gd name="connsiteY1" fmla="*/ 1409252 h 1473798"/>
                <a:gd name="connsiteX2" fmla="*/ 1151068 w 1333948"/>
                <a:gd name="connsiteY2" fmla="*/ 1183341 h 1473798"/>
                <a:gd name="connsiteX3" fmla="*/ 1172584 w 1333948"/>
                <a:gd name="connsiteY3" fmla="*/ 344245 h 1473798"/>
                <a:gd name="connsiteX4" fmla="*/ 1333948 w 1333948"/>
                <a:gd name="connsiteY4" fmla="*/ 53788 h 1473798"/>
                <a:gd name="connsiteX5" fmla="*/ 1129553 w 1333948"/>
                <a:gd name="connsiteY5" fmla="*/ 0 h 1473798"/>
                <a:gd name="connsiteX6" fmla="*/ 677732 w 1333948"/>
                <a:gd name="connsiteY6" fmla="*/ 344245 h 1473798"/>
                <a:gd name="connsiteX7" fmla="*/ 301214 w 1333948"/>
                <a:gd name="connsiteY7" fmla="*/ 268941 h 1473798"/>
                <a:gd name="connsiteX8" fmla="*/ 86061 w 1333948"/>
                <a:gd name="connsiteY8" fmla="*/ 322729 h 1473798"/>
                <a:gd name="connsiteX9" fmla="*/ 0 w 1333948"/>
                <a:gd name="connsiteY9" fmla="*/ 1118795 h 1473798"/>
                <a:gd name="connsiteX10" fmla="*/ 172123 w 1333948"/>
                <a:gd name="connsiteY10" fmla="*/ 1473798 h 147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3948" h="1473798">
                  <a:moveTo>
                    <a:pt x="172123" y="1473798"/>
                  </a:moveTo>
                  <a:lnTo>
                    <a:pt x="1021977" y="1409252"/>
                  </a:lnTo>
                  <a:lnTo>
                    <a:pt x="1151068" y="1183341"/>
                  </a:lnTo>
                  <a:lnTo>
                    <a:pt x="1172584" y="344245"/>
                  </a:lnTo>
                  <a:lnTo>
                    <a:pt x="1333948" y="53788"/>
                  </a:lnTo>
                  <a:lnTo>
                    <a:pt x="1129553" y="0"/>
                  </a:lnTo>
                  <a:lnTo>
                    <a:pt x="677732" y="344245"/>
                  </a:lnTo>
                  <a:lnTo>
                    <a:pt x="301214" y="268941"/>
                  </a:lnTo>
                  <a:lnTo>
                    <a:pt x="86061" y="322729"/>
                  </a:lnTo>
                  <a:lnTo>
                    <a:pt x="0" y="1118795"/>
                  </a:lnTo>
                  <a:lnTo>
                    <a:pt x="172123" y="1473798"/>
                  </a:lnTo>
                  <a:close/>
                </a:path>
              </a:pathLst>
            </a:custGeom>
            <a:noFill/>
          </p:spPr>
          <p:txBody>
            <a:bodyPr wrap="none" lIns="0" tIns="0" rIns="0" bIns="0" rtlCol="0">
              <a:noAutofit/>
            </a:bodyPr>
            <a:lstStyle/>
            <a:p>
              <a:pPr algn="ctr" rtl="0"/>
              <a:endParaRPr lang="en-US" sz="1400" dirty="0">
                <a:solidFill>
                  <a:schemeClr val="tx1"/>
                </a:solidFill>
                <a:latin typeface="Amazon Ember" panose="02000000000000000000" pitchFamily="2" charset="0"/>
                <a:ea typeface="Amazon Ember" panose="02000000000000000000" pitchFamily="2" charset="0"/>
              </a:endParaRPr>
            </a:p>
          </p:txBody>
        </p:sp>
        <p:sp>
          <p:nvSpPr>
            <p:cNvPr id="9" name="TextBox 8"/>
            <p:cNvSpPr txBox="1"/>
            <p:nvPr/>
          </p:nvSpPr>
          <p:spPr>
            <a:xfrm>
              <a:off x="4537950" y="3123804"/>
              <a:ext cx="636586" cy="439588"/>
            </a:xfrm>
            <a:prstGeom prst="rect">
              <a:avLst/>
            </a:prstGeom>
            <a:noFill/>
          </p:spPr>
          <p:txBody>
            <a:bodyPr wrap="none" lIns="0" tIns="0" rIns="0" bIns="0" rtlCol="0">
              <a:noAutofit/>
            </a:bodyPr>
            <a:lstStyle>
              <a:defPPr>
                <a:defRPr lang="en-US"/>
              </a:defPPr>
              <a:lvl1pPr algn="ctr">
                <a:defRPr sz="1400">
                  <a:latin typeface="Amazon Ember" panose="02000000000000000000" pitchFamily="2" charset="0"/>
                  <a:ea typeface="Amazon Ember" panose="02000000000000000000" pitchFamily="2" charset="0"/>
                </a:defRPr>
              </a:lvl1pPr>
            </a:lstStyle>
            <a:p>
              <a:pPr rtl="0"/>
              <a:r>
                <a:rPr lang="pt-BR" sz="200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Bucket de origem</a:t>
              </a:r>
              <a:endParaRPr lang="en-US" sz="2000" dirty="0">
                <a:solidFill>
                  <a:srgbClr val="000000"/>
                </a:solidFill>
                <a:latin typeface="Amazon Ember Light" panose="020B0403020204020204"/>
                <a:ea typeface="Amazon Ember Light" panose="020B0403020204020204" pitchFamily="34" charset="0"/>
                <a:cs typeface="Amazon Ember Light" panose="020B0403020204020204" pitchFamily="34" charset="0"/>
              </a:endParaRPr>
            </a:p>
          </p:txBody>
        </p:sp>
        <p:sp>
          <p:nvSpPr>
            <p:cNvPr id="10" name="TextBox 9"/>
            <p:cNvSpPr txBox="1"/>
            <p:nvPr/>
          </p:nvSpPr>
          <p:spPr>
            <a:xfrm>
              <a:off x="4532001" y="5271431"/>
              <a:ext cx="636586" cy="439588"/>
            </a:xfrm>
            <a:prstGeom prst="rect">
              <a:avLst/>
            </a:prstGeom>
            <a:noFill/>
          </p:spPr>
          <p:txBody>
            <a:bodyPr wrap="none" lIns="0" tIns="0" rIns="0" bIns="0" rtlCol="0">
              <a:noAutofit/>
            </a:bodyPr>
            <a:lstStyle>
              <a:defPPr>
                <a:defRPr lang="en-US"/>
              </a:defPPr>
              <a:lvl1pPr algn="ctr">
                <a:defRPr sz="1400">
                  <a:latin typeface="Amazon Ember" panose="02000000000000000000" pitchFamily="2" charset="0"/>
                  <a:ea typeface="Amazon Ember" panose="02000000000000000000" pitchFamily="2" charset="0"/>
                </a:defRPr>
              </a:lvl1pPr>
            </a:lstStyle>
            <a:p>
              <a:pPr rtl="0"/>
              <a:r>
                <a:rPr lang="pt-BR" sz="200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Bucket de destino</a:t>
              </a:r>
              <a:endParaRPr lang="en-US" sz="2000" dirty="0">
                <a:solidFill>
                  <a:srgbClr val="000000"/>
                </a:solidFill>
                <a:latin typeface="Amazon Ember Light" panose="020B0403020204020204"/>
                <a:ea typeface="Amazon Ember Light" panose="020B0403020204020204" pitchFamily="34" charset="0"/>
                <a:cs typeface="Amazon Ember Light" panose="020B0403020204020204" pitchFamily="34" charset="0"/>
              </a:endParaRPr>
            </a:p>
          </p:txBody>
        </p:sp>
        <p:sp>
          <p:nvSpPr>
            <p:cNvPr id="18" name="Oval 17"/>
            <p:cNvSpPr>
              <a:spLocks noChangeAspect="1"/>
            </p:cNvSpPr>
            <p:nvPr/>
          </p:nvSpPr>
          <p:spPr>
            <a:xfrm>
              <a:off x="1083418" y="1583451"/>
              <a:ext cx="376247" cy="376247"/>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rgbClr val="F2F2F2"/>
                  </a:solidFill>
                  <a:latin typeface="Amazon Ember" charset="0"/>
                  <a:ea typeface="Amazon Ember" charset="0"/>
                  <a:cs typeface="Amazon Ember" charset="0"/>
                </a:rPr>
                <a:t>1</a:t>
              </a:r>
              <a:endParaRPr lang="en-US" b="1" dirty="0">
                <a:solidFill>
                  <a:srgbClr val="F2F2F2"/>
                </a:solidFill>
                <a:latin typeface="Amazon Ember"/>
                <a:ea typeface="Amazon Ember" charset="0"/>
                <a:cs typeface="Amazon Ember" charset="0"/>
              </a:endParaRPr>
            </a:p>
          </p:txBody>
        </p:sp>
        <p:sp>
          <p:nvSpPr>
            <p:cNvPr id="20" name="Oval 19"/>
            <p:cNvSpPr>
              <a:spLocks noChangeAspect="1"/>
            </p:cNvSpPr>
            <p:nvPr/>
          </p:nvSpPr>
          <p:spPr>
            <a:xfrm>
              <a:off x="6173614" y="1807832"/>
              <a:ext cx="376247" cy="376247"/>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rgbClr val="F2F2F2"/>
                  </a:solidFill>
                  <a:latin typeface="Amazon Ember" charset="0"/>
                  <a:ea typeface="Amazon Ember" charset="0"/>
                  <a:cs typeface="Amazon Ember" charset="0"/>
                </a:rPr>
                <a:t>3</a:t>
              </a:r>
              <a:endParaRPr lang="en-US" b="1" dirty="0">
                <a:solidFill>
                  <a:srgbClr val="F2F2F2"/>
                </a:solidFill>
                <a:latin typeface="Amazon Ember"/>
                <a:ea typeface="Amazon Ember" charset="0"/>
                <a:cs typeface="Amazon Ember" charset="0"/>
              </a:endParaRPr>
            </a:p>
          </p:txBody>
        </p:sp>
        <p:sp>
          <p:nvSpPr>
            <p:cNvPr id="24" name="Rectangle 23"/>
            <p:cNvSpPr/>
            <p:nvPr/>
          </p:nvSpPr>
          <p:spPr>
            <a:xfrm>
              <a:off x="5432604" y="3515774"/>
              <a:ext cx="401479" cy="330844"/>
            </a:xfrm>
            <a:prstGeom prst="rect">
              <a:avLst/>
            </a:prstGeom>
            <a:noFill/>
          </p:spPr>
          <p:txBody>
            <a:bodyPr wrap="none" lIns="0" tIns="0" rIns="0" bIns="0" rtlCol="0">
              <a:noAutofit/>
            </a:bodyPr>
            <a:lstStyle/>
            <a:p>
              <a:pPr algn="ctr" rtl="0"/>
              <a:endParaRPr lang="en-US" sz="1400" dirty="0">
                <a:solidFill>
                  <a:schemeClr val="tx1"/>
                </a:solidFill>
                <a:latin typeface="Amazon Ember" panose="02000000000000000000" pitchFamily="2" charset="0"/>
                <a:ea typeface="Amazon Ember" panose="02000000000000000000" pitchFamily="2" charset="0"/>
              </a:endParaRPr>
            </a:p>
          </p:txBody>
        </p:sp>
        <p:sp>
          <p:nvSpPr>
            <p:cNvPr id="26" name="Rectangle 25"/>
            <p:cNvSpPr/>
            <p:nvPr/>
          </p:nvSpPr>
          <p:spPr>
            <a:xfrm>
              <a:off x="9364540" y="3813342"/>
              <a:ext cx="471774" cy="330844"/>
            </a:xfrm>
            <a:prstGeom prst="rect">
              <a:avLst/>
            </a:prstGeom>
            <a:noFill/>
          </p:spPr>
          <p:txBody>
            <a:bodyPr wrap="none" lIns="0" tIns="0" rIns="0" bIns="0" rtlCol="0">
              <a:noAutofit/>
            </a:bodyPr>
            <a:lstStyle/>
            <a:p>
              <a:pPr algn="ctr" rtl="0"/>
              <a:endParaRPr lang="en-US" sz="1400" dirty="0">
                <a:solidFill>
                  <a:schemeClr val="tx1"/>
                </a:solidFill>
                <a:latin typeface="Amazon Ember" panose="02000000000000000000" pitchFamily="2" charset="0"/>
                <a:ea typeface="Amazon Ember" panose="02000000000000000000" pitchFamily="2" charset="0"/>
              </a:endParaRPr>
            </a:p>
          </p:txBody>
        </p:sp>
        <p:sp>
          <p:nvSpPr>
            <p:cNvPr id="28" name="Rectangle 27"/>
            <p:cNvSpPr/>
            <p:nvPr/>
          </p:nvSpPr>
          <p:spPr>
            <a:xfrm>
              <a:off x="3384051" y="4144187"/>
              <a:ext cx="220980" cy="313318"/>
            </a:xfrm>
            <a:prstGeom prst="rect">
              <a:avLst/>
            </a:prstGeom>
            <a:noFill/>
          </p:spPr>
          <p:txBody>
            <a:bodyPr wrap="none" lIns="0" tIns="0" rIns="0" bIns="0" rtlCol="0">
              <a:noAutofit/>
            </a:bodyPr>
            <a:lstStyle/>
            <a:p>
              <a:pPr algn="ctr" rtl="0"/>
              <a:endParaRPr lang="en-US" sz="1400" dirty="0">
                <a:solidFill>
                  <a:schemeClr val="tx1"/>
                </a:solidFill>
                <a:latin typeface="Amazon Ember" panose="02000000000000000000" pitchFamily="2" charset="0"/>
                <a:ea typeface="Amazon Ember" panose="02000000000000000000" pitchFamily="2" charset="0"/>
              </a:endParaRPr>
            </a:p>
          </p:txBody>
        </p:sp>
        <p:pic>
          <p:nvPicPr>
            <p:cNvPr id="71" name="Picture 70"/>
            <p:cNvPicPr>
              <a:picLocks noChangeAspect="1"/>
            </p:cNvPicPr>
            <p:nvPr/>
          </p:nvPicPr>
          <p:blipFill>
            <a:blip r:embed="rId6"/>
            <a:stretch>
              <a:fillRect/>
            </a:stretch>
          </p:blipFill>
          <p:spPr>
            <a:xfrm>
              <a:off x="6711436" y="4266249"/>
              <a:ext cx="991431" cy="1147173"/>
            </a:xfrm>
            <a:prstGeom prst="rect">
              <a:avLst/>
            </a:prstGeom>
            <a:noFill/>
            <a:ln w="12700">
              <a:solidFill>
                <a:schemeClr val="tx1"/>
              </a:solidFill>
            </a:ln>
          </p:spPr>
        </p:pic>
        <p:sp>
          <p:nvSpPr>
            <p:cNvPr id="43" name="TextBox 42"/>
            <p:cNvSpPr txBox="1"/>
            <p:nvPr/>
          </p:nvSpPr>
          <p:spPr>
            <a:xfrm>
              <a:off x="7829065" y="4525434"/>
              <a:ext cx="922800" cy="466648"/>
            </a:xfrm>
            <a:prstGeom prst="rect">
              <a:avLst/>
            </a:prstGeom>
            <a:noFill/>
          </p:spPr>
          <p:txBody>
            <a:bodyPr wrap="none" lIns="0" tIns="0" rIns="0" bIns="0" rtlCol="0">
              <a:noAutofit/>
            </a:bodyPr>
            <a:lstStyle>
              <a:defPPr>
                <a:defRPr lang="en-US"/>
              </a:defPPr>
              <a:lvl1pPr algn="ctr">
                <a:defRPr sz="1400">
                  <a:latin typeface="Amazon Ember" panose="02000000000000000000" pitchFamily="2" charset="0"/>
                  <a:ea typeface="Amazon Ember" panose="02000000000000000000" pitchFamily="2" charset="0"/>
                </a:defRPr>
              </a:lvl1pPr>
            </a:lstStyle>
            <a:p>
              <a:pPr algn="l" rtl="0"/>
              <a:r>
                <a:rPr lang="pt-BR" sz="20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Política </a:t>
              </a:r>
              <a:br>
                <a:rPr lang="pt-BR" sz="20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br>
              <a:r>
                <a:rPr lang="pt-BR" sz="20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de acesso</a:t>
              </a:r>
              <a:endParaRPr lang="en-US" sz="2000" dirty="0">
                <a:solidFill>
                  <a:srgbClr val="000000"/>
                </a:solidFill>
                <a:latin typeface="Amazon Ember Light" panose="020B0403020204020204"/>
                <a:ea typeface="Amazon Ember Light" panose="020B0403020204020204" pitchFamily="34" charset="0"/>
                <a:cs typeface="Amazon Ember Light" panose="020B0403020204020204" pitchFamily="34" charset="0"/>
              </a:endParaRPr>
            </a:p>
          </p:txBody>
        </p:sp>
        <p:sp>
          <p:nvSpPr>
            <p:cNvPr id="44" name="TextBox 43"/>
            <p:cNvSpPr txBox="1"/>
            <p:nvPr/>
          </p:nvSpPr>
          <p:spPr>
            <a:xfrm>
              <a:off x="6637785" y="5571367"/>
              <a:ext cx="766964" cy="466648"/>
            </a:xfrm>
            <a:prstGeom prst="rect">
              <a:avLst/>
            </a:prstGeom>
            <a:noFill/>
          </p:spPr>
          <p:txBody>
            <a:bodyPr wrap="none" lIns="0" tIns="0" rIns="0" bIns="0" rtlCol="0">
              <a:noAutofit/>
            </a:bodyPr>
            <a:lstStyle>
              <a:defPPr>
                <a:defRPr lang="en-US"/>
              </a:defPPr>
              <a:lvl1pPr algn="ctr">
                <a:defRPr sz="1400">
                  <a:latin typeface="Amazon Ember" panose="02000000000000000000" pitchFamily="2" charset="0"/>
                  <a:ea typeface="Amazon Ember" panose="02000000000000000000" pitchFamily="2" charset="0"/>
                </a:defRPr>
              </a:lvl1pPr>
            </a:lstStyle>
            <a:p>
              <a:pPr rtl="0"/>
              <a:r>
                <a:rPr lang="pt-BR" sz="20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Função Lambda</a:t>
              </a:r>
              <a:endParaRPr lang="en-US" sz="2000" dirty="0">
                <a:solidFill>
                  <a:srgbClr val="000000"/>
                </a:solidFill>
                <a:latin typeface="Amazon Ember Light" panose="020B0403020204020204"/>
                <a:ea typeface="Amazon Ember Light" panose="020B0403020204020204" pitchFamily="34" charset="0"/>
                <a:cs typeface="Amazon Ember Light" panose="020B0403020204020204" pitchFamily="34" charset="0"/>
              </a:endParaRPr>
            </a:p>
          </p:txBody>
        </p:sp>
        <p:sp>
          <p:nvSpPr>
            <p:cNvPr id="48" name="TextBox 47"/>
            <p:cNvSpPr txBox="1"/>
            <p:nvPr/>
          </p:nvSpPr>
          <p:spPr>
            <a:xfrm>
              <a:off x="1567738" y="2587773"/>
              <a:ext cx="425449" cy="278857"/>
            </a:xfrm>
            <a:prstGeom prst="rect">
              <a:avLst/>
            </a:prstGeom>
            <a:noFill/>
          </p:spPr>
          <p:txBody>
            <a:bodyPr wrap="none" lIns="0" tIns="0" rIns="0" bIns="0" rtlCol="0">
              <a:noAutofit/>
            </a:bodyPr>
            <a:lstStyle>
              <a:defPPr>
                <a:defRPr lang="en-US"/>
              </a:defPPr>
              <a:lvl1pPr algn="ctr">
                <a:defRPr sz="1400">
                  <a:latin typeface="Amazon Ember" panose="02000000000000000000" pitchFamily="2" charset="0"/>
                  <a:ea typeface="Amazon Ember" panose="02000000000000000000" pitchFamily="2" charset="0"/>
                </a:defRPr>
              </a:lvl1pPr>
            </a:lstStyle>
            <a:p>
              <a:pPr rtl="0"/>
              <a:r>
                <a:rPr lang="pt-BR" sz="1600">
                  <a:solidFill>
                    <a:srgbClr val="000000"/>
                  </a:solidFill>
                </a:rPr>
                <a:t>Usuário</a:t>
              </a:r>
              <a:endParaRPr lang="en-US" sz="1600" dirty="0">
                <a:solidFill>
                  <a:srgbClr val="000000"/>
                </a:solidFill>
                <a:latin typeface="Amazon Ember"/>
              </a:endParaRPr>
            </a:p>
          </p:txBody>
        </p:sp>
        <p:pic>
          <p:nvPicPr>
            <p:cNvPr id="51" name="Picture 5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800000">
              <a:off x="6144276" y="3834205"/>
              <a:ext cx="672682" cy="693486"/>
            </a:xfrm>
            <a:prstGeom prst="rect">
              <a:avLst/>
            </a:prstGeom>
          </p:spPr>
        </p:pic>
        <p:sp>
          <p:nvSpPr>
            <p:cNvPr id="22" name="Oval 21"/>
            <p:cNvSpPr>
              <a:spLocks noChangeAspect="1"/>
            </p:cNvSpPr>
            <p:nvPr/>
          </p:nvSpPr>
          <p:spPr>
            <a:xfrm>
              <a:off x="6846788" y="3932906"/>
              <a:ext cx="376247" cy="376247"/>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rgbClr val="F2F2F2"/>
                  </a:solidFill>
                  <a:latin typeface="Amazon Ember" charset="0"/>
                  <a:ea typeface="Amazon Ember" charset="0"/>
                  <a:cs typeface="Amazon Ember" charset="0"/>
                </a:rPr>
                <a:t>5</a:t>
              </a:r>
              <a:endParaRPr lang="en-US" b="1" dirty="0">
                <a:solidFill>
                  <a:srgbClr val="F2F2F2"/>
                </a:solidFill>
                <a:latin typeface="Amazon Ember"/>
                <a:ea typeface="Amazon Ember" charset="0"/>
                <a:cs typeface="Amazon Ember" charset="0"/>
              </a:endParaRPr>
            </a:p>
          </p:txBody>
        </p:sp>
        <p:sp>
          <p:nvSpPr>
            <p:cNvPr id="11" name="TextBox 10"/>
            <p:cNvSpPr txBox="1"/>
            <p:nvPr/>
          </p:nvSpPr>
          <p:spPr>
            <a:xfrm>
              <a:off x="6570821" y="3027287"/>
              <a:ext cx="1151736" cy="330844"/>
            </a:xfrm>
            <a:prstGeom prst="rect">
              <a:avLst/>
            </a:prstGeom>
            <a:noFill/>
          </p:spPr>
          <p:txBody>
            <a:bodyPr wrap="none" lIns="0" tIns="0" rIns="0" bIns="0" rtlCol="0">
              <a:noAutofit/>
            </a:bodyPr>
            <a:lstStyle>
              <a:defPPr>
                <a:defRPr lang="en-US"/>
              </a:defPPr>
              <a:lvl1pPr algn="ctr">
                <a:defRPr sz="1400">
                  <a:latin typeface="Amazon Ember" panose="02000000000000000000" pitchFamily="2" charset="0"/>
                  <a:ea typeface="Amazon Ember" panose="02000000000000000000" pitchFamily="2" charset="0"/>
                </a:defRPr>
              </a:lvl1pPr>
            </a:lstStyle>
            <a:p>
              <a:pPr rtl="0"/>
              <a:r>
                <a:rPr lang="pt-BR" sz="200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Lambda</a:t>
              </a:r>
              <a:endParaRPr lang="en-US" sz="2000" dirty="0">
                <a:solidFill>
                  <a:srgbClr val="000000"/>
                </a:solidFill>
                <a:latin typeface="Amazon Ember Light" panose="020B0403020204020204"/>
                <a:ea typeface="Amazon Ember Light" panose="020B0403020204020204" pitchFamily="34" charset="0"/>
                <a:cs typeface="Amazon Ember Light" panose="020B0403020204020204" pitchFamily="34" charset="0"/>
              </a:endParaRPr>
            </a:p>
          </p:txBody>
        </p:sp>
        <p:cxnSp>
          <p:nvCxnSpPr>
            <p:cNvPr id="35" name="Straight Arrow Connector 34"/>
            <p:cNvCxnSpPr/>
            <p:nvPr/>
          </p:nvCxnSpPr>
          <p:spPr>
            <a:xfrm>
              <a:off x="2376126" y="2044533"/>
              <a:ext cx="2305827" cy="0"/>
            </a:xfrm>
            <a:prstGeom prst="straightConnector1">
              <a:avLst/>
            </a:prstGeom>
            <a:ln w="28575">
              <a:solidFill>
                <a:schemeClr val="tx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1225620" y="1675210"/>
              <a:ext cx="1311808" cy="912563"/>
            </a:xfrm>
            <a:prstGeom prst="rect">
              <a:avLst/>
            </a:prstGeom>
          </p:spPr>
        </p:pic>
        <p:sp>
          <p:nvSpPr>
            <p:cNvPr id="67" name="Freeform 66"/>
            <p:cNvSpPr/>
            <p:nvPr/>
          </p:nvSpPr>
          <p:spPr bwMode="auto">
            <a:xfrm>
              <a:off x="7805826" y="2399223"/>
              <a:ext cx="1195621" cy="2819400"/>
            </a:xfrm>
            <a:custGeom>
              <a:avLst/>
              <a:gdLst>
                <a:gd name="connsiteX0" fmla="*/ 0 w 584200"/>
                <a:gd name="connsiteY0" fmla="*/ 0 h 2819400"/>
                <a:gd name="connsiteX1" fmla="*/ 584200 w 584200"/>
                <a:gd name="connsiteY1" fmla="*/ 0 h 2819400"/>
                <a:gd name="connsiteX2" fmla="*/ 584200 w 584200"/>
                <a:gd name="connsiteY2" fmla="*/ 2819400 h 2819400"/>
                <a:gd name="connsiteX3" fmla="*/ 38100 w 584200"/>
                <a:gd name="connsiteY3" fmla="*/ 2819400 h 2819400"/>
              </a:gdLst>
              <a:ahLst/>
              <a:cxnLst>
                <a:cxn ang="0">
                  <a:pos x="connsiteX0" y="connsiteY0"/>
                </a:cxn>
                <a:cxn ang="0">
                  <a:pos x="connsiteX1" y="connsiteY1"/>
                </a:cxn>
                <a:cxn ang="0">
                  <a:pos x="connsiteX2" y="connsiteY2"/>
                </a:cxn>
                <a:cxn ang="0">
                  <a:pos x="connsiteX3" y="connsiteY3"/>
                </a:cxn>
              </a:cxnLst>
              <a:rect l="l" t="t" r="r" b="b"/>
              <a:pathLst>
                <a:path w="584200" h="2819400">
                  <a:moveTo>
                    <a:pt x="0" y="0"/>
                  </a:moveTo>
                  <a:lnTo>
                    <a:pt x="584200" y="0"/>
                  </a:lnTo>
                  <a:lnTo>
                    <a:pt x="584200" y="2819400"/>
                  </a:lnTo>
                  <a:lnTo>
                    <a:pt x="38100" y="2819400"/>
                  </a:lnTo>
                </a:path>
              </a:pathLst>
            </a:custGeom>
            <a:ln w="28575">
              <a:solidFill>
                <a:schemeClr val="tx1"/>
              </a:solidFill>
              <a:prstDash val="sysDot"/>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dirty="0">
                <a:solidFill>
                  <a:schemeClr val="tx1"/>
                </a:solidFill>
              </a:endParaRPr>
            </a:p>
          </p:txBody>
        </p:sp>
        <p:sp>
          <p:nvSpPr>
            <p:cNvPr id="25" name="Freeform 24"/>
            <p:cNvSpPr/>
            <p:nvPr/>
          </p:nvSpPr>
          <p:spPr>
            <a:xfrm>
              <a:off x="5680585" y="4209155"/>
              <a:ext cx="806823" cy="1387736"/>
            </a:xfrm>
            <a:custGeom>
              <a:avLst/>
              <a:gdLst>
                <a:gd name="connsiteX0" fmla="*/ 215153 w 806823"/>
                <a:gd name="connsiteY0" fmla="*/ 1366221 h 1387736"/>
                <a:gd name="connsiteX1" fmla="*/ 462579 w 806823"/>
                <a:gd name="connsiteY1" fmla="*/ 1387736 h 1387736"/>
                <a:gd name="connsiteX2" fmla="*/ 742277 w 806823"/>
                <a:gd name="connsiteY2" fmla="*/ 720762 h 1387736"/>
                <a:gd name="connsiteX3" fmla="*/ 806823 w 806823"/>
                <a:gd name="connsiteY3" fmla="*/ 193637 h 1387736"/>
                <a:gd name="connsiteX4" fmla="*/ 677731 w 806823"/>
                <a:gd name="connsiteY4" fmla="*/ 0 h 1387736"/>
                <a:gd name="connsiteX5" fmla="*/ 430306 w 806823"/>
                <a:gd name="connsiteY5" fmla="*/ 215153 h 1387736"/>
                <a:gd name="connsiteX6" fmla="*/ 344244 w 806823"/>
                <a:gd name="connsiteY6" fmla="*/ 559397 h 1387736"/>
                <a:gd name="connsiteX7" fmla="*/ 75303 w 806823"/>
                <a:gd name="connsiteY7" fmla="*/ 763793 h 1387736"/>
                <a:gd name="connsiteX8" fmla="*/ 10757 w 806823"/>
                <a:gd name="connsiteY8" fmla="*/ 968188 h 1387736"/>
                <a:gd name="connsiteX9" fmla="*/ 0 w 806823"/>
                <a:gd name="connsiteY9" fmla="*/ 1344706 h 1387736"/>
                <a:gd name="connsiteX10" fmla="*/ 215153 w 806823"/>
                <a:gd name="connsiteY10" fmla="*/ 1366221 h 1387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6823" h="1387736">
                  <a:moveTo>
                    <a:pt x="215153" y="1366221"/>
                  </a:moveTo>
                  <a:lnTo>
                    <a:pt x="462579" y="1387736"/>
                  </a:lnTo>
                  <a:lnTo>
                    <a:pt x="742277" y="720762"/>
                  </a:lnTo>
                  <a:lnTo>
                    <a:pt x="806823" y="193637"/>
                  </a:lnTo>
                  <a:lnTo>
                    <a:pt x="677731" y="0"/>
                  </a:lnTo>
                  <a:lnTo>
                    <a:pt x="430306" y="215153"/>
                  </a:lnTo>
                  <a:lnTo>
                    <a:pt x="344244" y="559397"/>
                  </a:lnTo>
                  <a:lnTo>
                    <a:pt x="75303" y="763793"/>
                  </a:lnTo>
                  <a:lnTo>
                    <a:pt x="10757" y="968188"/>
                  </a:lnTo>
                  <a:lnTo>
                    <a:pt x="0" y="1344706"/>
                  </a:lnTo>
                  <a:lnTo>
                    <a:pt x="215153" y="1366221"/>
                  </a:lnTo>
                  <a:close/>
                </a:path>
              </a:pathLst>
            </a:custGeom>
            <a:noFill/>
          </p:spPr>
          <p:txBody>
            <a:bodyPr wrap="none" lIns="0" tIns="0" rIns="0" bIns="0" rtlCol="0">
              <a:noAutofit/>
            </a:bodyPr>
            <a:lstStyle/>
            <a:p>
              <a:pPr algn="ctr" rtl="0"/>
              <a:endParaRPr lang="en-US" sz="1400" dirty="0">
                <a:solidFill>
                  <a:schemeClr val="tx1"/>
                </a:solidFill>
                <a:latin typeface="Amazon Ember" panose="02000000000000000000" pitchFamily="2" charset="0"/>
                <a:ea typeface="Amazon Ember" panose="02000000000000000000" pitchFamily="2" charset="0"/>
              </a:endParaRPr>
            </a:p>
          </p:txBody>
        </p:sp>
        <p:sp>
          <p:nvSpPr>
            <p:cNvPr id="27" name="Rectangle 26"/>
            <p:cNvSpPr/>
            <p:nvPr/>
          </p:nvSpPr>
          <p:spPr>
            <a:xfrm>
              <a:off x="5733850" y="4291149"/>
              <a:ext cx="318770" cy="390893"/>
            </a:xfrm>
            <a:prstGeom prst="rect">
              <a:avLst/>
            </a:prstGeom>
            <a:noFill/>
          </p:spPr>
          <p:txBody>
            <a:bodyPr wrap="none" lIns="0" tIns="0" rIns="0" bIns="0" rtlCol="0">
              <a:noAutofit/>
            </a:bodyPr>
            <a:lstStyle/>
            <a:p>
              <a:pPr algn="ctr" rtl="0"/>
              <a:endParaRPr lang="en-US" sz="1400" dirty="0">
                <a:solidFill>
                  <a:schemeClr val="tx1"/>
                </a:solidFill>
                <a:latin typeface="Amazon Ember" panose="02000000000000000000" pitchFamily="2" charset="0"/>
                <a:ea typeface="Amazon Ember" panose="02000000000000000000" pitchFamily="2" charset="0"/>
              </a:endParaRPr>
            </a:p>
          </p:txBody>
        </p:sp>
        <p:pic>
          <p:nvPicPr>
            <p:cNvPr id="53" name="Picture 5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900000">
              <a:off x="5745356" y="3743796"/>
              <a:ext cx="478970" cy="493782"/>
            </a:xfrm>
            <a:prstGeom prst="rect">
              <a:avLst/>
            </a:prstGeom>
          </p:spPr>
        </p:pic>
        <p:pic>
          <p:nvPicPr>
            <p:cNvPr id="52" name="Picture 5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29649" y="3875473"/>
              <a:ext cx="304201" cy="313609"/>
            </a:xfrm>
            <a:prstGeom prst="rect">
              <a:avLst/>
            </a:prstGeom>
          </p:spPr>
        </p:pic>
        <p:pic>
          <p:nvPicPr>
            <p:cNvPr id="54" name="Picture 5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9800000">
              <a:off x="5194879" y="4047865"/>
              <a:ext cx="220360" cy="227175"/>
            </a:xfrm>
            <a:prstGeom prst="rect">
              <a:avLst/>
            </a:prstGeom>
          </p:spPr>
        </p:pic>
        <p:sp>
          <p:nvSpPr>
            <p:cNvPr id="19" name="Oval 18"/>
            <p:cNvSpPr>
              <a:spLocks noChangeAspect="1"/>
            </p:cNvSpPr>
            <p:nvPr/>
          </p:nvSpPr>
          <p:spPr>
            <a:xfrm>
              <a:off x="3857358" y="1853242"/>
              <a:ext cx="376247" cy="376247"/>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rgbClr val="F2F2F2"/>
                  </a:solidFill>
                  <a:latin typeface="Amazon Ember" charset="0"/>
                  <a:ea typeface="Amazon Ember" charset="0"/>
                  <a:cs typeface="Amazon Ember" charset="0"/>
                </a:rPr>
                <a:t>2</a:t>
              </a:r>
              <a:endParaRPr lang="en-US" b="1" dirty="0">
                <a:solidFill>
                  <a:srgbClr val="F2F2F2"/>
                </a:solidFill>
                <a:latin typeface="Amazon Ember"/>
                <a:ea typeface="Amazon Ember" charset="0"/>
                <a:cs typeface="Amazon Ember" charset="0"/>
              </a:endParaRPr>
            </a:p>
          </p:txBody>
        </p:sp>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15067" y="1853242"/>
              <a:ext cx="672682" cy="693486"/>
            </a:xfrm>
            <a:prstGeom prst="rect">
              <a:avLst/>
            </a:prstGeom>
          </p:spPr>
        </p:pic>
        <p:cxnSp>
          <p:nvCxnSpPr>
            <p:cNvPr id="73" name="Straight Arrow Connector 72"/>
            <p:cNvCxnSpPr/>
            <p:nvPr/>
          </p:nvCxnSpPr>
          <p:spPr>
            <a:xfrm>
              <a:off x="5429649" y="2400639"/>
              <a:ext cx="1221747" cy="0"/>
            </a:xfrm>
            <a:prstGeom prst="straightConnector1">
              <a:avLst/>
            </a:prstGeom>
            <a:ln w="28575">
              <a:solidFill>
                <a:schemeClr val="tx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83" name="Rectangle 82">
              <a:extLst>
                <a:ext uri="{FF2B5EF4-FFF2-40B4-BE49-F238E27FC236}">
                  <a16:creationId xmlns:a16="http://schemas.microsoft.com/office/drawing/2014/main" id="{CE7F7081-419C-2E4F-A999-2923C4338FC0}"/>
                </a:ext>
              </a:extLst>
            </p:cNvPr>
            <p:cNvSpPr/>
            <p:nvPr/>
          </p:nvSpPr>
          <p:spPr>
            <a:xfrm>
              <a:off x="2653092" y="1358074"/>
              <a:ext cx="7183221" cy="485165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a:solidFill>
                    <a:srgbClr val="000000"/>
                  </a:solidFill>
                </a:rPr>
                <a:t>Nuvem AWS</a:t>
              </a:r>
              <a:endParaRPr lang="en-US" dirty="0">
                <a:solidFill>
                  <a:srgbClr val="000000"/>
                </a:solidFill>
                <a:latin typeface="Amazon Ember Light" panose="020B0403020204020204"/>
              </a:endParaRPr>
            </a:p>
          </p:txBody>
        </p:sp>
        <p:pic>
          <p:nvPicPr>
            <p:cNvPr id="84" name="Graphic 11">
              <a:extLst>
                <a:ext uri="{FF2B5EF4-FFF2-40B4-BE49-F238E27FC236}">
                  <a16:creationId xmlns:a16="http://schemas.microsoft.com/office/drawing/2014/main" id="{CE52C9D7-11B0-9E41-AB16-2C9849C3ECB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2653093" y="1358075"/>
              <a:ext cx="330200" cy="330200"/>
            </a:xfrm>
            <a:prstGeom prst="rect">
              <a:avLst/>
            </a:prstGeom>
          </p:spPr>
        </p:pic>
        <p:pic>
          <p:nvPicPr>
            <p:cNvPr id="85" name="Graphic 38">
              <a:extLst>
                <a:ext uri="{FF2B5EF4-FFF2-40B4-BE49-F238E27FC236}">
                  <a16:creationId xmlns:a16="http://schemas.microsoft.com/office/drawing/2014/main" id="{D5E5831E-982F-7A42-87F0-F1973D84D2A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70885" y="1824008"/>
              <a:ext cx="1270484" cy="1270484"/>
            </a:xfrm>
            <a:prstGeom prst="rect">
              <a:avLst/>
            </a:prstGeom>
          </p:spPr>
        </p:pic>
        <p:pic>
          <p:nvPicPr>
            <p:cNvPr id="87" name="Graphic 6">
              <a:extLst>
                <a:ext uri="{FF2B5EF4-FFF2-40B4-BE49-F238E27FC236}">
                  <a16:creationId xmlns:a16="http://schemas.microsoft.com/office/drawing/2014/main" id="{C49A3931-131E-124F-9BCB-3817111B7D0E}"/>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667032" y="1907974"/>
              <a:ext cx="1030148" cy="1030148"/>
            </a:xfrm>
            <a:prstGeom prst="rect">
              <a:avLst/>
            </a:prstGeom>
          </p:spPr>
        </p:pic>
        <p:pic>
          <p:nvPicPr>
            <p:cNvPr id="88" name="Graphic 42">
              <a:extLst>
                <a:ext uri="{FF2B5EF4-FFF2-40B4-BE49-F238E27FC236}">
                  <a16:creationId xmlns:a16="http://schemas.microsoft.com/office/drawing/2014/main" id="{4130D902-988A-C441-B94E-F5D6D001FFB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6542412" y="4634279"/>
              <a:ext cx="933732" cy="933732"/>
            </a:xfrm>
            <a:prstGeom prst="rect">
              <a:avLst/>
            </a:prstGeom>
            <a:solidFill>
              <a:schemeClr val="bg1"/>
            </a:solidFill>
          </p:spPr>
        </p:pic>
        <p:sp>
          <p:nvSpPr>
            <p:cNvPr id="5" name="Rectangle 4"/>
            <p:cNvSpPr/>
            <p:nvPr/>
          </p:nvSpPr>
          <p:spPr>
            <a:xfrm>
              <a:off x="8429263" y="3192709"/>
              <a:ext cx="1151736" cy="5911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89" name="Graphic 54">
              <a:extLst>
                <a:ext uri="{FF2B5EF4-FFF2-40B4-BE49-F238E27FC236}">
                  <a16:creationId xmlns:a16="http://schemas.microsoft.com/office/drawing/2014/main" id="{50E1591F-DA4C-934C-BDCB-2E69767A65B3}"/>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459539" y="3013721"/>
              <a:ext cx="1010242" cy="1010242"/>
            </a:xfrm>
            <a:prstGeom prst="rect">
              <a:avLst/>
            </a:prstGeom>
            <a:noFill/>
          </p:spPr>
        </p:pic>
        <p:sp>
          <p:nvSpPr>
            <p:cNvPr id="21" name="Oval 20"/>
            <p:cNvSpPr>
              <a:spLocks noChangeAspect="1"/>
            </p:cNvSpPr>
            <p:nvPr/>
          </p:nvSpPr>
          <p:spPr>
            <a:xfrm>
              <a:off x="9311933" y="3072486"/>
              <a:ext cx="376247" cy="376247"/>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rtl="0">
                <a:defRPr/>
              </a:pPr>
              <a:r>
                <a:rPr lang="pt-BR" b="1">
                  <a:solidFill>
                    <a:srgbClr val="F2F2F2"/>
                  </a:solidFill>
                  <a:latin typeface="Amazon Ember" charset="0"/>
                  <a:ea typeface="Amazon Ember" charset="0"/>
                  <a:cs typeface="Amazon Ember" charset="0"/>
                </a:rPr>
                <a:t>4</a:t>
              </a:r>
              <a:endParaRPr lang="en-US" b="1" dirty="0">
                <a:solidFill>
                  <a:srgbClr val="F2F2F2"/>
                </a:solidFill>
                <a:latin typeface="Amazon Ember"/>
                <a:ea typeface="Amazon Ember" charset="0"/>
                <a:cs typeface="Amazon Ember" charset="0"/>
              </a:endParaRPr>
            </a:p>
          </p:txBody>
        </p:sp>
        <p:sp>
          <p:nvSpPr>
            <p:cNvPr id="12" name="TextBox 11"/>
            <p:cNvSpPr txBox="1"/>
            <p:nvPr/>
          </p:nvSpPr>
          <p:spPr>
            <a:xfrm>
              <a:off x="8429263" y="3783902"/>
              <a:ext cx="1151736" cy="604670"/>
            </a:xfrm>
            <a:prstGeom prst="rect">
              <a:avLst/>
            </a:prstGeom>
            <a:solidFill>
              <a:schemeClr val="bg1"/>
            </a:solidFill>
          </p:spPr>
          <p:txBody>
            <a:bodyPr wrap="none" lIns="0" tIns="0" rIns="0" bIns="0" rtlCol="0">
              <a:noAutofit/>
            </a:bodyPr>
            <a:lstStyle/>
            <a:p>
              <a:pPr algn="ctr" rtl="0"/>
              <a:r>
                <a:rPr lang="pt-BR" sz="20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Função </a:t>
              </a:r>
              <a:br>
                <a:rPr lang="pt-BR" sz="20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br>
              <a:r>
                <a:rPr lang="pt-BR" sz="2000" dirty="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de execução</a:t>
              </a:r>
              <a:endParaRPr lang="en-US" sz="2000" dirty="0">
                <a:solidFill>
                  <a:srgbClr val="000000"/>
                </a:solidFill>
                <a:latin typeface="Amazon Ember Light" panose="020B0403020204020204"/>
                <a:ea typeface="Amazon Ember Light" panose="020B0403020204020204" pitchFamily="34" charset="0"/>
                <a:cs typeface="Amazon Ember Light" panose="020B0403020204020204" pitchFamily="34" charset="0"/>
              </a:endParaRPr>
            </a:p>
          </p:txBody>
        </p:sp>
      </p:grpSp>
    </p:spTree>
    <p:custDataLst>
      <p:tags r:id="rId1"/>
    </p:custDataLst>
    <p:extLst>
      <p:ext uri="{BB962C8B-B14F-4D97-AF65-F5344CB8AC3E}">
        <p14:creationId xmlns:p14="http://schemas.microsoft.com/office/powerpoint/2010/main" val="15874312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Limites do AWS Lambda</a:t>
            </a:r>
          </a:p>
        </p:txBody>
      </p:sp>
      <p:sp>
        <p:nvSpPr>
          <p:cNvPr id="12" name="Content Placeholder 11">
            <a:extLst>
              <a:ext uri="{FF2B5EF4-FFF2-40B4-BE49-F238E27FC236}">
                <a16:creationId xmlns:a16="http://schemas.microsoft.com/office/drawing/2014/main" id="{5AAA9C38-4E8A-E646-8CA1-132D58158177}"/>
              </a:ext>
            </a:extLst>
          </p:cNvPr>
          <p:cNvSpPr>
            <a:spLocks noGrp="1"/>
          </p:cNvSpPr>
          <p:nvPr>
            <p:ph idx="1"/>
          </p:nvPr>
        </p:nvSpPr>
        <p:spPr/>
        <p:txBody>
          <a:bodyPr rtlCol="0"/>
          <a:lstStyle/>
          <a:p>
            <a:pPr marL="0" indent="0" rtl="0">
              <a:lnSpc>
                <a:spcPct val="100000"/>
              </a:lnSpc>
              <a:buNone/>
            </a:pPr>
            <a:r>
              <a:rPr lang="pt-BR" sz="2400" dirty="0"/>
              <a:t>Limites flexíveis por região:</a:t>
            </a:r>
          </a:p>
          <a:p>
            <a:pPr rtl="0">
              <a:lnSpc>
                <a:spcPct val="100000"/>
              </a:lnSpc>
            </a:pPr>
            <a:r>
              <a:rPr lang="pt-BR" sz="2000" dirty="0"/>
              <a:t>Execuções simultâneas = 1.000</a:t>
            </a:r>
          </a:p>
          <a:p>
            <a:pPr rtl="0">
              <a:lnSpc>
                <a:spcPct val="100000"/>
              </a:lnSpc>
            </a:pPr>
            <a:r>
              <a:rPr lang="pt-BR" sz="2000" dirty="0"/>
              <a:t>Função e armazenamento de camadas = 75 GB</a:t>
            </a:r>
          </a:p>
          <a:p>
            <a:pPr marL="0" indent="0" rtl="0">
              <a:lnSpc>
                <a:spcPct val="100000"/>
              </a:lnSpc>
              <a:buNone/>
            </a:pPr>
            <a:endParaRPr lang="en-US" sz="100" dirty="0"/>
          </a:p>
          <a:p>
            <a:pPr marL="0" indent="0" rtl="0">
              <a:lnSpc>
                <a:spcPct val="100000"/>
              </a:lnSpc>
              <a:buNone/>
            </a:pPr>
            <a:r>
              <a:rPr lang="pt-BR" sz="2400" dirty="0"/>
              <a:t>Limites rígidos para funções individuais:</a:t>
            </a:r>
          </a:p>
          <a:p>
            <a:pPr rtl="0">
              <a:lnSpc>
                <a:spcPct val="100000"/>
              </a:lnSpc>
            </a:pPr>
            <a:r>
              <a:rPr lang="pt-BR" sz="2000" dirty="0"/>
              <a:t>Alocação máxima de memória da função = 3.008 MB</a:t>
            </a:r>
          </a:p>
          <a:p>
            <a:pPr rtl="0">
              <a:lnSpc>
                <a:spcPct val="100000"/>
              </a:lnSpc>
            </a:pPr>
            <a:r>
              <a:rPr lang="pt-BR" sz="2000" dirty="0"/>
              <a:t>Tempo limite da função = 15 minutos</a:t>
            </a:r>
          </a:p>
          <a:p>
            <a:pPr rtl="0">
              <a:lnSpc>
                <a:spcPct val="100000"/>
              </a:lnSpc>
            </a:pPr>
            <a:r>
              <a:rPr lang="pt-BR" sz="2000" dirty="0"/>
              <a:t>Tamanho do pacote de implantação = 250 MB descompactados, incluindo camadas</a:t>
            </a:r>
          </a:p>
          <a:p>
            <a:pPr rtl="0">
              <a:lnSpc>
                <a:spcPct val="100000"/>
              </a:lnSpc>
            </a:pPr>
            <a:endParaRPr lang="en-US" sz="400" dirty="0"/>
          </a:p>
          <a:p>
            <a:pPr marL="0" indent="0" rtl="0">
              <a:lnSpc>
                <a:spcPct val="100000"/>
              </a:lnSpc>
              <a:buNone/>
            </a:pPr>
            <a:r>
              <a:rPr lang="pt-BR" sz="2000" dirty="0"/>
              <a:t>Limites adicionais também existem. Os detalhes estão na</a:t>
            </a:r>
            <a:r>
              <a:rPr lang="pt-BR" sz="2000" dirty="0">
                <a:solidFill>
                  <a:schemeClr val="accent4"/>
                </a:solidFill>
              </a:rPr>
              <a:t> </a:t>
            </a:r>
            <a:r>
              <a:rPr lang="pt-BR" sz="2000" dirty="0"/>
              <a:t>documentação de </a:t>
            </a:r>
            <a:r>
              <a:rPr lang="pt-BR" sz="2000" dirty="0">
                <a:solidFill>
                  <a:schemeClr val="accent4"/>
                </a:solidFill>
                <a:hlinkClick r:id="rId4">
                  <a:extLst>
                    <a:ext uri="{A12FA001-AC4F-418D-AE19-62706E023703}">
                      <ahyp:hlinkClr xmlns:ahyp="http://schemas.microsoft.com/office/drawing/2018/hyperlinkcolor" val="tx"/>
                    </a:ext>
                  </a:extLst>
                </a:hlinkClick>
              </a:rPr>
              <a:t>limites do AWS Lambda</a:t>
            </a:r>
            <a:r>
              <a:rPr lang="pt-BR" sz="2000" dirty="0"/>
              <a:t>.</a:t>
            </a:r>
          </a:p>
          <a:p>
            <a:pPr rtl="0">
              <a:lnSpc>
                <a:spcPct val="100000"/>
              </a:lnSpc>
            </a:pPr>
            <a:endParaRPr lang="en-US" sz="2400" dirty="0"/>
          </a:p>
        </p:txBody>
      </p:sp>
      <p:sp>
        <p:nvSpPr>
          <p:cNvPr id="3" name="Slide Number Placeholder 2">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74</a:t>
            </a:fld>
            <a:endParaRPr lang="en-US" dirty="0"/>
          </a:p>
        </p:txBody>
      </p:sp>
      <p:sp>
        <p:nvSpPr>
          <p:cNvPr id="10" name="Footer Placeholder 2"/>
          <p:cNvSpPr>
            <a:spLocks noGrp="1"/>
          </p:cNvSpPr>
          <p:nvPr>
            <p:ph type="ftr" sz="quarter" idx="3"/>
          </p:nvPr>
        </p:nvSpPr>
        <p:spPr/>
        <p:txBody>
          <a:bodyPr rtlCol="0"/>
          <a:lstStyle>
            <a:lvl1pPr>
              <a:defRPr>
                <a:solidFill>
                  <a:schemeClr val="bg1"/>
                </a:solidFill>
              </a:defRPr>
            </a:lvl1pPr>
          </a:lstStyle>
          <a:p>
            <a:pPr rtl="0"/>
            <a:r>
              <a:rPr lang="pt-BR"/>
              <a:t>© 2019 Amazon Web Services, Inc. ou suas afiliadas. Todos os direitos reservados.</a:t>
            </a:r>
          </a:p>
        </p:txBody>
      </p:sp>
      <p:sp>
        <p:nvSpPr>
          <p:cNvPr id="6" name="Footer Placeholder 2">
            <a:extLst>
              <a:ext uri="{FF2B5EF4-FFF2-40B4-BE49-F238E27FC236}">
                <a16:creationId xmlns:a16="http://schemas.microsoft.com/office/drawing/2014/main" id="{A64AC544-7879-4AE1-A931-7E0169E36B66}"/>
              </a:ext>
              <a:ext uri="{C183D7F6-B498-43B3-948B-1728B52AA6E4}">
                <adec:decorative xmlns:adec="http://schemas.microsoft.com/office/drawing/2017/decorative" val="1"/>
              </a:ext>
            </a:extLst>
          </p:cNvPr>
          <p:cNvSpPr txBox="1">
            <a:spLocks/>
          </p:cNvSpPr>
          <p:nvPr/>
        </p:nvSpPr>
        <p:spPr>
          <a:xfrm>
            <a:off x="571500" y="6508750"/>
            <a:ext cx="5031858" cy="365125"/>
          </a:xfrm>
          <a:prstGeom prst="rect">
            <a:avLst/>
          </a:prstGeom>
        </p:spPr>
        <p:txBody>
          <a:bodyPr vert="horz" lIns="91440" tIns="45720" rIns="91440" bIns="45720" rtlCol="0" anchor="ctr"/>
          <a:lstStyle>
            <a:defPPr>
              <a:defRPr lang="en-US"/>
            </a:defPPr>
            <a:lvl1pPr marL="0" algn="l" defTabSz="914400" rtl="0" eaLnBrk="1" latinLnBrk="0" hangingPunct="1">
              <a:defRPr sz="900" b="0" i="0" kern="120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r>
              <a:rPr lang="pt-BR" dirty="0"/>
              <a:t>© 2019 </a:t>
            </a:r>
            <a:r>
              <a:rPr lang="pt-BR" dirty="0" err="1">
                <a:solidFill>
                  <a:srgbClr val="898989"/>
                </a:solidFill>
              </a:rPr>
              <a:t>Amazon</a:t>
            </a:r>
            <a:r>
              <a:rPr lang="pt-BR" dirty="0">
                <a:solidFill>
                  <a:srgbClr val="898989"/>
                </a:solidFill>
              </a:rPr>
              <a:t> Web Services</a:t>
            </a:r>
            <a:r>
              <a:rPr lang="pt-BR" dirty="0"/>
              <a:t>, Inc. ou suas afiliadas. </a:t>
            </a:r>
            <a:r>
              <a:rPr lang="pt-BR" dirty="0">
                <a:solidFill>
                  <a:srgbClr val="898989"/>
                </a:solidFill>
              </a:rPr>
              <a:t>Todos os</a:t>
            </a:r>
            <a:r>
              <a:rPr lang="pt-BR" dirty="0"/>
              <a:t> direitos </a:t>
            </a:r>
            <a:r>
              <a:rPr lang="pt-BR" dirty="0">
                <a:solidFill>
                  <a:srgbClr val="898989"/>
                </a:solidFill>
              </a:rPr>
              <a:t>reservados</a:t>
            </a:r>
            <a:r>
              <a:rPr lang="pt-BR" dirty="0"/>
              <a:t>.</a:t>
            </a:r>
          </a:p>
        </p:txBody>
      </p:sp>
    </p:spTree>
    <p:custDataLst>
      <p:tags r:id="rId1"/>
    </p:custDataLst>
    <p:extLst>
      <p:ext uri="{BB962C8B-B14F-4D97-AF65-F5344CB8AC3E}">
        <p14:creationId xmlns:p14="http://schemas.microsoft.com/office/powerpoint/2010/main" val="399030282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1F0458-3057-6C4E-AA8A-F09A50D08BCB}"/>
              </a:ext>
              <a:ext uri="{C183D7F6-B498-43B3-948B-1728B52AA6E4}">
                <adec:decorative xmlns:adec="http://schemas.microsoft.com/office/drawing/2017/decorative" val="1"/>
              </a:ext>
            </a:extLst>
          </p:cNvPr>
          <p:cNvSpPr>
            <a:spLocks noGrp="1"/>
          </p:cNvSpPr>
          <p:nvPr>
            <p:ph type="ftr" sz="quarter" idx="11"/>
          </p:nvPr>
        </p:nvSpPr>
        <p:spPr>
          <a:xfrm>
            <a:off x="6985591" y="6356350"/>
            <a:ext cx="4787309"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a:t>Principais lições da seção 5</a:t>
            </a:r>
          </a:p>
        </p:txBody>
      </p:sp>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75</a:t>
            </a:fld>
            <a:endParaRPr lang="en-US" dirty="0"/>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p:txBody>
          <a:bodyPr rtlCol="0"/>
          <a:lstStyle/>
          <a:p>
            <a:r>
              <a:rPr lang="pt-BR" sz="2000" dirty="0"/>
              <a:t>A </a:t>
            </a:r>
            <a:r>
              <a:rPr lang="pt-BR" sz="2000" b="1" dirty="0">
                <a:solidFill>
                  <a:schemeClr val="accent5"/>
                </a:solidFill>
              </a:rPr>
              <a:t>computação sem servidor</a:t>
            </a:r>
            <a:r>
              <a:rPr lang="pt-BR" sz="2000" dirty="0"/>
              <a:t> permite criar e executar aplicativos e serviços sem provisionar ou gerenciar servidores. </a:t>
            </a:r>
          </a:p>
          <a:p>
            <a:r>
              <a:rPr lang="pt-BR" sz="2000" dirty="0"/>
              <a:t>O </a:t>
            </a:r>
            <a:r>
              <a:rPr lang="pt-BR" sz="2000" b="1" dirty="0">
                <a:solidFill>
                  <a:schemeClr val="accent5"/>
                </a:solidFill>
              </a:rPr>
              <a:t>AWS Lambda é um serviço de computação sem servidor</a:t>
            </a:r>
            <a:r>
              <a:rPr lang="pt-BR" sz="2000" dirty="0"/>
              <a:t> que oferece tolerância a falhas e escalabilidade automática integradas.</a:t>
            </a:r>
          </a:p>
          <a:p>
            <a:pPr rtl="0">
              <a:lnSpc>
                <a:spcPct val="100000"/>
              </a:lnSpc>
              <a:spcBef>
                <a:spcPts val="1200"/>
              </a:spcBef>
              <a:spcAft>
                <a:spcPts val="1200"/>
              </a:spcAft>
            </a:pPr>
            <a:r>
              <a:rPr lang="pt-BR" sz="2000" dirty="0"/>
              <a:t>Uma </a:t>
            </a:r>
            <a:r>
              <a:rPr lang="pt-BR" sz="2000" b="1" dirty="0">
                <a:solidFill>
                  <a:schemeClr val="accent5"/>
                </a:solidFill>
              </a:rPr>
              <a:t>fonte de evento</a:t>
            </a:r>
            <a:r>
              <a:rPr lang="pt-BR" sz="2000" b="1" dirty="0"/>
              <a:t> </a:t>
            </a:r>
            <a:r>
              <a:rPr lang="pt-BR" sz="2000" dirty="0"/>
              <a:t>é um serviço da AWS ou aplicativo criado por desenvolvedor que aciona a execução de uma função do Lambda. </a:t>
            </a:r>
          </a:p>
          <a:p>
            <a:pPr rtl="0">
              <a:lnSpc>
                <a:spcPct val="100000"/>
              </a:lnSpc>
              <a:spcBef>
                <a:spcPts val="1200"/>
              </a:spcBef>
              <a:spcAft>
                <a:spcPts val="1200"/>
              </a:spcAft>
            </a:pPr>
            <a:r>
              <a:rPr lang="pt-BR" sz="2000" dirty="0"/>
              <a:t>A alocação máxima de memória para uma única função do Lambda é 3.008 MB. </a:t>
            </a:r>
          </a:p>
          <a:p>
            <a:pPr rtl="0">
              <a:lnSpc>
                <a:spcPct val="100000"/>
              </a:lnSpc>
              <a:spcBef>
                <a:spcPts val="1200"/>
              </a:spcBef>
              <a:spcAft>
                <a:spcPts val="1200"/>
              </a:spcAft>
            </a:pPr>
            <a:r>
              <a:rPr lang="pt-BR" sz="2000" dirty="0"/>
              <a:t>O tempo máximo de execução para uma função do Lambda é de 15 minutos.</a:t>
            </a:r>
          </a:p>
          <a:p>
            <a:pPr rtl="0"/>
            <a:endParaRPr lang="en-US" sz="2000" dirty="0"/>
          </a:p>
          <a:p>
            <a:pPr rtl="0"/>
            <a:endParaRPr lang="en-US" sz="2000" dirty="0"/>
          </a:p>
          <a:p>
            <a:pPr rtl="0"/>
            <a:endParaRPr lang="en-US" sz="2000" dirty="0"/>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l="4146" r="4146"/>
          <a:stretch>
            <a:fillRect/>
          </a:stretch>
        </p:blipFill>
        <p:spPr>
          <a:xfrm>
            <a:off x="597222" y="2770357"/>
            <a:ext cx="3931314" cy="3104201"/>
          </a:xfrm>
          <a:prstGeom prst="rect">
            <a:avLst/>
          </a:prstGeom>
        </p:spPr>
      </p:pic>
    </p:spTree>
    <p:custDataLst>
      <p:tags r:id="rId1"/>
    </p:custDataLst>
    <p:extLst>
      <p:ext uri="{BB962C8B-B14F-4D97-AF65-F5344CB8AC3E}">
        <p14:creationId xmlns:p14="http://schemas.microsoft.com/office/powerpoint/2010/main" val="108204610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14E2BE3-1435-904C-988A-006DC38C048C}"/>
              </a:ext>
              <a:ext uri="{C183D7F6-B498-43B3-948B-1728B52AA6E4}">
                <adec:decorative xmlns:adec="http://schemas.microsoft.com/office/drawing/2017/decorative" val="1"/>
              </a:ext>
            </a:extLst>
          </p:cNvPr>
          <p:cNvSpPr>
            <a:spLocks noGrp="1"/>
          </p:cNvSpPr>
          <p:nvPr>
            <p:ph type="ftr" sz="quarter" idx="11"/>
          </p:nvPr>
        </p:nvSpPr>
        <p:spPr>
          <a:xfrm>
            <a:off x="6634716" y="6356350"/>
            <a:ext cx="5138184"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3" name="Title 2">
            <a:extLst>
              <a:ext uri="{FF2B5EF4-FFF2-40B4-BE49-F238E27FC236}">
                <a16:creationId xmlns:a16="http://schemas.microsoft.com/office/drawing/2014/main" id="{017FB012-E14B-5F43-B605-4C7071827C78}"/>
              </a:ext>
            </a:extLst>
          </p:cNvPr>
          <p:cNvSpPr>
            <a:spLocks noGrp="1"/>
          </p:cNvSpPr>
          <p:nvPr>
            <p:ph type="title"/>
          </p:nvPr>
        </p:nvSpPr>
        <p:spPr/>
        <p:txBody>
          <a:bodyPr rtlCol="0">
            <a:normAutofit fontScale="90000"/>
          </a:bodyPr>
          <a:lstStyle/>
          <a:p>
            <a:pPr rtl="0"/>
            <a:r>
              <a:rPr lang="pt-BR"/>
              <a:t>Atividade: criar uma função Stopinator do AWS Lambda</a:t>
            </a:r>
          </a:p>
        </p:txBody>
      </p:sp>
      <p:sp>
        <p:nvSpPr>
          <p:cNvPr id="4" name="Slide Number Placeholder 3">
            <a:extLst>
              <a:ext uri="{FF2B5EF4-FFF2-40B4-BE49-F238E27FC236}">
                <a16:creationId xmlns:a16="http://schemas.microsoft.com/office/drawing/2014/main" id="{2010F476-C7B4-8D4C-9640-0C638E9308D3}"/>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76</a:t>
            </a:fld>
            <a:endParaRPr lang="en-US" dirty="0"/>
          </a:p>
        </p:txBody>
      </p:sp>
      <p:sp>
        <p:nvSpPr>
          <p:cNvPr id="7" name="Footer Placeholder 1">
            <a:extLst>
              <a:ext uri="{FF2B5EF4-FFF2-40B4-BE49-F238E27FC236}">
                <a16:creationId xmlns:a16="http://schemas.microsoft.com/office/drawing/2014/main" id="{9817BB4C-EC5A-0447-8EAD-E767BB0AAE70}"/>
              </a:ext>
            </a:extLst>
          </p:cNvPr>
          <p:cNvSpPr txBox="1">
            <a:spLocks/>
          </p:cNvSpPr>
          <p:nvPr/>
        </p:nvSpPr>
        <p:spPr>
          <a:xfrm>
            <a:off x="5595257" y="5427435"/>
            <a:ext cx="1491344" cy="365125"/>
          </a:xfrm>
          <a:prstGeom prst="rect">
            <a:avLst/>
          </a:prstGeom>
        </p:spPr>
        <p:txBody>
          <a:bodyPr vert="horz" lIns="91440" tIns="45720" rIns="91440" bIns="45720" rtlCol="0" anchor="ctr"/>
          <a:lstStyle>
            <a:defPPr>
              <a:defRPr lang="en-US"/>
            </a:defPPr>
            <a:lvl1pPr marL="0" algn="r" defTabSz="914400" rtl="0" eaLnBrk="1" latinLnBrk="0" hangingPunct="1">
              <a:defRPr sz="900" b="0" i="0" kern="120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r>
              <a:rPr lang="pt-BR" sz="700"/>
              <a:t>Foto de Pixabay da Pexels.</a:t>
            </a:r>
          </a:p>
        </p:txBody>
      </p:sp>
      <p:sp>
        <p:nvSpPr>
          <p:cNvPr id="11" name="Content Placeholder 9">
            <a:extLst>
              <a:ext uri="{FF2B5EF4-FFF2-40B4-BE49-F238E27FC236}">
                <a16:creationId xmlns:a16="http://schemas.microsoft.com/office/drawing/2014/main" id="{D13BF811-5ABE-FA49-A111-7A321686571E}"/>
              </a:ext>
            </a:extLst>
          </p:cNvPr>
          <p:cNvSpPr>
            <a:spLocks noGrp="1"/>
          </p:cNvSpPr>
          <p:nvPr>
            <p:ph idx="16"/>
          </p:nvPr>
        </p:nvSpPr>
        <p:spPr/>
        <p:txBody>
          <a:bodyPr rtlCol="0"/>
          <a:lstStyle/>
          <a:p>
            <a:pPr marL="0" indent="0" rtl="0">
              <a:buNone/>
            </a:pPr>
            <a:r>
              <a:rPr lang="pt-BR" b="1">
                <a:solidFill>
                  <a:schemeClr val="accent5"/>
                </a:solidFill>
              </a:rPr>
              <a:t>Para concluir esta atividade:</a:t>
            </a:r>
          </a:p>
          <a:p>
            <a:pPr marL="0" indent="0" rtl="0">
              <a:buNone/>
            </a:pPr>
            <a:endParaRPr lang="en-US" b="1" dirty="0">
              <a:solidFill>
                <a:schemeClr val="accent5"/>
              </a:solidFill>
            </a:endParaRPr>
          </a:p>
          <a:p>
            <a:pPr rtl="0"/>
            <a:r>
              <a:rPr lang="pt-BR" sz="2400"/>
              <a:t>Acesse o ambiente de laboratório prático e inicie a atividade do AWS Lambda.</a:t>
            </a:r>
          </a:p>
          <a:p>
            <a:pPr rtl="0"/>
            <a:endParaRPr lang="en-US" sz="2400" dirty="0"/>
          </a:p>
          <a:p>
            <a:pPr rtl="0"/>
            <a:r>
              <a:rPr lang="pt-BR" sz="2400"/>
              <a:t>Siga as instruções fornecidas no ambiente de laboratório prático.</a:t>
            </a:r>
          </a:p>
        </p:txBody>
      </p:sp>
    </p:spTree>
    <p:custDataLst>
      <p:tags r:id="rId1"/>
    </p:custDataLst>
    <p:extLst>
      <p:ext uri="{BB962C8B-B14F-4D97-AF65-F5344CB8AC3E}">
        <p14:creationId xmlns:p14="http://schemas.microsoft.com/office/powerpoint/2010/main" val="169746655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a:xfrm>
            <a:off x="419100" y="2420133"/>
            <a:ext cx="3735456" cy="2017734"/>
          </a:xfrm>
        </p:spPr>
        <p:txBody>
          <a:bodyPr rtlCol="0"/>
          <a:lstStyle/>
          <a:p>
            <a:pPr rtl="0"/>
            <a:r>
              <a:rPr lang="pt-BR" sz="4000">
                <a:latin typeface="+mj-lt"/>
              </a:rPr>
              <a:t>Resumo da atividade: principais lições</a:t>
            </a:r>
          </a:p>
        </p:txBody>
      </p:sp>
      <p:sp>
        <p:nvSpPr>
          <p:cNvPr id="3" name="Slide Number Placeholder 2">
            <a:extLst>
              <a:ext uri="{FF2B5EF4-FFF2-40B4-BE49-F238E27FC236}">
                <a16:creationId xmlns:a16="http://schemas.microsoft.com/office/drawing/2014/main" id="{51DB29AB-AD97-C840-8439-66F28982EBF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77</a:t>
            </a:fld>
            <a:endParaRPr lang="en-US" dirty="0"/>
          </a:p>
        </p:txBody>
      </p:sp>
      <p:pic>
        <p:nvPicPr>
          <p:cNvPr id="5" name="Picture 4">
            <a:extLst>
              <a:ext uri="{FF2B5EF4-FFF2-40B4-BE49-F238E27FC236}">
                <a16:creationId xmlns:a16="http://schemas.microsoft.com/office/drawing/2014/main" id="{79125E67-2530-304C-9CF1-F3BC25E3B1E2}"/>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154556" y="1168065"/>
            <a:ext cx="7421479" cy="4947653"/>
          </a:xfrm>
          <a:prstGeom prst="rect">
            <a:avLst/>
          </a:prstGeom>
          <a:ln>
            <a:solidFill>
              <a:schemeClr val="accent1"/>
            </a:solidFill>
          </a:ln>
        </p:spPr>
      </p:pic>
      <p:sp>
        <p:nvSpPr>
          <p:cNvPr id="2" name="Footer Placeholder 1">
            <a:extLst>
              <a:ext uri="{FF2B5EF4-FFF2-40B4-BE49-F238E27FC236}">
                <a16:creationId xmlns:a16="http://schemas.microsoft.com/office/drawing/2014/main" id="{21F4AD83-111D-E948-8D8A-FA2A918C2EFE}"/>
              </a:ext>
              <a:ext uri="{C183D7F6-B498-43B3-948B-1728B52AA6E4}">
                <adec:decorative xmlns:adec="http://schemas.microsoft.com/office/drawing/2017/decorative" val="1"/>
              </a:ext>
            </a:extLst>
          </p:cNvPr>
          <p:cNvSpPr>
            <a:spLocks noGrp="1"/>
          </p:cNvSpPr>
          <p:nvPr>
            <p:ph type="ftr" sz="quarter" idx="3"/>
          </p:nvPr>
        </p:nvSpPr>
        <p:spPr>
          <a:xfrm>
            <a:off x="419099" y="6356350"/>
            <a:ext cx="5014138"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337796142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4000"/>
              <a:t>Seção 6: Introdução ao AWS Elastic Beanstalk</a:t>
            </a:r>
          </a:p>
        </p:txBody>
      </p:sp>
      <p:sp>
        <p:nvSpPr>
          <p:cNvPr id="5" name="Text Placeholder 4">
            <a:extLst>
              <a:ext uri="{FF2B5EF4-FFF2-40B4-BE49-F238E27FC236}">
                <a16:creationId xmlns:a16="http://schemas.microsoft.com/office/drawing/2014/main" id="{8224D0A7-8E45-B746-A2B9-276C87DCAD0E}"/>
              </a:ext>
            </a:extLst>
          </p:cNvPr>
          <p:cNvSpPr>
            <a:spLocks noGrp="1"/>
          </p:cNvSpPr>
          <p:nvPr>
            <p:ph type="body" sz="quarter" idx="10"/>
          </p:nvPr>
        </p:nvSpPr>
        <p:spPr/>
        <p:txBody>
          <a:bodyPr rtlCol="0">
            <a:normAutofit/>
          </a:bodyPr>
          <a:lstStyle/>
          <a:p>
            <a:pPr rtl="0"/>
            <a:r>
              <a:rPr lang="pt-BR"/>
              <a:t>Módulo 6: Computação</a:t>
            </a:r>
          </a:p>
        </p:txBody>
      </p:sp>
      <p:sp>
        <p:nvSpPr>
          <p:cNvPr id="3" name="Footer Placeholder 2">
            <a:extLst>
              <a:ext uri="{FF2B5EF4-FFF2-40B4-BE49-F238E27FC236}">
                <a16:creationId xmlns:a16="http://schemas.microsoft.com/office/drawing/2014/main" id="{A759EE03-ADB2-3C46-9F36-BFB085725472}"/>
              </a:ext>
              <a:ext uri="{C183D7F6-B498-43B3-948B-1728B52AA6E4}">
                <adec:decorative xmlns:adec="http://schemas.microsoft.com/office/drawing/2017/decorative" val="1"/>
              </a:ext>
            </a:extLst>
          </p:cNvPr>
          <p:cNvSpPr>
            <a:spLocks noGrp="1"/>
          </p:cNvSpPr>
          <p:nvPr>
            <p:ph type="ftr" sz="quarter" idx="3"/>
          </p:nvPr>
        </p:nvSpPr>
        <p:spPr>
          <a:xfrm>
            <a:off x="419100" y="6356350"/>
            <a:ext cx="5843477"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81578498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AWS Elastic Beanstalk</a:t>
            </a:r>
          </a:p>
        </p:txBody>
      </p:sp>
      <p:sp>
        <p:nvSpPr>
          <p:cNvPr id="3" name="Content Placeholder 2"/>
          <p:cNvSpPr>
            <a:spLocks noGrp="1"/>
          </p:cNvSpPr>
          <p:nvPr>
            <p:ph idx="1"/>
          </p:nvPr>
        </p:nvSpPr>
        <p:spPr>
          <a:xfrm>
            <a:off x="3697941" y="1575590"/>
            <a:ext cx="7859806" cy="4648788"/>
          </a:xfrm>
        </p:spPr>
        <p:txBody>
          <a:bodyPr rtlCol="0"/>
          <a:lstStyle/>
          <a:p>
            <a:pPr rtl="0"/>
            <a:r>
              <a:rPr lang="pt-BR" sz="2000" dirty="0"/>
              <a:t>Uma maneira fácil de colocar </a:t>
            </a:r>
            <a:r>
              <a:rPr lang="pt-BR" sz="2000" b="1" dirty="0">
                <a:solidFill>
                  <a:schemeClr val="accent5"/>
                </a:solidFill>
              </a:rPr>
              <a:t>aplicativos Web </a:t>
            </a:r>
            <a:r>
              <a:rPr lang="pt-BR" sz="2000" dirty="0"/>
              <a:t>em execução</a:t>
            </a:r>
          </a:p>
          <a:p>
            <a:pPr lvl="1" rtl="0"/>
            <a:endParaRPr lang="en-US" sz="1800" dirty="0"/>
          </a:p>
          <a:p>
            <a:pPr rtl="0"/>
            <a:r>
              <a:rPr lang="pt-BR" sz="2000" dirty="0"/>
              <a:t>Um </a:t>
            </a:r>
            <a:r>
              <a:rPr lang="pt-BR" sz="2000" b="1" dirty="0">
                <a:solidFill>
                  <a:schemeClr val="accent5"/>
                </a:solidFill>
              </a:rPr>
              <a:t>serviço gerenciado </a:t>
            </a:r>
            <a:r>
              <a:rPr lang="pt-BR" sz="2000" dirty="0"/>
              <a:t>que lida automaticamente com – </a:t>
            </a:r>
            <a:endParaRPr lang="en-US" sz="2400" dirty="0"/>
          </a:p>
          <a:p>
            <a:pPr lvl="1" rtl="0"/>
            <a:r>
              <a:rPr lang="pt-BR" sz="1800" dirty="0"/>
              <a:t>Provisionamento e configuração da infraestrutura</a:t>
            </a:r>
          </a:p>
          <a:p>
            <a:pPr lvl="1" rtl="0"/>
            <a:r>
              <a:rPr lang="pt-BR" sz="1800" dirty="0"/>
              <a:t>Implantação</a:t>
            </a:r>
          </a:p>
          <a:p>
            <a:pPr lvl="1" rtl="0"/>
            <a:r>
              <a:rPr lang="pt-BR" sz="1800" dirty="0"/>
              <a:t>Balanceamento de carga</a:t>
            </a:r>
          </a:p>
          <a:p>
            <a:pPr lvl="1" rtl="0"/>
            <a:r>
              <a:rPr lang="pt-BR" sz="1800" dirty="0"/>
              <a:t>Escalabilidade automática</a:t>
            </a:r>
          </a:p>
          <a:p>
            <a:pPr lvl="1" rtl="0"/>
            <a:r>
              <a:rPr lang="pt-BR" sz="1800" dirty="0"/>
              <a:t>Monitoramento de integridade</a:t>
            </a:r>
          </a:p>
          <a:p>
            <a:pPr lvl="1" rtl="0"/>
            <a:r>
              <a:rPr lang="pt-BR" sz="1800" dirty="0"/>
              <a:t>Análise e depuração</a:t>
            </a:r>
          </a:p>
          <a:p>
            <a:pPr lvl="1" rtl="0"/>
            <a:r>
              <a:rPr lang="pt-BR" sz="1800" dirty="0"/>
              <a:t>Registro em log</a:t>
            </a:r>
          </a:p>
          <a:p>
            <a:pPr lvl="1" rtl="0"/>
            <a:endParaRPr lang="en-US" sz="1800" dirty="0"/>
          </a:p>
          <a:p>
            <a:pPr rtl="0"/>
            <a:r>
              <a:rPr lang="pt-BR" sz="2000" dirty="0"/>
              <a:t>Não há custo adicional para o </a:t>
            </a:r>
            <a:r>
              <a:rPr lang="pt-BR" sz="2000" dirty="0" err="1"/>
              <a:t>Elastic</a:t>
            </a:r>
            <a:r>
              <a:rPr lang="pt-BR" sz="2000" dirty="0"/>
              <a:t> </a:t>
            </a:r>
            <a:r>
              <a:rPr lang="pt-BR" sz="2000" dirty="0" err="1"/>
              <a:t>Beanstalk</a:t>
            </a:r>
            <a:r>
              <a:rPr lang="pt-BR" sz="2000" dirty="0"/>
              <a:t>.</a:t>
            </a:r>
          </a:p>
          <a:p>
            <a:pPr lvl="1" rtl="0"/>
            <a:r>
              <a:rPr lang="pt-BR" sz="1800" dirty="0"/>
              <a:t>Pague somente pelos recursos subjacentes usados</a:t>
            </a:r>
          </a:p>
        </p:txBody>
      </p:sp>
      <p:sp>
        <p:nvSpPr>
          <p:cNvPr id="5" name="Slide Number Placeholder 4">
            <a:extLst>
              <a:ext uri="{FF2B5EF4-FFF2-40B4-BE49-F238E27FC236}">
                <a16:creationId xmlns:a16="http://schemas.microsoft.com/office/drawing/2014/main" id="{32889506-A42F-3C4F-B456-06704922FBD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79</a:t>
            </a:fld>
            <a:endParaRPr lang="en-US" dirty="0"/>
          </a:p>
        </p:txBody>
      </p:sp>
      <p:sp>
        <p:nvSpPr>
          <p:cNvPr id="4" name="Footer Placeholder 3">
            <a:extLst>
              <a:ext uri="{FF2B5EF4-FFF2-40B4-BE49-F238E27FC236}">
                <a16:creationId xmlns:a16="http://schemas.microsoft.com/office/drawing/2014/main" id="{2E923FF5-CAEB-8D4D-8C33-1F7C9653809D}"/>
              </a:ext>
              <a:ext uri="{C183D7F6-B498-43B3-948B-1728B52AA6E4}">
                <adec:decorative xmlns:adec="http://schemas.microsoft.com/office/drawing/2017/decorative" val="1"/>
              </a:ext>
            </a:extLst>
          </p:cNvPr>
          <p:cNvSpPr>
            <a:spLocks noGrp="1"/>
          </p:cNvSpPr>
          <p:nvPr>
            <p:ph type="ftr" sz="quarter" idx="3"/>
          </p:nvPr>
        </p:nvSpPr>
        <p:spPr>
          <a:xfrm>
            <a:off x="419100" y="6356350"/>
            <a:ext cx="5152360"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12" name="TextBox 11">
            <a:extLst>
              <a:ext uri="{FF2B5EF4-FFF2-40B4-BE49-F238E27FC236}">
                <a16:creationId xmlns:a16="http://schemas.microsoft.com/office/drawing/2014/main" id="{2D4AA567-6A34-5949-AEC2-48B6BAE5F63F}"/>
              </a:ext>
              <a:ext uri="{C183D7F6-B498-43B3-948B-1728B52AA6E4}">
                <adec:decorative xmlns:adec="http://schemas.microsoft.com/office/drawing/2017/decorative" val="1"/>
              </a:ext>
            </a:extLst>
          </p:cNvPr>
          <p:cNvSpPr txBox="1"/>
          <p:nvPr/>
        </p:nvSpPr>
        <p:spPr>
          <a:xfrm>
            <a:off x="847754" y="3952203"/>
            <a:ext cx="2215020" cy="338859"/>
          </a:xfrm>
          <a:prstGeom prst="rect">
            <a:avLst/>
          </a:prstGeom>
          <a:noFill/>
        </p:spPr>
        <p:txBody>
          <a:bodyPr wrap="square" lIns="0" tIns="0" rIns="0" bIns="0" rtlCol="0" anchor="t">
            <a:noAutofit/>
          </a:bodyPr>
          <a:lstStyle/>
          <a:p>
            <a:pPr algn="ctr" rtl="0"/>
            <a:r>
              <a:rPr lang="pt-BR" sz="2400" b="1"/>
              <a:t>AWS Elastic Beanstalk</a:t>
            </a:r>
            <a:endParaRPr lang="en-US" sz="2400" b="1" dirty="0"/>
          </a:p>
        </p:txBody>
      </p:sp>
      <p:pic>
        <p:nvPicPr>
          <p:cNvPr id="13" name="Graphic 12">
            <a:extLst>
              <a:ext uri="{FF2B5EF4-FFF2-40B4-BE49-F238E27FC236}">
                <a16:creationId xmlns:a16="http://schemas.microsoft.com/office/drawing/2014/main" id="{74324EB1-D323-034D-AA5C-A6CE4AF46CAD}"/>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02158" y="2467257"/>
            <a:ext cx="1298034" cy="1298034"/>
          </a:xfrm>
          <a:prstGeom prst="rect">
            <a:avLst/>
          </a:prstGeom>
        </p:spPr>
      </p:pic>
    </p:spTree>
    <p:custDataLst>
      <p:tags r:id="rId1"/>
    </p:custDataLst>
    <p:extLst>
      <p:ext uri="{BB962C8B-B14F-4D97-AF65-F5344CB8AC3E}">
        <p14:creationId xmlns:p14="http://schemas.microsoft.com/office/powerpoint/2010/main" val="2066796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4000" dirty="0"/>
              <a:t>Seção 2: </a:t>
            </a:r>
            <a:r>
              <a:rPr lang="pt-BR" sz="4000" dirty="0" err="1"/>
              <a:t>Amazon</a:t>
            </a:r>
            <a:r>
              <a:rPr lang="pt-BR" sz="4000" dirty="0"/>
              <a:t> EC2</a:t>
            </a:r>
          </a:p>
        </p:txBody>
      </p:sp>
      <p:sp>
        <p:nvSpPr>
          <p:cNvPr id="5" name="Text Placeholder 4">
            <a:extLst>
              <a:ext uri="{FF2B5EF4-FFF2-40B4-BE49-F238E27FC236}">
                <a16:creationId xmlns:a16="http://schemas.microsoft.com/office/drawing/2014/main" id="{1004BFB4-B3E8-F44C-9B30-3DAE8C87973E}"/>
              </a:ext>
            </a:extLst>
          </p:cNvPr>
          <p:cNvSpPr>
            <a:spLocks noGrp="1"/>
          </p:cNvSpPr>
          <p:nvPr>
            <p:ph type="body" sz="quarter" idx="10"/>
          </p:nvPr>
        </p:nvSpPr>
        <p:spPr/>
        <p:txBody>
          <a:bodyPr rtlCol="0">
            <a:normAutofit/>
          </a:bodyPr>
          <a:lstStyle/>
          <a:p>
            <a:pPr rtl="0"/>
            <a:r>
              <a:rPr lang="pt-BR"/>
              <a:t>Módulo 6: Computação</a:t>
            </a:r>
          </a:p>
        </p:txBody>
      </p:sp>
      <p:sp>
        <p:nvSpPr>
          <p:cNvPr id="3" name="Footer Placeholder 2">
            <a:extLst>
              <a:ext uri="{FF2B5EF4-FFF2-40B4-BE49-F238E27FC236}">
                <a16:creationId xmlns:a16="http://schemas.microsoft.com/office/drawing/2014/main" id="{8E357BED-3D6E-4044-B6C8-835DFAD6AB6E}"/>
              </a:ext>
              <a:ext uri="{C183D7F6-B498-43B3-948B-1728B52AA6E4}">
                <adec:decorative xmlns:adec="http://schemas.microsoft.com/office/drawing/2017/decorative" val="1"/>
              </a:ext>
            </a:extLst>
          </p:cNvPr>
          <p:cNvSpPr>
            <a:spLocks noGrp="1"/>
          </p:cNvSpPr>
          <p:nvPr>
            <p:ph type="ftr" sz="quarter" idx="3"/>
          </p:nvPr>
        </p:nvSpPr>
        <p:spPr>
          <a:xfrm>
            <a:off x="419100" y="6356350"/>
            <a:ext cx="5022330"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107574188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Implantações do AWS Elastic Beanstalk</a:t>
            </a:r>
          </a:p>
        </p:txBody>
      </p:sp>
      <p:sp>
        <p:nvSpPr>
          <p:cNvPr id="3" name="Content Placeholder 2"/>
          <p:cNvSpPr>
            <a:spLocks noGrp="1"/>
          </p:cNvSpPr>
          <p:nvPr>
            <p:ph idx="1"/>
          </p:nvPr>
        </p:nvSpPr>
        <p:spPr>
          <a:xfrm>
            <a:off x="419100" y="1469164"/>
            <a:ext cx="5411857" cy="4648788"/>
          </a:xfrm>
        </p:spPr>
        <p:txBody>
          <a:bodyPr rtlCol="0"/>
          <a:lstStyle/>
          <a:p>
            <a:pPr rtl="0"/>
            <a:r>
              <a:rPr lang="pt-BR" sz="2400" dirty="0"/>
              <a:t>Ele oferece suporte a aplicativos Web escritos para plataformas comuns </a:t>
            </a:r>
          </a:p>
          <a:p>
            <a:pPr lvl="1" rtl="0"/>
            <a:r>
              <a:rPr lang="pt-BR" sz="2000" b="1" dirty="0">
                <a:solidFill>
                  <a:schemeClr val="accent5"/>
                </a:solidFill>
              </a:rPr>
              <a:t>Java</a:t>
            </a:r>
            <a:r>
              <a:rPr lang="pt-BR" sz="2000" dirty="0"/>
              <a:t>, </a:t>
            </a:r>
            <a:r>
              <a:rPr lang="pt-BR" sz="2000" b="1" dirty="0">
                <a:solidFill>
                  <a:schemeClr val="accent5"/>
                </a:solidFill>
              </a:rPr>
              <a:t>.NET</a:t>
            </a:r>
            <a:r>
              <a:rPr lang="pt-BR" sz="2000" dirty="0"/>
              <a:t>, </a:t>
            </a:r>
            <a:r>
              <a:rPr lang="pt-BR" sz="2000" b="1" dirty="0">
                <a:solidFill>
                  <a:schemeClr val="accent5"/>
                </a:solidFill>
              </a:rPr>
              <a:t>PHP</a:t>
            </a:r>
            <a:r>
              <a:rPr lang="pt-BR" sz="2000" dirty="0"/>
              <a:t>, </a:t>
            </a:r>
            <a:r>
              <a:rPr lang="pt-BR" sz="2000" b="1" dirty="0">
                <a:solidFill>
                  <a:schemeClr val="accent5"/>
                </a:solidFill>
              </a:rPr>
              <a:t>Node.js</a:t>
            </a:r>
            <a:r>
              <a:rPr lang="pt-BR" sz="2000" dirty="0"/>
              <a:t>, </a:t>
            </a:r>
            <a:r>
              <a:rPr lang="pt-BR" sz="2000" b="1" dirty="0">
                <a:solidFill>
                  <a:schemeClr val="accent5"/>
                </a:solidFill>
              </a:rPr>
              <a:t>Python</a:t>
            </a:r>
            <a:r>
              <a:rPr lang="pt-BR" sz="2000" dirty="0"/>
              <a:t>, </a:t>
            </a:r>
            <a:r>
              <a:rPr lang="pt-BR" sz="2000" b="1" dirty="0">
                <a:solidFill>
                  <a:schemeClr val="accent5"/>
                </a:solidFill>
              </a:rPr>
              <a:t>Ruby</a:t>
            </a:r>
            <a:r>
              <a:rPr lang="pt-BR" sz="2000" dirty="0"/>
              <a:t>, </a:t>
            </a:r>
            <a:r>
              <a:rPr lang="pt-BR" sz="2000" b="1" dirty="0">
                <a:solidFill>
                  <a:schemeClr val="accent5"/>
                </a:solidFill>
              </a:rPr>
              <a:t>Go</a:t>
            </a:r>
            <a:r>
              <a:rPr lang="pt-BR" sz="2000" dirty="0"/>
              <a:t> e </a:t>
            </a:r>
            <a:r>
              <a:rPr lang="pt-BR" sz="2000" b="1" dirty="0" err="1">
                <a:solidFill>
                  <a:schemeClr val="accent5"/>
                </a:solidFill>
              </a:rPr>
              <a:t>Docker</a:t>
            </a:r>
            <a:endParaRPr lang="pt-BR" sz="2000" b="1" dirty="0">
              <a:solidFill>
                <a:schemeClr val="accent5"/>
              </a:solidFill>
            </a:endParaRPr>
          </a:p>
          <a:p>
            <a:pPr lvl="1" rtl="0"/>
            <a:endParaRPr lang="en-US" sz="2000" dirty="0"/>
          </a:p>
          <a:p>
            <a:pPr rtl="0"/>
            <a:r>
              <a:rPr lang="pt-BR" sz="2400" dirty="0"/>
              <a:t>Faça upload do seu código</a:t>
            </a:r>
          </a:p>
          <a:p>
            <a:pPr lvl="1" rtl="0"/>
            <a:r>
              <a:rPr lang="pt-BR" sz="2000" dirty="0"/>
              <a:t>O </a:t>
            </a:r>
            <a:r>
              <a:rPr lang="pt-BR" sz="2000" dirty="0" err="1"/>
              <a:t>Elastic</a:t>
            </a:r>
            <a:r>
              <a:rPr lang="pt-BR" sz="2000" dirty="0"/>
              <a:t> </a:t>
            </a:r>
            <a:r>
              <a:rPr lang="pt-BR" sz="2000" dirty="0" err="1"/>
              <a:t>Beanstalk</a:t>
            </a:r>
            <a:r>
              <a:rPr lang="pt-BR" sz="2000" dirty="0"/>
              <a:t> lida automaticamente com a implantação</a:t>
            </a:r>
          </a:p>
          <a:p>
            <a:pPr lvl="1" rtl="0"/>
            <a:r>
              <a:rPr lang="pt-BR" sz="2000" dirty="0"/>
              <a:t>Implanta em servidores como Apache, NGINX, </a:t>
            </a:r>
            <a:r>
              <a:rPr lang="pt-BR" sz="2000" dirty="0" err="1"/>
              <a:t>Passenger</a:t>
            </a:r>
            <a:r>
              <a:rPr lang="pt-BR" sz="2000" dirty="0"/>
              <a:t>, Puma e </a:t>
            </a:r>
            <a:br>
              <a:rPr lang="pt-BR" sz="2000" dirty="0"/>
            </a:br>
            <a:r>
              <a:rPr lang="pt-BR" sz="2000" dirty="0"/>
              <a:t>Microsoft Internet </a:t>
            </a:r>
            <a:r>
              <a:rPr lang="pt-BR" sz="2000" dirty="0" err="1"/>
              <a:t>Information</a:t>
            </a:r>
            <a:r>
              <a:rPr lang="pt-BR" sz="2000" dirty="0"/>
              <a:t> Services (IIS)</a:t>
            </a:r>
          </a:p>
        </p:txBody>
      </p:sp>
      <p:sp>
        <p:nvSpPr>
          <p:cNvPr id="5" name="Slide Number Placeholder 4">
            <a:extLst>
              <a:ext uri="{FF2B5EF4-FFF2-40B4-BE49-F238E27FC236}">
                <a16:creationId xmlns:a16="http://schemas.microsoft.com/office/drawing/2014/main" id="{E407E6B3-057C-7E42-A1BF-27142BDF3D2A}"/>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80</a:t>
            </a:fld>
            <a:endParaRPr lang="en-US" dirty="0"/>
          </a:p>
        </p:txBody>
      </p:sp>
      <p:sp>
        <p:nvSpPr>
          <p:cNvPr id="4" name="Footer Placeholder 3">
            <a:extLst>
              <a:ext uri="{FF2B5EF4-FFF2-40B4-BE49-F238E27FC236}">
                <a16:creationId xmlns:a16="http://schemas.microsoft.com/office/drawing/2014/main" id="{CD3FE2E2-3CE7-FB4F-8520-5433D76140CB}"/>
              </a:ext>
              <a:ext uri="{C183D7F6-B498-43B3-948B-1728B52AA6E4}">
                <adec:decorative xmlns:adec="http://schemas.microsoft.com/office/drawing/2017/decorative" val="1"/>
              </a:ext>
            </a:extLst>
          </p:cNvPr>
          <p:cNvSpPr>
            <a:spLocks noGrp="1"/>
          </p:cNvSpPr>
          <p:nvPr>
            <p:ph type="ftr" sz="quarter" idx="3"/>
          </p:nvPr>
        </p:nvSpPr>
        <p:spPr>
          <a:xfrm>
            <a:off x="419100" y="6356350"/>
            <a:ext cx="4567570" cy="365125"/>
          </a:xfrm>
        </p:spPr>
        <p:txBody>
          <a:bodyPr rtlCol="0"/>
          <a:lstStyle/>
          <a:p>
            <a:pPr rtl="0"/>
            <a:r>
              <a:rPr lang="pt-BR" dirty="0"/>
              <a:t>© 2019 </a:t>
            </a:r>
            <a:r>
              <a:rPr lang="pt-BR" dirty="0" err="1"/>
              <a:t>Amazon</a:t>
            </a:r>
            <a:r>
              <a:rPr lang="pt-BR" dirty="0"/>
              <a:t> Web Services, Inc. ou suas afiliadas. Todos os direitos reservados.</a:t>
            </a:r>
          </a:p>
        </p:txBody>
      </p:sp>
      <p:grpSp>
        <p:nvGrpSpPr>
          <p:cNvPr id="12" name="Group 11" descr="diagram shows that aws manages the host, OS, language interpreter, app server, and http server. At the top the diagram shows that &quot;your code&quot; is managed by you.">
            <a:extLst>
              <a:ext uri="{FF2B5EF4-FFF2-40B4-BE49-F238E27FC236}">
                <a16:creationId xmlns:a16="http://schemas.microsoft.com/office/drawing/2014/main" id="{D64FFDF3-1E99-CC43-8D9F-BDB62383A2FC}"/>
              </a:ext>
            </a:extLst>
          </p:cNvPr>
          <p:cNvGrpSpPr/>
          <p:nvPr/>
        </p:nvGrpSpPr>
        <p:grpSpPr>
          <a:xfrm>
            <a:off x="5529947" y="2471552"/>
            <a:ext cx="6032575" cy="2644013"/>
            <a:chOff x="2892217" y="3048623"/>
            <a:chExt cx="6032575" cy="2644013"/>
          </a:xfrm>
        </p:grpSpPr>
        <p:pic>
          <p:nvPicPr>
            <p:cNvPr id="13" name="Picture 12">
              <a:extLst>
                <a:ext uri="{FF2B5EF4-FFF2-40B4-BE49-F238E27FC236}">
                  <a16:creationId xmlns:a16="http://schemas.microsoft.com/office/drawing/2014/main" id="{EB32E947-36D1-354B-ABE8-AF3D948F5571}"/>
                </a:ext>
              </a:extLst>
            </p:cNvPr>
            <p:cNvPicPr>
              <a:picLocks noChangeAspect="1"/>
            </p:cNvPicPr>
            <p:nvPr/>
          </p:nvPicPr>
          <p:blipFill>
            <a:blip r:embed="rId4"/>
            <a:stretch>
              <a:fillRect/>
            </a:stretch>
          </p:blipFill>
          <p:spPr>
            <a:xfrm>
              <a:off x="6462643" y="3048623"/>
              <a:ext cx="2462149" cy="2644013"/>
            </a:xfrm>
            <a:prstGeom prst="rect">
              <a:avLst/>
            </a:prstGeom>
          </p:spPr>
        </p:pic>
        <p:sp>
          <p:nvSpPr>
            <p:cNvPr id="14" name="TextBox 13">
              <a:extLst>
                <a:ext uri="{FF2B5EF4-FFF2-40B4-BE49-F238E27FC236}">
                  <a16:creationId xmlns:a16="http://schemas.microsoft.com/office/drawing/2014/main" id="{CDC14727-6DE1-EC43-94D1-8D614ED2B377}"/>
                </a:ext>
              </a:extLst>
            </p:cNvPr>
            <p:cNvSpPr txBox="1"/>
            <p:nvPr/>
          </p:nvSpPr>
          <p:spPr>
            <a:xfrm>
              <a:off x="5368605" y="3146519"/>
              <a:ext cx="1055096" cy="307777"/>
            </a:xfrm>
            <a:prstGeom prst="rect">
              <a:avLst/>
            </a:prstGeom>
            <a:noFill/>
          </p:spPr>
          <p:txBody>
            <a:bodyPr wrap="none" rtlCol="0">
              <a:spAutoFit/>
            </a:bodyPr>
            <a:lstStyle/>
            <a:p>
              <a:pPr algn="r" rtl="0"/>
              <a:r>
                <a:rPr lang="pt-BR" sz="1400" b="1">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Seu código</a:t>
              </a:r>
            </a:p>
          </p:txBody>
        </p:sp>
        <p:sp>
          <p:nvSpPr>
            <p:cNvPr id="15" name="TextBox 14">
              <a:extLst>
                <a:ext uri="{FF2B5EF4-FFF2-40B4-BE49-F238E27FC236}">
                  <a16:creationId xmlns:a16="http://schemas.microsoft.com/office/drawing/2014/main" id="{F9440FD3-4E5B-C84B-9F04-1941415FAC3D}"/>
                </a:ext>
              </a:extLst>
            </p:cNvPr>
            <p:cNvSpPr txBox="1"/>
            <p:nvPr/>
          </p:nvSpPr>
          <p:spPr>
            <a:xfrm>
              <a:off x="5151065" y="3637660"/>
              <a:ext cx="1311578" cy="307777"/>
            </a:xfrm>
            <a:prstGeom prst="rect">
              <a:avLst/>
            </a:prstGeom>
            <a:noFill/>
          </p:spPr>
          <p:txBody>
            <a:bodyPr wrap="none" rtlCol="0">
              <a:spAutoFit/>
            </a:bodyPr>
            <a:lstStyle/>
            <a:p>
              <a:pPr algn="r" rtl="0"/>
              <a:r>
                <a:rPr lang="pt-BR" sz="1400" b="1">
                  <a:latin typeface="Amazon Ember Light" panose="020B0403020204020204" pitchFamily="34" charset="0"/>
                  <a:ea typeface="Amazon Ember Light" panose="020B0403020204020204" pitchFamily="34" charset="0"/>
                  <a:cs typeface="Amazon Ember Light" panose="020B0403020204020204" pitchFamily="34" charset="0"/>
                </a:rPr>
                <a:t>Servidor HTTP</a:t>
              </a:r>
            </a:p>
          </p:txBody>
        </p:sp>
        <p:sp>
          <p:nvSpPr>
            <p:cNvPr id="16" name="TextBox 15">
              <a:extLst>
                <a:ext uri="{FF2B5EF4-FFF2-40B4-BE49-F238E27FC236}">
                  <a16:creationId xmlns:a16="http://schemas.microsoft.com/office/drawing/2014/main" id="{46D939B1-5DAA-9D44-9141-6AF5BBD9D0F3}"/>
                </a:ext>
              </a:extLst>
            </p:cNvPr>
            <p:cNvSpPr txBox="1"/>
            <p:nvPr/>
          </p:nvSpPr>
          <p:spPr>
            <a:xfrm>
              <a:off x="4517879" y="4035099"/>
              <a:ext cx="1947970" cy="307777"/>
            </a:xfrm>
            <a:prstGeom prst="rect">
              <a:avLst/>
            </a:prstGeom>
            <a:noFill/>
          </p:spPr>
          <p:txBody>
            <a:bodyPr wrap="none" rtlCol="0">
              <a:spAutoFit/>
            </a:bodyPr>
            <a:lstStyle/>
            <a:p>
              <a:pPr algn="r" rtl="0"/>
              <a:r>
                <a:rPr lang="pt-BR" sz="1400" b="1">
                  <a:latin typeface="Amazon Ember Light" panose="020B0403020204020204" pitchFamily="34" charset="0"/>
                  <a:ea typeface="Amazon Ember Light" panose="020B0403020204020204" pitchFamily="34" charset="0"/>
                  <a:cs typeface="Amazon Ember Light" panose="020B0403020204020204" pitchFamily="34" charset="0"/>
                </a:rPr>
                <a:t>Servidor de aplicativos</a:t>
              </a:r>
            </a:p>
          </p:txBody>
        </p:sp>
        <p:sp>
          <p:nvSpPr>
            <p:cNvPr id="17" name="TextBox 16">
              <a:extLst>
                <a:ext uri="{FF2B5EF4-FFF2-40B4-BE49-F238E27FC236}">
                  <a16:creationId xmlns:a16="http://schemas.microsoft.com/office/drawing/2014/main" id="{D29FA687-BEA5-924F-8B96-3CE2D6BFE43B}"/>
                </a:ext>
              </a:extLst>
            </p:cNvPr>
            <p:cNvSpPr txBox="1"/>
            <p:nvPr/>
          </p:nvSpPr>
          <p:spPr>
            <a:xfrm>
              <a:off x="4392161" y="4437071"/>
              <a:ext cx="2090637" cy="307777"/>
            </a:xfrm>
            <a:prstGeom prst="rect">
              <a:avLst/>
            </a:prstGeom>
            <a:noFill/>
          </p:spPr>
          <p:txBody>
            <a:bodyPr wrap="none" rtlCol="0">
              <a:spAutoFit/>
            </a:bodyPr>
            <a:lstStyle/>
            <a:p>
              <a:pPr algn="r" rtl="0"/>
              <a:r>
                <a:rPr lang="pt-BR" sz="1400" b="1">
                  <a:latin typeface="Amazon Ember Light" panose="020B0403020204020204" pitchFamily="34" charset="0"/>
                  <a:ea typeface="Amazon Ember Light" panose="020B0403020204020204" pitchFamily="34" charset="0"/>
                  <a:cs typeface="Amazon Ember Light" panose="020B0403020204020204" pitchFamily="34" charset="0"/>
                </a:rPr>
                <a:t>Intérprete de linguagem</a:t>
              </a:r>
            </a:p>
          </p:txBody>
        </p:sp>
        <p:sp>
          <p:nvSpPr>
            <p:cNvPr id="18" name="TextBox 17">
              <a:extLst>
                <a:ext uri="{FF2B5EF4-FFF2-40B4-BE49-F238E27FC236}">
                  <a16:creationId xmlns:a16="http://schemas.microsoft.com/office/drawing/2014/main" id="{A228CC6B-485F-4B46-B47C-BE7D399B8AF3}"/>
                </a:ext>
              </a:extLst>
            </p:cNvPr>
            <p:cNvSpPr txBox="1"/>
            <p:nvPr/>
          </p:nvSpPr>
          <p:spPr>
            <a:xfrm>
              <a:off x="4694210" y="4877103"/>
              <a:ext cx="1768433" cy="307777"/>
            </a:xfrm>
            <a:prstGeom prst="rect">
              <a:avLst/>
            </a:prstGeom>
            <a:noFill/>
          </p:spPr>
          <p:txBody>
            <a:bodyPr wrap="none" rtlCol="0">
              <a:spAutoFit/>
            </a:bodyPr>
            <a:lstStyle/>
            <a:p>
              <a:pPr algn="r" rtl="0"/>
              <a:r>
                <a:rPr lang="pt-BR" sz="1400" b="1">
                  <a:latin typeface="Amazon Ember Light" panose="020B0403020204020204" pitchFamily="34" charset="0"/>
                  <a:ea typeface="Amazon Ember Light" panose="020B0403020204020204" pitchFamily="34" charset="0"/>
                  <a:cs typeface="Amazon Ember Light" panose="020B0403020204020204" pitchFamily="34" charset="0"/>
                </a:rPr>
                <a:t>Sistema operacional</a:t>
              </a:r>
            </a:p>
          </p:txBody>
        </p:sp>
        <p:sp>
          <p:nvSpPr>
            <p:cNvPr id="19" name="TextBox 18">
              <a:extLst>
                <a:ext uri="{FF2B5EF4-FFF2-40B4-BE49-F238E27FC236}">
                  <a16:creationId xmlns:a16="http://schemas.microsoft.com/office/drawing/2014/main" id="{2B35C335-F720-594D-BAC2-5ED60A03C24D}"/>
                </a:ext>
              </a:extLst>
            </p:cNvPr>
            <p:cNvSpPr txBox="1"/>
            <p:nvPr/>
          </p:nvSpPr>
          <p:spPr>
            <a:xfrm>
              <a:off x="5868742" y="5219219"/>
              <a:ext cx="554959" cy="307777"/>
            </a:xfrm>
            <a:prstGeom prst="rect">
              <a:avLst/>
            </a:prstGeom>
            <a:noFill/>
          </p:spPr>
          <p:txBody>
            <a:bodyPr wrap="none" rtlCol="0">
              <a:spAutoFit/>
            </a:bodyPr>
            <a:lstStyle/>
            <a:p>
              <a:pPr algn="r" rtl="0"/>
              <a:r>
                <a:rPr lang="pt-BR" sz="1400" b="1">
                  <a:latin typeface="Amazon Ember Light" panose="020B0403020204020204" pitchFamily="34" charset="0"/>
                  <a:ea typeface="Amazon Ember Light" panose="020B0403020204020204" pitchFamily="34" charset="0"/>
                  <a:cs typeface="Amazon Ember Light" panose="020B0403020204020204" pitchFamily="34" charset="0"/>
                </a:rPr>
                <a:t>Host</a:t>
              </a:r>
            </a:p>
          </p:txBody>
        </p:sp>
        <p:sp>
          <p:nvSpPr>
            <p:cNvPr id="20" name="Left Brace 19">
              <a:extLst>
                <a:ext uri="{FF2B5EF4-FFF2-40B4-BE49-F238E27FC236}">
                  <a16:creationId xmlns:a16="http://schemas.microsoft.com/office/drawing/2014/main" id="{E6F3F55A-FF34-7D45-9408-2681F3BE21BD}"/>
                </a:ext>
              </a:extLst>
            </p:cNvPr>
            <p:cNvSpPr/>
            <p:nvPr/>
          </p:nvSpPr>
          <p:spPr>
            <a:xfrm>
              <a:off x="4023800" y="3726293"/>
              <a:ext cx="655983" cy="1761076"/>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sz="1600" dirty="0"/>
            </a:p>
          </p:txBody>
        </p:sp>
        <p:sp>
          <p:nvSpPr>
            <p:cNvPr id="21" name="Left Brace 20">
              <a:extLst>
                <a:ext uri="{FF2B5EF4-FFF2-40B4-BE49-F238E27FC236}">
                  <a16:creationId xmlns:a16="http://schemas.microsoft.com/office/drawing/2014/main" id="{FE7FBA11-EDA7-8D4E-AB15-5A6DE00A290C}"/>
                </a:ext>
              </a:extLst>
            </p:cNvPr>
            <p:cNvSpPr/>
            <p:nvPr/>
          </p:nvSpPr>
          <p:spPr>
            <a:xfrm>
              <a:off x="4028542" y="3136813"/>
              <a:ext cx="655983" cy="526062"/>
            </a:xfrm>
            <a:prstGeom prst="leftBrace">
              <a:avLst/>
            </a:prstGeom>
            <a:ln w="2857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sz="1600" b="1" dirty="0">
                <a:solidFill>
                  <a:schemeClr val="accent5"/>
                </a:solidFill>
              </a:endParaRPr>
            </a:p>
          </p:txBody>
        </p:sp>
        <p:sp>
          <p:nvSpPr>
            <p:cNvPr id="22" name="TextBox 21">
              <a:extLst>
                <a:ext uri="{FF2B5EF4-FFF2-40B4-BE49-F238E27FC236}">
                  <a16:creationId xmlns:a16="http://schemas.microsoft.com/office/drawing/2014/main" id="{14F43788-1344-134A-93AF-268D78DCD87F}"/>
                </a:ext>
              </a:extLst>
            </p:cNvPr>
            <p:cNvSpPr txBox="1"/>
            <p:nvPr/>
          </p:nvSpPr>
          <p:spPr>
            <a:xfrm>
              <a:off x="2892217" y="4388897"/>
              <a:ext cx="1128377" cy="523220"/>
            </a:xfrm>
            <a:prstGeom prst="rect">
              <a:avLst/>
            </a:prstGeom>
            <a:noFill/>
          </p:spPr>
          <p:txBody>
            <a:bodyPr wrap="square" rtlCol="0">
              <a:spAutoFit/>
            </a:bodyPr>
            <a:lstStyle/>
            <a:p>
              <a:pPr algn="ctr" rtl="0"/>
              <a:r>
                <a:rPr lang="pt-BR" sz="1400" b="1">
                  <a:latin typeface="Amazon Ember Light" panose="020B0403020204020204" pitchFamily="34" charset="0"/>
                  <a:ea typeface="Amazon Ember Light" panose="020B0403020204020204" pitchFamily="34" charset="0"/>
                  <a:cs typeface="Amazon Ember Light" panose="020B0403020204020204" pitchFamily="34" charset="0"/>
                </a:rPr>
                <a:t>A AWS gerencia</a:t>
              </a:r>
              <a:endParaRPr lang="en-US" sz="1400" b="1"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3" name="TextBox 22">
              <a:extLst>
                <a:ext uri="{FF2B5EF4-FFF2-40B4-BE49-F238E27FC236}">
                  <a16:creationId xmlns:a16="http://schemas.microsoft.com/office/drawing/2014/main" id="{ED80AAD5-01CE-7C44-B900-ECB186740C87}"/>
                </a:ext>
              </a:extLst>
            </p:cNvPr>
            <p:cNvSpPr txBox="1"/>
            <p:nvPr/>
          </p:nvSpPr>
          <p:spPr>
            <a:xfrm>
              <a:off x="3040149" y="3149979"/>
              <a:ext cx="980445" cy="523220"/>
            </a:xfrm>
            <a:prstGeom prst="rect">
              <a:avLst/>
            </a:prstGeom>
            <a:noFill/>
          </p:spPr>
          <p:txBody>
            <a:bodyPr wrap="square" rtlCol="0">
              <a:spAutoFit/>
            </a:bodyPr>
            <a:lstStyle/>
            <a:p>
              <a:pPr algn="ctr" rtl="0"/>
              <a:r>
                <a:rPr lang="pt-BR" sz="1400" b="1">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rPr>
                <a:t>Você gerencia</a:t>
              </a:r>
              <a:endParaRPr lang="en-US" sz="14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Tree>
    <p:custDataLst>
      <p:tags r:id="rId1"/>
    </p:custDataLst>
    <p:extLst>
      <p:ext uri="{BB962C8B-B14F-4D97-AF65-F5344CB8AC3E}">
        <p14:creationId xmlns:p14="http://schemas.microsoft.com/office/powerpoint/2010/main" val="260822189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Benefícios do Elastic Beanstalk</a:t>
            </a:r>
          </a:p>
        </p:txBody>
      </p:sp>
      <p:sp>
        <p:nvSpPr>
          <p:cNvPr id="12" name="TextBox 11">
            <a:extLst>
              <a:ext uri="{FF2B5EF4-FFF2-40B4-BE49-F238E27FC236}">
                <a16:creationId xmlns:a16="http://schemas.microsoft.com/office/drawing/2014/main" id="{03BE4F8F-E47E-974F-A15C-094CCD4CC341}"/>
              </a:ext>
            </a:extLst>
          </p:cNvPr>
          <p:cNvSpPr txBox="1"/>
          <p:nvPr/>
        </p:nvSpPr>
        <p:spPr>
          <a:xfrm>
            <a:off x="595423" y="4083906"/>
            <a:ext cx="2690330" cy="1015663"/>
          </a:xfrm>
          <a:prstGeom prst="rect">
            <a:avLst/>
          </a:prstGeom>
          <a:noFill/>
        </p:spPr>
        <p:txBody>
          <a:bodyPr wrap="square" rtlCol="0">
            <a:spAutoFit/>
          </a:bodyPr>
          <a:lstStyle/>
          <a:p>
            <a:pPr algn="ctr" rtl="0"/>
            <a:r>
              <a:rPr lang="pt-BR" sz="2000" dirty="0">
                <a:latin typeface="Amazon Ember" panose="020B0603020204020204" pitchFamily="34" charset="0"/>
                <a:ea typeface="Amazon Ember" panose="020B0603020204020204" pitchFamily="34" charset="0"/>
                <a:cs typeface="Amazon Ember" panose="020B0603020204020204" pitchFamily="34" charset="0"/>
              </a:rPr>
              <a:t>Comece a usar </a:t>
            </a:r>
            <a:br>
              <a:rPr lang="pt-BR" sz="2000" dirty="0">
                <a:latin typeface="Amazon Ember" panose="020B0603020204020204" pitchFamily="34" charset="0"/>
                <a:ea typeface="Amazon Ember" panose="020B0603020204020204" pitchFamily="34" charset="0"/>
                <a:cs typeface="Amazon Ember" panose="020B0603020204020204" pitchFamily="34" charset="0"/>
              </a:rPr>
            </a:br>
            <a:r>
              <a:rPr lang="pt-BR" sz="2000" dirty="0">
                <a:latin typeface="Amazon Ember" panose="020B0603020204020204" pitchFamily="34" charset="0"/>
                <a:ea typeface="Amazon Ember" panose="020B0603020204020204" pitchFamily="34" charset="0"/>
                <a:cs typeface="Amazon Ember" panose="020B0603020204020204" pitchFamily="34" charset="0"/>
              </a:rPr>
              <a:t>de forma rápida </a:t>
            </a:r>
            <a:br>
              <a:rPr lang="pt-BR" sz="2000" dirty="0">
                <a:latin typeface="Amazon Ember" panose="020B0603020204020204" pitchFamily="34" charset="0"/>
                <a:ea typeface="Amazon Ember" panose="020B0603020204020204" pitchFamily="34" charset="0"/>
                <a:cs typeface="Amazon Ember" panose="020B0603020204020204" pitchFamily="34" charset="0"/>
              </a:rPr>
            </a:br>
            <a:r>
              <a:rPr lang="pt-BR" sz="2000" dirty="0">
                <a:latin typeface="Amazon Ember" panose="020B0603020204020204" pitchFamily="34" charset="0"/>
                <a:ea typeface="Amazon Ember" panose="020B0603020204020204" pitchFamily="34" charset="0"/>
                <a:cs typeface="Amazon Ember" panose="020B0603020204020204" pitchFamily="34" charset="0"/>
              </a:rPr>
              <a:t>e simples</a:t>
            </a:r>
          </a:p>
        </p:txBody>
      </p:sp>
      <p:sp>
        <p:nvSpPr>
          <p:cNvPr id="13" name="TextBox 12">
            <a:extLst>
              <a:ext uri="{FF2B5EF4-FFF2-40B4-BE49-F238E27FC236}">
                <a16:creationId xmlns:a16="http://schemas.microsoft.com/office/drawing/2014/main" id="{3A61608D-B64A-DF43-9FE0-D7AB8068CC30}"/>
              </a:ext>
            </a:extLst>
          </p:cNvPr>
          <p:cNvSpPr txBox="1"/>
          <p:nvPr/>
        </p:nvSpPr>
        <p:spPr>
          <a:xfrm>
            <a:off x="3494098" y="4083906"/>
            <a:ext cx="2304192" cy="707886"/>
          </a:xfrm>
          <a:prstGeom prst="rect">
            <a:avLst/>
          </a:prstGeom>
          <a:noFill/>
        </p:spPr>
        <p:txBody>
          <a:bodyPr wrap="square" rtlCol="0">
            <a:spAutoFit/>
          </a:bodyPr>
          <a:lstStyle/>
          <a:p>
            <a:pPr algn="ctr" rtl="0"/>
            <a:r>
              <a:rPr lang="pt-BR" sz="2000">
                <a:latin typeface="Amazon Ember" panose="020B0603020204020204" pitchFamily="34" charset="0"/>
                <a:ea typeface="Amazon Ember" panose="020B0603020204020204" pitchFamily="34" charset="0"/>
                <a:cs typeface="Amazon Ember" panose="020B0603020204020204" pitchFamily="34" charset="0"/>
              </a:rPr>
              <a:t>Produtividade do desenvolvedor</a:t>
            </a:r>
          </a:p>
        </p:txBody>
      </p:sp>
      <p:sp>
        <p:nvSpPr>
          <p:cNvPr id="14" name="TextBox 13">
            <a:extLst>
              <a:ext uri="{FF2B5EF4-FFF2-40B4-BE49-F238E27FC236}">
                <a16:creationId xmlns:a16="http://schemas.microsoft.com/office/drawing/2014/main" id="{72BDFD8B-FFEE-0341-B5C2-A43D95F3BC1C}"/>
              </a:ext>
            </a:extLst>
          </p:cNvPr>
          <p:cNvSpPr txBox="1"/>
          <p:nvPr/>
        </p:nvSpPr>
        <p:spPr>
          <a:xfrm>
            <a:off x="6014172" y="4083906"/>
            <a:ext cx="2304192" cy="707886"/>
          </a:xfrm>
          <a:prstGeom prst="rect">
            <a:avLst/>
          </a:prstGeom>
          <a:noFill/>
        </p:spPr>
        <p:txBody>
          <a:bodyPr wrap="square" rtlCol="0">
            <a:spAutoFit/>
          </a:bodyPr>
          <a:lstStyle/>
          <a:p>
            <a:pPr algn="ctr" rtl="0"/>
            <a:r>
              <a:rPr lang="pt-BR" sz="2000" dirty="0">
                <a:latin typeface="Amazon Ember" panose="020B0603020204020204" pitchFamily="34" charset="0"/>
                <a:ea typeface="Amazon Ember" panose="020B0603020204020204" pitchFamily="34" charset="0"/>
                <a:cs typeface="Amazon Ember" panose="020B0603020204020204" pitchFamily="34" charset="0"/>
              </a:rPr>
              <a:t>Dificuldade </a:t>
            </a:r>
            <a:br>
              <a:rPr lang="pt-BR" sz="2000" dirty="0">
                <a:latin typeface="Amazon Ember" panose="020B0603020204020204" pitchFamily="34" charset="0"/>
                <a:ea typeface="Amazon Ember" panose="020B0603020204020204" pitchFamily="34" charset="0"/>
                <a:cs typeface="Amazon Ember" panose="020B0603020204020204" pitchFamily="34" charset="0"/>
              </a:rPr>
            </a:br>
            <a:r>
              <a:rPr lang="pt-BR" sz="2000" dirty="0">
                <a:latin typeface="Amazon Ember" panose="020B0603020204020204" pitchFamily="34" charset="0"/>
                <a:ea typeface="Amazon Ember" panose="020B0603020204020204" pitchFamily="34" charset="0"/>
                <a:cs typeface="Amazon Ember" panose="020B0603020204020204" pitchFamily="34" charset="0"/>
              </a:rPr>
              <a:t>de superar</a:t>
            </a:r>
          </a:p>
        </p:txBody>
      </p:sp>
      <p:sp>
        <p:nvSpPr>
          <p:cNvPr id="8" name="TextBox 7">
            <a:extLst>
              <a:ext uri="{FF2B5EF4-FFF2-40B4-BE49-F238E27FC236}">
                <a16:creationId xmlns:a16="http://schemas.microsoft.com/office/drawing/2014/main" id="{A3F0F3E0-A9D3-664A-901B-C20AF5D2A111}"/>
              </a:ext>
            </a:extLst>
          </p:cNvPr>
          <p:cNvSpPr txBox="1"/>
          <p:nvPr/>
        </p:nvSpPr>
        <p:spPr>
          <a:xfrm>
            <a:off x="8651693" y="4083905"/>
            <a:ext cx="2834627" cy="707886"/>
          </a:xfrm>
          <a:prstGeom prst="rect">
            <a:avLst/>
          </a:prstGeom>
          <a:noFill/>
        </p:spPr>
        <p:txBody>
          <a:bodyPr wrap="square" rtlCol="0">
            <a:spAutoFit/>
          </a:bodyPr>
          <a:lstStyle/>
          <a:p>
            <a:pPr algn="ctr" rtl="0"/>
            <a:r>
              <a:rPr lang="pt-BR" sz="2000" dirty="0">
                <a:latin typeface="Amazon Ember" panose="020B0603020204020204" pitchFamily="34" charset="0"/>
                <a:ea typeface="Amazon Ember" panose="020B0603020204020204" pitchFamily="34" charset="0"/>
                <a:cs typeface="Amazon Ember" panose="020B0603020204020204" pitchFamily="34" charset="0"/>
              </a:rPr>
              <a:t>Controle total </a:t>
            </a:r>
            <a:br>
              <a:rPr lang="pt-BR" sz="2000" dirty="0">
                <a:latin typeface="Amazon Ember" panose="020B0603020204020204" pitchFamily="34" charset="0"/>
                <a:ea typeface="Amazon Ember" panose="020B0603020204020204" pitchFamily="34" charset="0"/>
                <a:cs typeface="Amazon Ember" panose="020B0603020204020204" pitchFamily="34" charset="0"/>
              </a:rPr>
            </a:br>
            <a:r>
              <a:rPr lang="pt-BR" sz="2000" dirty="0">
                <a:latin typeface="Amazon Ember" panose="020B0603020204020204" pitchFamily="34" charset="0"/>
                <a:ea typeface="Amazon Ember" panose="020B0603020204020204" pitchFamily="34" charset="0"/>
                <a:cs typeface="Amazon Ember" panose="020B0603020204020204" pitchFamily="34" charset="0"/>
              </a:rPr>
              <a:t>dos recursos</a:t>
            </a:r>
          </a:p>
        </p:txBody>
      </p:sp>
      <p:pic>
        <p:nvPicPr>
          <p:cNvPr id="4" name="Picture 3">
            <a:extLst>
              <a:ext uri="{FF2B5EF4-FFF2-40B4-BE49-F238E27FC236}">
                <a16:creationId xmlns:a16="http://schemas.microsoft.com/office/drawing/2014/main" id="{6556C07D-6B87-474E-A3C2-62AA528DCFD7}"/>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9052858" y="2370620"/>
            <a:ext cx="1767254" cy="1371600"/>
          </a:xfrm>
          <a:prstGeom prst="rect">
            <a:avLst/>
          </a:prstGeom>
        </p:spPr>
      </p:pic>
      <p:pic>
        <p:nvPicPr>
          <p:cNvPr id="7" name="Picture 6">
            <a:extLst>
              <a:ext uri="{FF2B5EF4-FFF2-40B4-BE49-F238E27FC236}">
                <a16:creationId xmlns:a16="http://schemas.microsoft.com/office/drawing/2014/main" id="{820B6646-6A9B-4448-B82E-34E4DC9DC10A}"/>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6347733" y="2370620"/>
            <a:ext cx="1637071" cy="1371600"/>
          </a:xfrm>
          <a:prstGeom prst="rect">
            <a:avLst/>
          </a:prstGeom>
        </p:spPr>
      </p:pic>
      <p:pic>
        <p:nvPicPr>
          <p:cNvPr id="10" name="Picture 9">
            <a:extLst>
              <a:ext uri="{FF2B5EF4-FFF2-40B4-BE49-F238E27FC236}">
                <a16:creationId xmlns:a16="http://schemas.microsoft.com/office/drawing/2014/main" id="{AEDF1DD9-54CE-5543-80E9-8CC037367729}"/>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3668870" y="2370620"/>
            <a:ext cx="1726322" cy="1371600"/>
          </a:xfrm>
          <a:prstGeom prst="rect">
            <a:avLst/>
          </a:prstGeom>
        </p:spPr>
      </p:pic>
      <p:pic>
        <p:nvPicPr>
          <p:cNvPr id="16" name="Picture 15">
            <a:extLst>
              <a:ext uri="{FF2B5EF4-FFF2-40B4-BE49-F238E27FC236}">
                <a16:creationId xmlns:a16="http://schemas.microsoft.com/office/drawing/2014/main" id="{5CF65933-CB29-4144-9C0D-88A7B48B5290}"/>
              </a:ex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1164848" y="2370620"/>
            <a:ext cx="1551481" cy="1371600"/>
          </a:xfrm>
          <a:prstGeom prst="rect">
            <a:avLst/>
          </a:prstGeom>
        </p:spPr>
      </p:pic>
      <p:sp>
        <p:nvSpPr>
          <p:cNvPr id="3" name="Footer Placeholder 2">
            <a:extLst>
              <a:ext uri="{FF2B5EF4-FFF2-40B4-BE49-F238E27FC236}">
                <a16:creationId xmlns:a16="http://schemas.microsoft.com/office/drawing/2014/main" id="{A07BB7A5-2F63-0A47-972E-F1293D0E269A}"/>
              </a:ext>
              <a:ext uri="{C183D7F6-B498-43B3-948B-1728B52AA6E4}">
                <adec:decorative xmlns:adec="http://schemas.microsoft.com/office/drawing/2017/decorative" val="1"/>
              </a:ext>
            </a:extLst>
          </p:cNvPr>
          <p:cNvSpPr>
            <a:spLocks noGrp="1"/>
          </p:cNvSpPr>
          <p:nvPr>
            <p:ph type="ftr" sz="quarter" idx="3"/>
          </p:nvPr>
        </p:nvSpPr>
        <p:spPr>
          <a:xfrm>
            <a:off x="419100" y="6356350"/>
            <a:ext cx="4976092" cy="365125"/>
          </a:xfrm>
        </p:spPr>
        <p:txBody>
          <a:bodyPr rtlCol="0"/>
          <a:lstStyle/>
          <a:p>
            <a:pPr rtl="0"/>
            <a:r>
              <a:rPr lang="pt-BR"/>
              <a:t>© 2019 Amazon Web Services, Inc. ou suas afiliadas. Todos os direitos reservados.</a:t>
            </a:r>
          </a:p>
        </p:txBody>
      </p:sp>
      <p:sp>
        <p:nvSpPr>
          <p:cNvPr id="5" name="Slide Number Placeholder 4">
            <a:extLst>
              <a:ext uri="{FF2B5EF4-FFF2-40B4-BE49-F238E27FC236}">
                <a16:creationId xmlns:a16="http://schemas.microsoft.com/office/drawing/2014/main" id="{E0E739DD-12DF-DC49-AA9B-FDED0570C7B6}"/>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81</a:t>
            </a:fld>
            <a:endParaRPr lang="en-US" dirty="0"/>
          </a:p>
        </p:txBody>
      </p:sp>
    </p:spTree>
    <p:custDataLst>
      <p:tags r:id="rId1"/>
    </p:custDataLst>
    <p:extLst>
      <p:ext uri="{BB962C8B-B14F-4D97-AF65-F5344CB8AC3E}">
        <p14:creationId xmlns:p14="http://schemas.microsoft.com/office/powerpoint/2010/main" val="92788453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14E2BE3-1435-904C-988A-006DC38C048C}"/>
              </a:ext>
              <a:ext uri="{C183D7F6-B498-43B3-948B-1728B52AA6E4}">
                <adec:decorative xmlns:adec="http://schemas.microsoft.com/office/drawing/2017/decorative" val="1"/>
              </a:ext>
            </a:extLst>
          </p:cNvPr>
          <p:cNvSpPr>
            <a:spLocks noGrp="1"/>
          </p:cNvSpPr>
          <p:nvPr>
            <p:ph type="ftr" sz="quarter" idx="11"/>
          </p:nvPr>
        </p:nvSpPr>
        <p:spPr>
          <a:xfrm>
            <a:off x="5869172" y="6356350"/>
            <a:ext cx="5903728" cy="365125"/>
          </a:xfrm>
        </p:spPr>
        <p:txBody>
          <a:bodyPr rtlCol="0"/>
          <a:lstStyle/>
          <a:p>
            <a:pPr rtl="0"/>
            <a:r>
              <a:rPr lang="pt-BR"/>
              <a:t>© 2019 Amazon Web Services, Inc. ou suas afiliadas. Todos os direitos reservados.</a:t>
            </a:r>
          </a:p>
        </p:txBody>
      </p:sp>
      <p:sp>
        <p:nvSpPr>
          <p:cNvPr id="3" name="Title 2">
            <a:extLst>
              <a:ext uri="{FF2B5EF4-FFF2-40B4-BE49-F238E27FC236}">
                <a16:creationId xmlns:a16="http://schemas.microsoft.com/office/drawing/2014/main" id="{017FB012-E14B-5F43-B605-4C7071827C78}"/>
              </a:ext>
            </a:extLst>
          </p:cNvPr>
          <p:cNvSpPr>
            <a:spLocks noGrp="1"/>
          </p:cNvSpPr>
          <p:nvPr>
            <p:ph type="title"/>
          </p:nvPr>
        </p:nvSpPr>
        <p:spPr/>
        <p:txBody>
          <a:bodyPr rtlCol="0"/>
          <a:lstStyle/>
          <a:p>
            <a:pPr rtl="0"/>
            <a:r>
              <a:rPr lang="pt-BR"/>
              <a:t>Atividade: AWS Elastic Beanstalk</a:t>
            </a:r>
          </a:p>
        </p:txBody>
      </p:sp>
      <p:sp>
        <p:nvSpPr>
          <p:cNvPr id="4" name="Slide Number Placeholder 3">
            <a:extLst>
              <a:ext uri="{FF2B5EF4-FFF2-40B4-BE49-F238E27FC236}">
                <a16:creationId xmlns:a16="http://schemas.microsoft.com/office/drawing/2014/main" id="{2010F476-C7B4-8D4C-9640-0C638E9308D3}"/>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82</a:t>
            </a:fld>
            <a:endParaRPr lang="en-US" dirty="0"/>
          </a:p>
        </p:txBody>
      </p:sp>
      <p:sp>
        <p:nvSpPr>
          <p:cNvPr id="10" name="Content Placeholder 9">
            <a:extLst>
              <a:ext uri="{FF2B5EF4-FFF2-40B4-BE49-F238E27FC236}">
                <a16:creationId xmlns:a16="http://schemas.microsoft.com/office/drawing/2014/main" id="{A25B2E9B-A70C-4046-B0CD-C3E72089A651}"/>
              </a:ext>
            </a:extLst>
          </p:cNvPr>
          <p:cNvSpPr>
            <a:spLocks noGrp="1"/>
          </p:cNvSpPr>
          <p:nvPr>
            <p:ph idx="16"/>
          </p:nvPr>
        </p:nvSpPr>
        <p:spPr/>
        <p:txBody>
          <a:bodyPr rtlCol="0"/>
          <a:lstStyle/>
          <a:p>
            <a:pPr marL="0" indent="0" rtl="0">
              <a:buNone/>
            </a:pPr>
            <a:r>
              <a:rPr lang="pt-BR" b="1">
                <a:solidFill>
                  <a:schemeClr val="accent5"/>
                </a:solidFill>
              </a:rPr>
              <a:t>Para concluir esta atividade:</a:t>
            </a:r>
          </a:p>
          <a:p>
            <a:pPr marL="0" indent="0" rtl="0">
              <a:buNone/>
            </a:pPr>
            <a:endParaRPr lang="en-US" b="1" dirty="0">
              <a:solidFill>
                <a:schemeClr val="accent5"/>
              </a:solidFill>
            </a:endParaRPr>
          </a:p>
          <a:p>
            <a:pPr rtl="0"/>
            <a:r>
              <a:rPr lang="pt-BR" sz="2400"/>
              <a:t>Acesse o ambiente de laboratório prático e inicie a atividade do AWS Elastic Beanstalk.</a:t>
            </a:r>
          </a:p>
          <a:p>
            <a:pPr rtl="0"/>
            <a:endParaRPr lang="en-US" sz="2400" dirty="0"/>
          </a:p>
          <a:p>
            <a:pPr rtl="0"/>
            <a:r>
              <a:rPr lang="pt-BR" sz="2400"/>
              <a:t>Siga as instruções fornecidas no ambiente de laboratório prático.</a:t>
            </a:r>
          </a:p>
        </p:txBody>
      </p:sp>
    </p:spTree>
    <p:custDataLst>
      <p:tags r:id="rId1"/>
    </p:custDataLst>
    <p:extLst>
      <p:ext uri="{BB962C8B-B14F-4D97-AF65-F5344CB8AC3E}">
        <p14:creationId xmlns:p14="http://schemas.microsoft.com/office/powerpoint/2010/main" val="376418750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a:xfrm>
            <a:off x="419100" y="2420133"/>
            <a:ext cx="3735456" cy="2017734"/>
          </a:xfrm>
        </p:spPr>
        <p:txBody>
          <a:bodyPr rtlCol="0"/>
          <a:lstStyle/>
          <a:p>
            <a:pPr rtl="0"/>
            <a:r>
              <a:rPr lang="pt-BR" sz="4000">
                <a:latin typeface="+mj-lt"/>
              </a:rPr>
              <a:t>Resumo da atividade: principais lições</a:t>
            </a:r>
          </a:p>
        </p:txBody>
      </p:sp>
      <p:sp>
        <p:nvSpPr>
          <p:cNvPr id="3" name="Slide Number Placeholder 2">
            <a:extLst>
              <a:ext uri="{FF2B5EF4-FFF2-40B4-BE49-F238E27FC236}">
                <a16:creationId xmlns:a16="http://schemas.microsoft.com/office/drawing/2014/main" id="{51DB29AB-AD97-C840-8439-66F28982EBF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83</a:t>
            </a:fld>
            <a:endParaRPr lang="en-US" dirty="0"/>
          </a:p>
        </p:txBody>
      </p:sp>
      <p:pic>
        <p:nvPicPr>
          <p:cNvPr id="5" name="Picture 4">
            <a:extLst>
              <a:ext uri="{FF2B5EF4-FFF2-40B4-BE49-F238E27FC236}">
                <a16:creationId xmlns:a16="http://schemas.microsoft.com/office/drawing/2014/main" id="{79125E67-2530-304C-9CF1-F3BC25E3B1E2}"/>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154556" y="1168065"/>
            <a:ext cx="7421479" cy="4947653"/>
          </a:xfrm>
          <a:prstGeom prst="rect">
            <a:avLst/>
          </a:prstGeom>
          <a:ln>
            <a:solidFill>
              <a:schemeClr val="accent1"/>
            </a:solidFill>
          </a:ln>
        </p:spPr>
      </p:pic>
      <p:sp>
        <p:nvSpPr>
          <p:cNvPr id="2" name="Footer Placeholder 1">
            <a:extLst>
              <a:ext uri="{FF2B5EF4-FFF2-40B4-BE49-F238E27FC236}">
                <a16:creationId xmlns:a16="http://schemas.microsoft.com/office/drawing/2014/main" id="{21F4AD83-111D-E948-8D8A-FA2A918C2EFE}"/>
              </a:ext>
              <a:ext uri="{C183D7F6-B498-43B3-948B-1728B52AA6E4}">
                <adec:decorative xmlns:adec="http://schemas.microsoft.com/office/drawing/2017/decorative" val="1"/>
              </a:ext>
            </a:extLst>
          </p:cNvPr>
          <p:cNvSpPr>
            <a:spLocks noGrp="1"/>
          </p:cNvSpPr>
          <p:nvPr>
            <p:ph type="ftr" sz="quarter" idx="3"/>
          </p:nvPr>
        </p:nvSpPr>
        <p:spPr>
          <a:xfrm>
            <a:off x="419099" y="6356350"/>
            <a:ext cx="5673357"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289849445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1F0458-3057-6C4E-AA8A-F09A50D08BCB}"/>
              </a:ext>
              <a:ext uri="{C183D7F6-B498-43B3-948B-1728B52AA6E4}">
                <adec:decorative xmlns:adec="http://schemas.microsoft.com/office/drawing/2017/decorative" val="1"/>
              </a:ext>
            </a:extLst>
          </p:cNvPr>
          <p:cNvSpPr>
            <a:spLocks noGrp="1"/>
          </p:cNvSpPr>
          <p:nvPr>
            <p:ph type="ftr" sz="quarter" idx="11"/>
          </p:nvPr>
        </p:nvSpPr>
        <p:spPr>
          <a:xfrm>
            <a:off x="6719777" y="6356350"/>
            <a:ext cx="5053123" cy="365125"/>
          </a:xfrm>
        </p:spPr>
        <p:txBody>
          <a:bodyPr rtlCol="0"/>
          <a:lstStyle/>
          <a:p>
            <a:pPr rtl="0"/>
            <a:r>
              <a:rPr lang="pt-BR" dirty="0"/>
              <a:t>© 2019 </a:t>
            </a:r>
            <a:r>
              <a:rPr lang="pt-BR" dirty="0" err="1"/>
              <a:t>Amazon</a:t>
            </a:r>
            <a:r>
              <a:rPr lang="pt-BR" dirty="0"/>
              <a:t> Web Services, Inc. ou suas afiliadas. Todos os direitos reservados.</a:t>
            </a:r>
          </a:p>
        </p:txBody>
      </p:sp>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a:t>Principais lições da Seção 6</a:t>
            </a:r>
          </a:p>
        </p:txBody>
      </p:sp>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84</a:t>
            </a:fld>
            <a:endParaRPr lang="en-US" dirty="0"/>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p:txBody>
          <a:bodyPr rtlCol="0"/>
          <a:lstStyle/>
          <a:p>
            <a:pPr rtl="0"/>
            <a:r>
              <a:rPr lang="pt-BR" sz="2400" dirty="0"/>
              <a:t>O </a:t>
            </a:r>
            <a:r>
              <a:rPr lang="pt-BR" sz="2400" b="1" dirty="0">
                <a:solidFill>
                  <a:schemeClr val="accent5"/>
                </a:solidFill>
              </a:rPr>
              <a:t>AWS </a:t>
            </a:r>
            <a:r>
              <a:rPr lang="pt-BR" sz="2400" b="1" dirty="0" err="1">
                <a:solidFill>
                  <a:schemeClr val="accent5"/>
                </a:solidFill>
              </a:rPr>
              <a:t>Elastic</a:t>
            </a:r>
            <a:r>
              <a:rPr lang="pt-BR" sz="2400" b="1" dirty="0">
                <a:solidFill>
                  <a:schemeClr val="accent5"/>
                </a:solidFill>
              </a:rPr>
              <a:t> </a:t>
            </a:r>
            <a:r>
              <a:rPr lang="pt-BR" sz="2400" b="1" dirty="0" err="1">
                <a:solidFill>
                  <a:schemeClr val="accent5"/>
                </a:solidFill>
              </a:rPr>
              <a:t>Beanstalk</a:t>
            </a:r>
            <a:r>
              <a:rPr lang="pt-BR" sz="2400" dirty="0"/>
              <a:t> </a:t>
            </a:r>
            <a:r>
              <a:rPr lang="pt-BR" sz="2400" dirty="0" err="1"/>
              <a:t>aprimoraa</a:t>
            </a:r>
            <a:r>
              <a:rPr lang="pt-BR" sz="2400" dirty="0"/>
              <a:t> produtividade do desenvolvedor.</a:t>
            </a:r>
          </a:p>
          <a:p>
            <a:pPr lvl="1" rtl="0"/>
            <a:r>
              <a:rPr lang="pt-BR" sz="2000" dirty="0"/>
              <a:t>Simplifica o processo de implantação do aplicativo.</a:t>
            </a:r>
          </a:p>
          <a:p>
            <a:pPr lvl="1" rtl="0"/>
            <a:r>
              <a:rPr lang="pt-BR" sz="2000" dirty="0"/>
              <a:t>Reduz a complexidade do gerenciamento.</a:t>
            </a:r>
          </a:p>
          <a:p>
            <a:pPr lvl="1" rtl="0"/>
            <a:endParaRPr lang="en-US" sz="2400" dirty="0"/>
          </a:p>
          <a:p>
            <a:pPr rtl="0"/>
            <a:r>
              <a:rPr lang="pt-BR" sz="2400" dirty="0"/>
              <a:t>O </a:t>
            </a:r>
            <a:r>
              <a:rPr lang="pt-BR" sz="2400" dirty="0" err="1"/>
              <a:t>Elastic</a:t>
            </a:r>
            <a:r>
              <a:rPr lang="pt-BR" sz="2400" dirty="0"/>
              <a:t> </a:t>
            </a:r>
            <a:r>
              <a:rPr lang="pt-BR" sz="2400" dirty="0" err="1"/>
              <a:t>Beanstalk</a:t>
            </a:r>
            <a:r>
              <a:rPr lang="pt-BR" sz="2400" dirty="0"/>
              <a:t> é compatível com </a:t>
            </a:r>
            <a:r>
              <a:rPr lang="pt-BR" sz="2400" b="1" dirty="0">
                <a:solidFill>
                  <a:schemeClr val="accent5"/>
                </a:solidFill>
              </a:rPr>
              <a:t>Java</a:t>
            </a:r>
            <a:r>
              <a:rPr lang="pt-BR" sz="2400" dirty="0"/>
              <a:t>, </a:t>
            </a:r>
            <a:r>
              <a:rPr lang="pt-BR" sz="2400" b="1" dirty="0">
                <a:solidFill>
                  <a:schemeClr val="accent5"/>
                </a:solidFill>
              </a:rPr>
              <a:t>.NET</a:t>
            </a:r>
            <a:r>
              <a:rPr lang="pt-BR" sz="2400" dirty="0"/>
              <a:t>, </a:t>
            </a:r>
            <a:r>
              <a:rPr lang="pt-BR" sz="2400" b="1" dirty="0">
                <a:solidFill>
                  <a:schemeClr val="accent5"/>
                </a:solidFill>
              </a:rPr>
              <a:t>PHP</a:t>
            </a:r>
            <a:r>
              <a:rPr lang="pt-BR" sz="2400" dirty="0"/>
              <a:t>, </a:t>
            </a:r>
            <a:r>
              <a:rPr lang="pt-BR" sz="2400" b="1" dirty="0">
                <a:solidFill>
                  <a:schemeClr val="accent5"/>
                </a:solidFill>
              </a:rPr>
              <a:t>Node.js</a:t>
            </a:r>
            <a:r>
              <a:rPr lang="pt-BR" sz="2400" dirty="0"/>
              <a:t>, </a:t>
            </a:r>
            <a:r>
              <a:rPr lang="pt-BR" sz="2400" b="1" dirty="0">
                <a:solidFill>
                  <a:schemeClr val="accent5"/>
                </a:solidFill>
              </a:rPr>
              <a:t>Python</a:t>
            </a:r>
            <a:r>
              <a:rPr lang="pt-BR" sz="2400" dirty="0"/>
              <a:t>, </a:t>
            </a:r>
            <a:r>
              <a:rPr lang="pt-BR" sz="2400" b="1" dirty="0">
                <a:solidFill>
                  <a:schemeClr val="accent5"/>
                </a:solidFill>
              </a:rPr>
              <a:t>Ruby</a:t>
            </a:r>
            <a:r>
              <a:rPr lang="pt-BR" sz="2400" dirty="0"/>
              <a:t>, </a:t>
            </a:r>
            <a:r>
              <a:rPr lang="pt-BR" sz="2400" b="1" dirty="0">
                <a:solidFill>
                  <a:schemeClr val="accent5"/>
                </a:solidFill>
              </a:rPr>
              <a:t>Go </a:t>
            </a:r>
            <a:r>
              <a:rPr lang="pt-BR" sz="2400" dirty="0"/>
              <a:t>e </a:t>
            </a:r>
            <a:r>
              <a:rPr lang="pt-BR" sz="2400" b="1" dirty="0" err="1">
                <a:solidFill>
                  <a:schemeClr val="accent5"/>
                </a:solidFill>
              </a:rPr>
              <a:t>Docker</a:t>
            </a:r>
            <a:r>
              <a:rPr lang="pt-BR" sz="2400" dirty="0"/>
              <a:t>.</a:t>
            </a:r>
          </a:p>
          <a:p>
            <a:pPr rtl="0"/>
            <a:endParaRPr lang="en-US" sz="2400" b="1" dirty="0">
              <a:solidFill>
                <a:schemeClr val="accent5"/>
              </a:solidFill>
            </a:endParaRPr>
          </a:p>
          <a:p>
            <a:pPr rtl="0"/>
            <a:r>
              <a:rPr lang="pt-BR" sz="2400" dirty="0"/>
              <a:t>O </a:t>
            </a:r>
            <a:r>
              <a:rPr lang="pt-BR" sz="2400" dirty="0" err="1"/>
              <a:t>Elastic</a:t>
            </a:r>
            <a:r>
              <a:rPr lang="pt-BR" sz="2400" dirty="0"/>
              <a:t> </a:t>
            </a:r>
            <a:r>
              <a:rPr lang="pt-BR" sz="2400" dirty="0" err="1"/>
              <a:t>Beanstalk</a:t>
            </a:r>
            <a:r>
              <a:rPr lang="pt-BR" sz="2400" dirty="0"/>
              <a:t> não é cobrado. Você paga apenas pelos recursos da AWS utilizados. </a:t>
            </a:r>
          </a:p>
          <a:p>
            <a:pPr rtl="0"/>
            <a:endParaRPr lang="en-US" sz="2400" dirty="0"/>
          </a:p>
          <a:p>
            <a:pPr rtl="0"/>
            <a:endParaRPr lang="en-US" sz="2400" dirty="0"/>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l="4146" r="4146"/>
          <a:stretch>
            <a:fillRect/>
          </a:stretch>
        </p:blipFill>
        <p:spPr>
          <a:xfrm>
            <a:off x="597222" y="2770357"/>
            <a:ext cx="3931314" cy="3104201"/>
          </a:xfrm>
          <a:prstGeom prst="rect">
            <a:avLst/>
          </a:prstGeom>
        </p:spPr>
      </p:pic>
    </p:spTree>
    <p:custDataLst>
      <p:tags r:id="rId1"/>
    </p:custDataLst>
    <p:extLst>
      <p:ext uri="{BB962C8B-B14F-4D97-AF65-F5344CB8AC3E}">
        <p14:creationId xmlns:p14="http://schemas.microsoft.com/office/powerpoint/2010/main" val="30239685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DD3E1-B0BA-7941-ACF6-89F4C489A40A}"/>
              </a:ext>
            </a:extLst>
          </p:cNvPr>
          <p:cNvSpPr>
            <a:spLocks noGrp="1"/>
          </p:cNvSpPr>
          <p:nvPr>
            <p:ph type="title"/>
          </p:nvPr>
        </p:nvSpPr>
        <p:spPr/>
        <p:txBody>
          <a:bodyPr rtlCol="0"/>
          <a:lstStyle/>
          <a:p>
            <a:pPr rtl="0"/>
            <a:r>
              <a:rPr lang="pt-BR" sz="4000"/>
              <a:t>Conclusão do módulo</a:t>
            </a:r>
          </a:p>
        </p:txBody>
      </p:sp>
      <p:sp>
        <p:nvSpPr>
          <p:cNvPr id="3" name="Text Placeholder 2">
            <a:extLst>
              <a:ext uri="{FF2B5EF4-FFF2-40B4-BE49-F238E27FC236}">
                <a16:creationId xmlns:a16="http://schemas.microsoft.com/office/drawing/2014/main" id="{9705F87E-6E2F-D249-BE4B-4F176A6B5D76}"/>
              </a:ext>
            </a:extLst>
          </p:cNvPr>
          <p:cNvSpPr>
            <a:spLocks noGrp="1"/>
          </p:cNvSpPr>
          <p:nvPr>
            <p:ph type="body" sz="quarter" idx="10"/>
          </p:nvPr>
        </p:nvSpPr>
        <p:spPr/>
        <p:txBody>
          <a:bodyPr rtlCol="0"/>
          <a:lstStyle/>
          <a:p>
            <a:pPr rtl="0"/>
            <a:r>
              <a:rPr lang="pt-BR"/>
              <a:t>Módulo 6: Computação</a:t>
            </a:r>
          </a:p>
          <a:p>
            <a:pPr rtl="0"/>
            <a:endParaRPr lang="en-US" dirty="0"/>
          </a:p>
        </p:txBody>
      </p:sp>
      <p:sp>
        <p:nvSpPr>
          <p:cNvPr id="4" name="Footer Placeholder 3">
            <a:extLst>
              <a:ext uri="{FF2B5EF4-FFF2-40B4-BE49-F238E27FC236}">
                <a16:creationId xmlns:a16="http://schemas.microsoft.com/office/drawing/2014/main" id="{1A2456B8-8531-F443-AB1E-DDB065BAACC1}"/>
              </a:ext>
              <a:ext uri="{C183D7F6-B498-43B3-948B-1728B52AA6E4}">
                <adec:decorative xmlns:adec="http://schemas.microsoft.com/office/drawing/2017/decorative" val="1"/>
              </a:ext>
            </a:extLst>
          </p:cNvPr>
          <p:cNvSpPr>
            <a:spLocks noGrp="1"/>
          </p:cNvSpPr>
          <p:nvPr>
            <p:ph type="ftr" sz="quarter" idx="3"/>
          </p:nvPr>
        </p:nvSpPr>
        <p:spPr>
          <a:xfrm>
            <a:off x="419100" y="6356350"/>
            <a:ext cx="4790853"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292452893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a:latin typeface="+mj-lt"/>
              </a:rPr>
              <a:t>Resumo do módulo </a:t>
            </a:r>
          </a:p>
        </p:txBody>
      </p:sp>
      <p:sp>
        <p:nvSpPr>
          <p:cNvPr id="6" name="Content Placeholder 5">
            <a:extLst>
              <a:ext uri="{FF2B5EF4-FFF2-40B4-BE49-F238E27FC236}">
                <a16:creationId xmlns:a16="http://schemas.microsoft.com/office/drawing/2014/main" id="{96B1D8CB-247D-9047-BFCE-7C071A34030D}"/>
              </a:ext>
            </a:extLst>
          </p:cNvPr>
          <p:cNvSpPr>
            <a:spLocks noGrp="1"/>
          </p:cNvSpPr>
          <p:nvPr>
            <p:ph idx="1"/>
          </p:nvPr>
        </p:nvSpPr>
        <p:spPr/>
        <p:txBody>
          <a:bodyPr rtlCol="0"/>
          <a:lstStyle/>
          <a:p>
            <a:pPr marL="0" indent="0" rtl="0">
              <a:buNone/>
            </a:pPr>
            <a:r>
              <a:rPr lang="pt-BR" sz="2000" dirty="0"/>
              <a:t>Resumindo, neste módulo você aprendeu a:</a:t>
            </a:r>
          </a:p>
          <a:p>
            <a:pPr rtl="0"/>
            <a:r>
              <a:rPr lang="pt-BR" sz="2000" dirty="0"/>
              <a:t>Oferecer uma visão geral dos diferentes serviços de computação da AWS na nuvem</a:t>
            </a:r>
          </a:p>
          <a:p>
            <a:pPr rtl="0"/>
            <a:r>
              <a:rPr lang="pt-BR" sz="2000" dirty="0"/>
              <a:t>Demonstrar por que usar o </a:t>
            </a:r>
            <a:r>
              <a:rPr lang="pt-BR" sz="2000" dirty="0" err="1"/>
              <a:t>Amazon</a:t>
            </a:r>
            <a:r>
              <a:rPr lang="pt-BR" sz="2000" dirty="0"/>
              <a:t> </a:t>
            </a:r>
            <a:r>
              <a:rPr lang="pt-BR" sz="2000" dirty="0" err="1"/>
              <a:t>Elastic</a:t>
            </a:r>
            <a:r>
              <a:rPr lang="pt-BR" sz="2000" dirty="0"/>
              <a:t> Compute </a:t>
            </a:r>
            <a:r>
              <a:rPr lang="pt-BR" sz="2000" dirty="0" err="1"/>
              <a:t>Cloud</a:t>
            </a:r>
            <a:r>
              <a:rPr lang="pt-BR" sz="2000" dirty="0"/>
              <a:t> (</a:t>
            </a:r>
            <a:r>
              <a:rPr lang="pt-BR" sz="2000" dirty="0" err="1"/>
              <a:t>Amazon</a:t>
            </a:r>
            <a:r>
              <a:rPr lang="pt-BR" sz="2000" dirty="0"/>
              <a:t> EC2)</a:t>
            </a:r>
          </a:p>
          <a:p>
            <a:pPr rtl="0"/>
            <a:r>
              <a:rPr lang="pt-BR" sz="2000" dirty="0"/>
              <a:t>Identificar a funcionalidade no console do </a:t>
            </a:r>
            <a:r>
              <a:rPr lang="pt-BR" sz="2000" dirty="0" err="1"/>
              <a:t>Amazon</a:t>
            </a:r>
            <a:r>
              <a:rPr lang="pt-BR" sz="2000" dirty="0"/>
              <a:t> EC2</a:t>
            </a:r>
          </a:p>
          <a:p>
            <a:pPr rtl="0"/>
            <a:r>
              <a:rPr lang="pt-BR" sz="2000" dirty="0"/>
              <a:t>Executar funções básicas no </a:t>
            </a:r>
            <a:r>
              <a:rPr lang="pt-BR" sz="2000" dirty="0" err="1"/>
              <a:t>Amazon</a:t>
            </a:r>
            <a:r>
              <a:rPr lang="pt-BR" sz="2000" dirty="0"/>
              <a:t> EC2 para criar um ambiente de computação virtual</a:t>
            </a:r>
          </a:p>
          <a:p>
            <a:pPr rtl="0"/>
            <a:r>
              <a:rPr lang="pt-BR" sz="2000" dirty="0"/>
              <a:t>Identificar elementos de otimização de custo do </a:t>
            </a:r>
            <a:r>
              <a:rPr lang="pt-BR" sz="2000" dirty="0" err="1"/>
              <a:t>Amazon</a:t>
            </a:r>
            <a:r>
              <a:rPr lang="pt-BR" sz="2000" dirty="0"/>
              <a:t> EC2</a:t>
            </a:r>
          </a:p>
          <a:p>
            <a:pPr rtl="0"/>
            <a:r>
              <a:rPr lang="pt-BR" sz="2000" dirty="0"/>
              <a:t>Demonstrar quando usar o AWS </a:t>
            </a:r>
            <a:r>
              <a:rPr lang="pt-BR" sz="2000" dirty="0" err="1"/>
              <a:t>Elastic</a:t>
            </a:r>
            <a:r>
              <a:rPr lang="pt-BR" sz="2000" dirty="0"/>
              <a:t> </a:t>
            </a:r>
            <a:r>
              <a:rPr lang="pt-BR" sz="2000" dirty="0" err="1"/>
              <a:t>Beanstalk</a:t>
            </a:r>
            <a:endParaRPr lang="pt-BR" sz="2000" dirty="0"/>
          </a:p>
          <a:p>
            <a:pPr rtl="0"/>
            <a:r>
              <a:rPr lang="pt-BR" sz="2000" dirty="0"/>
              <a:t>Demonstrar quando usar o AWS Lambda</a:t>
            </a:r>
          </a:p>
          <a:p>
            <a:pPr rtl="0"/>
            <a:r>
              <a:rPr lang="pt-BR" sz="2000" dirty="0"/>
              <a:t>Identificar como executar aplicativos baseados em contêiner em um cluster de servidores gerenciados</a:t>
            </a:r>
            <a:endParaRPr lang="en-US" sz="2000" dirty="0">
              <a:latin typeface="+mn-lt"/>
            </a:endParaRPr>
          </a:p>
        </p:txBody>
      </p:sp>
      <p:sp>
        <p:nvSpPr>
          <p:cNvPr id="4" name="Slide Number Placeholder 3">
            <a:extLst>
              <a:ext uri="{FF2B5EF4-FFF2-40B4-BE49-F238E27FC236}">
                <a16:creationId xmlns:a16="http://schemas.microsoft.com/office/drawing/2014/main" id="{EBECEECC-6889-3C4B-ADDE-289EB9D9F6A9}"/>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86</a:t>
            </a:fld>
            <a:endParaRPr lang="en-US" dirty="0"/>
          </a:p>
        </p:txBody>
      </p:sp>
      <p:sp>
        <p:nvSpPr>
          <p:cNvPr id="3" name="Footer Placeholder 2">
            <a:extLst>
              <a:ext uri="{FF2B5EF4-FFF2-40B4-BE49-F238E27FC236}">
                <a16:creationId xmlns:a16="http://schemas.microsoft.com/office/drawing/2014/main" id="{B3400E98-0E0E-E54A-BBC5-8E454C3F9794}"/>
              </a:ext>
              <a:ext uri="{C183D7F6-B498-43B3-948B-1728B52AA6E4}">
                <adec:decorative xmlns:adec="http://schemas.microsoft.com/office/drawing/2017/decorative" val="1"/>
              </a:ext>
            </a:extLst>
          </p:cNvPr>
          <p:cNvSpPr>
            <a:spLocks noGrp="1"/>
          </p:cNvSpPr>
          <p:nvPr>
            <p:ph type="ftr" sz="quarter" idx="3"/>
          </p:nvPr>
        </p:nvSpPr>
        <p:spPr>
          <a:xfrm>
            <a:off x="419100" y="6356350"/>
            <a:ext cx="5609560"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100166194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p:txBody>
          <a:bodyPr rtlCol="0"/>
          <a:lstStyle/>
          <a:p>
            <a:pPr rtl="0"/>
            <a:r>
              <a:rPr lang="pt-BR" sz="4000">
                <a:latin typeface="+mj-lt"/>
              </a:rPr>
              <a:t>Conclua o teste de conhecimento</a:t>
            </a:r>
          </a:p>
        </p:txBody>
      </p:sp>
      <p:sp>
        <p:nvSpPr>
          <p:cNvPr id="3" name="Slide Number Placeholder 2">
            <a:extLst>
              <a:ext uri="{FF2B5EF4-FFF2-40B4-BE49-F238E27FC236}">
                <a16:creationId xmlns:a16="http://schemas.microsoft.com/office/drawing/2014/main" id="{51DB29AB-AD97-C840-8439-66F28982EBF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87</a:t>
            </a:fld>
            <a:endParaRPr lang="en-US" dirty="0"/>
          </a:p>
        </p:txBody>
      </p:sp>
      <p:sp>
        <p:nvSpPr>
          <p:cNvPr id="2" name="Footer Placeholder 1">
            <a:extLst>
              <a:ext uri="{FF2B5EF4-FFF2-40B4-BE49-F238E27FC236}">
                <a16:creationId xmlns:a16="http://schemas.microsoft.com/office/drawing/2014/main" id="{A1E06863-06C9-A243-9422-4B55DC60D9BE}"/>
              </a:ext>
              <a:ext uri="{C183D7F6-B498-43B3-948B-1728B52AA6E4}">
                <adec:decorative xmlns:adec="http://schemas.microsoft.com/office/drawing/2017/decorative" val="1"/>
              </a:ext>
            </a:extLst>
          </p:cNvPr>
          <p:cNvSpPr>
            <a:spLocks noGrp="1"/>
          </p:cNvSpPr>
          <p:nvPr>
            <p:ph type="ftr" sz="quarter" idx="3"/>
          </p:nvPr>
        </p:nvSpPr>
        <p:spPr>
          <a:xfrm>
            <a:off x="419100" y="6356350"/>
            <a:ext cx="5726519" cy="365125"/>
          </a:xfrm>
        </p:spPr>
        <p:txBody>
          <a:bodyPr rtlCol="0"/>
          <a:lstStyle/>
          <a:p>
            <a:pPr rtl="0"/>
            <a:r>
              <a:rPr lang="pt-BR" dirty="0"/>
              <a:t>© 2019 </a:t>
            </a:r>
            <a:r>
              <a:rPr lang="pt-BR" dirty="0" err="1"/>
              <a:t>Amazon</a:t>
            </a:r>
            <a:r>
              <a:rPr lang="pt-BR" dirty="0"/>
              <a:t> Web Services, Inc. ou suas afiliadas. Todos os direitos reservados.</a:t>
            </a:r>
          </a:p>
        </p:txBody>
      </p:sp>
      <p:pic>
        <p:nvPicPr>
          <p:cNvPr id="6" name="Picture 5">
            <a:extLst>
              <a:ext uri="{FF2B5EF4-FFF2-40B4-BE49-F238E27FC236}">
                <a16:creationId xmlns:a16="http://schemas.microsoft.com/office/drawing/2014/main" id="{6AA59BB7-F837-804D-AFBB-23A2CCBCA2A3}"/>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2588755" y="1564105"/>
            <a:ext cx="6864617" cy="4576411"/>
          </a:xfrm>
          <a:prstGeom prst="rect">
            <a:avLst/>
          </a:prstGeom>
          <a:ln>
            <a:solidFill>
              <a:schemeClr val="accent1"/>
            </a:solidFill>
          </a:ln>
        </p:spPr>
      </p:pic>
    </p:spTree>
    <p:custDataLst>
      <p:tags r:id="rId1"/>
    </p:custDataLst>
    <p:extLst>
      <p:ext uri="{BB962C8B-B14F-4D97-AF65-F5344CB8AC3E}">
        <p14:creationId xmlns:p14="http://schemas.microsoft.com/office/powerpoint/2010/main" val="135152108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C3CE73EB-211E-124D-80C7-B13C8898C13B}"/>
              </a:ext>
            </a:extLst>
          </p:cNvPr>
          <p:cNvSpPr>
            <a:spLocks noGrp="1"/>
          </p:cNvSpPr>
          <p:nvPr>
            <p:ph type="title"/>
          </p:nvPr>
        </p:nvSpPr>
        <p:spPr/>
        <p:txBody>
          <a:bodyPr rtlCol="0"/>
          <a:lstStyle/>
          <a:p>
            <a:pPr rtl="0"/>
            <a:r>
              <a:rPr lang="pt-BR"/>
              <a:t>Exemplo de pergunta do exame</a:t>
            </a:r>
          </a:p>
        </p:txBody>
      </p:sp>
      <p:sp>
        <p:nvSpPr>
          <p:cNvPr id="4" name="Text Placeholder 3"/>
          <p:cNvSpPr>
            <a:spLocks noGrp="1"/>
          </p:cNvSpPr>
          <p:nvPr>
            <p:ph idx="1"/>
          </p:nvPr>
        </p:nvSpPr>
        <p:spPr>
          <a:xfrm>
            <a:off x="419100" y="1528175"/>
            <a:ext cx="11353800" cy="4648788"/>
          </a:xfrm>
        </p:spPr>
        <p:txBody>
          <a:bodyPr rtlCol="0"/>
          <a:lstStyle/>
          <a:p>
            <a:pPr marL="0" lvl="0" indent="0" rtl="0">
              <a:buNone/>
            </a:pPr>
            <a:r>
              <a:rPr lang="pt-BR" sz="2400" dirty="0"/>
              <a:t>Qual serviço da AWS ajuda os desenvolvedores a implantar rapidamente recursos que podem usar diferentes linguagens de programação, como .NET e Java?</a:t>
            </a:r>
          </a:p>
          <a:p>
            <a:pPr marL="0" lvl="0" indent="0" rtl="0">
              <a:buNone/>
            </a:pPr>
            <a:endParaRPr lang="en-US" sz="2400" dirty="0"/>
          </a:p>
          <a:p>
            <a:pPr marL="457200" lvl="0" indent="-457200" rtl="0">
              <a:lnSpc>
                <a:spcPct val="150000"/>
              </a:lnSpc>
              <a:buFont typeface="+mj-lt"/>
              <a:buAutoNum type="alphaUcPeriod"/>
            </a:pPr>
            <a:r>
              <a:rPr lang="pt-BR" sz="2000" dirty="0"/>
              <a:t>AWS </a:t>
            </a:r>
            <a:r>
              <a:rPr lang="pt-BR" sz="2000" dirty="0" err="1"/>
              <a:t>CloudFormation</a:t>
            </a:r>
            <a:endParaRPr lang="pt-BR" sz="2000" dirty="0"/>
          </a:p>
          <a:p>
            <a:pPr marL="457200" lvl="0" indent="-457200" rtl="0">
              <a:lnSpc>
                <a:spcPct val="150000"/>
              </a:lnSpc>
              <a:buFont typeface="+mj-lt"/>
              <a:buAutoNum type="alphaUcPeriod"/>
            </a:pPr>
            <a:r>
              <a:rPr lang="pt-BR" sz="2000" dirty="0"/>
              <a:t>AWS SQS</a:t>
            </a:r>
          </a:p>
          <a:p>
            <a:pPr marL="457200" lvl="0" indent="-457200" rtl="0">
              <a:lnSpc>
                <a:spcPct val="150000"/>
              </a:lnSpc>
              <a:buFont typeface="+mj-lt"/>
              <a:buAutoNum type="alphaUcPeriod"/>
            </a:pPr>
            <a:r>
              <a:rPr lang="pt-BR" sz="2000" dirty="0"/>
              <a:t>AWS </a:t>
            </a:r>
            <a:r>
              <a:rPr lang="pt-BR" sz="2000" dirty="0" err="1"/>
              <a:t>Elastic</a:t>
            </a:r>
            <a:r>
              <a:rPr lang="pt-BR" sz="2000" dirty="0"/>
              <a:t> </a:t>
            </a:r>
            <a:r>
              <a:rPr lang="pt-BR" sz="2000" dirty="0" err="1"/>
              <a:t>Beanstalk</a:t>
            </a:r>
            <a:endParaRPr lang="pt-BR" sz="2000" dirty="0"/>
          </a:p>
          <a:p>
            <a:pPr marL="457200" lvl="0" indent="-457200" rtl="0">
              <a:lnSpc>
                <a:spcPct val="150000"/>
              </a:lnSpc>
              <a:buFont typeface="+mj-lt"/>
              <a:buAutoNum type="alphaUcPeriod"/>
            </a:pPr>
            <a:r>
              <a:rPr lang="pt-BR" sz="2000" dirty="0" err="1"/>
              <a:t>Amazon</a:t>
            </a:r>
            <a:r>
              <a:rPr lang="pt-BR" sz="2000" dirty="0"/>
              <a:t> </a:t>
            </a:r>
            <a:r>
              <a:rPr lang="pt-BR" sz="2000" dirty="0" err="1"/>
              <a:t>Elastic</a:t>
            </a:r>
            <a:r>
              <a:rPr lang="pt-BR" sz="2000" dirty="0"/>
              <a:t> Compute </a:t>
            </a:r>
            <a:r>
              <a:rPr lang="pt-BR" sz="2000" dirty="0" err="1"/>
              <a:t>Cloud</a:t>
            </a:r>
            <a:r>
              <a:rPr lang="pt-BR" sz="2000" dirty="0"/>
              <a:t> (</a:t>
            </a:r>
            <a:r>
              <a:rPr lang="pt-BR" sz="2000" dirty="0" err="1"/>
              <a:t>Amazon</a:t>
            </a:r>
            <a:r>
              <a:rPr lang="pt-BR" sz="2000" dirty="0"/>
              <a:t> EC2)</a:t>
            </a:r>
          </a:p>
        </p:txBody>
      </p:sp>
      <p:sp>
        <p:nvSpPr>
          <p:cNvPr id="2" name="Slide Number Placeholder 1">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88</a:t>
            </a:fld>
            <a:endParaRPr lang="en-US" dirty="0"/>
          </a:p>
        </p:txBody>
      </p:sp>
      <p:sp>
        <p:nvSpPr>
          <p:cNvPr id="14" name="Footer Placeholder 2">
            <a:extLst>
              <a:ext uri="{C183D7F6-B498-43B3-948B-1728B52AA6E4}">
                <adec:decorative xmlns:adec="http://schemas.microsoft.com/office/drawing/2017/decorative" val="1"/>
              </a:ext>
            </a:extLst>
          </p:cNvPr>
          <p:cNvSpPr>
            <a:spLocks noGrp="1"/>
          </p:cNvSpPr>
          <p:nvPr>
            <p:ph type="ftr" sz="quarter" idx="3"/>
          </p:nvPr>
        </p:nvSpPr>
        <p:spPr>
          <a:xfrm>
            <a:off x="419100" y="6356350"/>
            <a:ext cx="5301216" cy="365125"/>
          </a:xfrm>
        </p:spPr>
        <p:txBody>
          <a:bodyPr rtlCol="0"/>
          <a:lstStyle>
            <a:lvl1pPr>
              <a:defRPr>
                <a:latin typeface="Amazon Ember" panose="02000000000000000000" pitchFamily="2" charset="0"/>
                <a:ea typeface="Amazon Ember" panose="02000000000000000000" pitchFamily="2" charset="0"/>
              </a:defRPr>
            </a:lvl1pPr>
          </a:lstStyle>
          <a:p>
            <a:pPr rtl="0"/>
            <a:r>
              <a:rPr lang="pt-BR" dirty="0"/>
              <a:t>© 2019 </a:t>
            </a:r>
            <a:r>
              <a:rPr lang="pt-BR" dirty="0" err="1"/>
              <a:t>Amazon</a:t>
            </a:r>
            <a:r>
              <a:rPr lang="pt-BR" dirty="0"/>
              <a:t> Web Services, Inc. ou suas afiliadas. Todos os direitos reservados.</a:t>
            </a:r>
          </a:p>
        </p:txBody>
      </p:sp>
      <p:sp>
        <p:nvSpPr>
          <p:cNvPr id="22" name="Rectangle 21">
            <a:extLst>
              <a:ext uri="{FF2B5EF4-FFF2-40B4-BE49-F238E27FC236}">
                <a16:creationId xmlns:a16="http://schemas.microsoft.com/office/drawing/2014/main" id="{1C03C7B4-56D2-574C-84EC-E802BAD51BD6}"/>
              </a:ext>
              <a:ext uri="{C183D7F6-B498-43B3-948B-1728B52AA6E4}">
                <adec:decorative xmlns:adec="http://schemas.microsoft.com/office/drawing/2017/decorative" val="1"/>
              </a:ext>
            </a:extLst>
          </p:cNvPr>
          <p:cNvSpPr/>
          <p:nvPr/>
        </p:nvSpPr>
        <p:spPr>
          <a:xfrm>
            <a:off x="419100" y="3985881"/>
            <a:ext cx="3726181" cy="531259"/>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3" name="Rectangle 22">
            <a:extLst>
              <a:ext uri="{FF2B5EF4-FFF2-40B4-BE49-F238E27FC236}">
                <a16:creationId xmlns:a16="http://schemas.microsoft.com/office/drawing/2014/main" id="{D917926B-89D2-A148-BEFD-97157995F014}"/>
              </a:ext>
              <a:ext uri="{C183D7F6-B498-43B3-948B-1728B52AA6E4}">
                <adec:decorative xmlns:adec="http://schemas.microsoft.com/office/drawing/2017/decorative" val="1"/>
              </a:ext>
            </a:extLst>
          </p:cNvPr>
          <p:cNvSpPr/>
          <p:nvPr/>
        </p:nvSpPr>
        <p:spPr>
          <a:xfrm>
            <a:off x="4089193" y="1528175"/>
            <a:ext cx="7319542" cy="388003"/>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9" name="Rectangle 8">
            <a:extLst>
              <a:ext uri="{FF2B5EF4-FFF2-40B4-BE49-F238E27FC236}">
                <a16:creationId xmlns:a16="http://schemas.microsoft.com/office/drawing/2014/main" id="{D917926B-89D2-A148-BEFD-97157995F014}"/>
              </a:ext>
              <a:ext uri="{C183D7F6-B498-43B3-948B-1728B52AA6E4}">
                <adec:decorative xmlns:adec="http://schemas.microsoft.com/office/drawing/2017/decorative" val="1"/>
              </a:ext>
            </a:extLst>
          </p:cNvPr>
          <p:cNvSpPr/>
          <p:nvPr/>
        </p:nvSpPr>
        <p:spPr>
          <a:xfrm>
            <a:off x="2711303" y="1873647"/>
            <a:ext cx="5241852" cy="401720"/>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Tree>
    <p:custDataLst>
      <p:tags r:id="rId1"/>
    </p:custDataLst>
    <p:extLst>
      <p:ext uri="{BB962C8B-B14F-4D97-AF65-F5344CB8AC3E}">
        <p14:creationId xmlns:p14="http://schemas.microsoft.com/office/powerpoint/2010/main" val="90060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9"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5C6BA22-6D80-6F4D-8779-5BA67DACE489}"/>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89</a:t>
            </a:fld>
            <a:endParaRPr lang="en-US" dirty="0"/>
          </a:p>
        </p:txBody>
      </p:sp>
      <p:sp>
        <p:nvSpPr>
          <p:cNvPr id="6" name="Content Placeholder 5">
            <a:extLst>
              <a:ext uri="{FF2B5EF4-FFF2-40B4-BE49-F238E27FC236}">
                <a16:creationId xmlns:a16="http://schemas.microsoft.com/office/drawing/2014/main" id="{2AA3B981-BB0A-8E4E-A921-BE92B16069F5}"/>
              </a:ext>
            </a:extLst>
          </p:cNvPr>
          <p:cNvSpPr>
            <a:spLocks noGrp="1"/>
          </p:cNvSpPr>
          <p:nvPr>
            <p:ph idx="1"/>
          </p:nvPr>
        </p:nvSpPr>
        <p:spPr/>
        <p:txBody>
          <a:bodyPr rtlCol="0"/>
          <a:lstStyle/>
          <a:p>
            <a:pPr rtl="0"/>
            <a:r>
              <a:rPr lang="pt-BR" dirty="0">
                <a:hlinkClick r:id="rId4"/>
              </a:rPr>
              <a:t>Documentação do </a:t>
            </a:r>
            <a:r>
              <a:rPr lang="pt-BR" dirty="0" err="1">
                <a:hlinkClick r:id="rId4"/>
              </a:rPr>
              <a:t>Amazon</a:t>
            </a:r>
            <a:r>
              <a:rPr lang="pt-BR" dirty="0">
                <a:hlinkClick r:id="rId4"/>
              </a:rPr>
              <a:t> EC2</a:t>
            </a:r>
            <a:endParaRPr lang="en-US" dirty="0"/>
          </a:p>
          <a:p>
            <a:pPr rtl="0"/>
            <a:r>
              <a:rPr lang="pt-BR" dirty="0">
                <a:hlinkClick r:id="rId5"/>
              </a:rPr>
              <a:t>Definição de preço do </a:t>
            </a:r>
            <a:r>
              <a:rPr lang="pt-BR" dirty="0" err="1">
                <a:hlinkClick r:id="rId5"/>
              </a:rPr>
              <a:t>Amazon</a:t>
            </a:r>
            <a:r>
              <a:rPr lang="pt-BR" dirty="0">
                <a:hlinkClick r:id="rId5"/>
              </a:rPr>
              <a:t> EC2 </a:t>
            </a:r>
            <a:endParaRPr lang="en-US" dirty="0"/>
          </a:p>
          <a:p>
            <a:pPr rtl="0"/>
            <a:r>
              <a:rPr lang="pt-BR" dirty="0">
                <a:hlinkClick r:id="rId6"/>
              </a:rPr>
              <a:t>Workshop do </a:t>
            </a:r>
            <a:r>
              <a:rPr lang="pt-BR" dirty="0" err="1">
                <a:hlinkClick r:id="rId6"/>
              </a:rPr>
              <a:t>Amazon</a:t>
            </a:r>
            <a:r>
              <a:rPr lang="pt-BR" dirty="0">
                <a:hlinkClick r:id="rId6"/>
              </a:rPr>
              <a:t> ECS</a:t>
            </a:r>
            <a:endParaRPr lang="en-US" dirty="0"/>
          </a:p>
          <a:p>
            <a:pPr rtl="0"/>
            <a:r>
              <a:rPr lang="pt-BR" dirty="0">
                <a:hlinkClick r:id="rId7"/>
              </a:rPr>
              <a:t>Execução de contêineres na AWS</a:t>
            </a:r>
            <a:endParaRPr lang="en-US" dirty="0"/>
          </a:p>
          <a:p>
            <a:pPr rtl="0"/>
            <a:r>
              <a:rPr lang="pt-BR" dirty="0">
                <a:hlinkClick r:id="rId8"/>
              </a:rPr>
              <a:t>Workshop do </a:t>
            </a:r>
            <a:r>
              <a:rPr lang="pt-BR" dirty="0" err="1">
                <a:hlinkClick r:id="rId8"/>
              </a:rPr>
              <a:t>Amazon</a:t>
            </a:r>
            <a:r>
              <a:rPr lang="pt-BR" dirty="0">
                <a:hlinkClick r:id="rId8"/>
              </a:rPr>
              <a:t> EKS</a:t>
            </a:r>
            <a:endParaRPr lang="en-US" dirty="0"/>
          </a:p>
          <a:p>
            <a:pPr rtl="0"/>
            <a:r>
              <a:rPr lang="pt-BR" dirty="0">
                <a:hlinkClick r:id="rId9"/>
              </a:rPr>
              <a:t>Documentação do AWS Lambda</a:t>
            </a:r>
            <a:endParaRPr lang="en-US" dirty="0"/>
          </a:p>
          <a:p>
            <a:pPr rtl="0"/>
            <a:r>
              <a:rPr lang="pt-BR" dirty="0">
                <a:hlinkClick r:id="rId10"/>
              </a:rPr>
              <a:t>Documentação do AWS </a:t>
            </a:r>
            <a:r>
              <a:rPr lang="pt-BR" dirty="0" err="1">
                <a:hlinkClick r:id="rId10"/>
              </a:rPr>
              <a:t>Elastic</a:t>
            </a:r>
            <a:r>
              <a:rPr lang="pt-BR" dirty="0">
                <a:hlinkClick r:id="rId10"/>
              </a:rPr>
              <a:t> </a:t>
            </a:r>
            <a:r>
              <a:rPr lang="pt-BR" dirty="0" err="1">
                <a:hlinkClick r:id="rId10"/>
              </a:rPr>
              <a:t>Beanstalk</a:t>
            </a:r>
            <a:endParaRPr lang="en-US" dirty="0"/>
          </a:p>
          <a:p>
            <a:pPr rtl="0"/>
            <a:r>
              <a:rPr lang="pt-BR" u="sng" dirty="0">
                <a:hlinkClick r:id="rId11"/>
              </a:rPr>
              <a:t>Manual de otimização de custos</a:t>
            </a:r>
            <a:br>
              <a:rPr lang="en-US" dirty="0"/>
            </a:br>
            <a:endParaRPr lang="en-US" dirty="0">
              <a:latin typeface="+mn-lt"/>
            </a:endParaRPr>
          </a:p>
        </p:txBody>
      </p:sp>
      <p:sp>
        <p:nvSpPr>
          <p:cNvPr id="5" name="Title 4">
            <a:extLst>
              <a:ext uri="{FF2B5EF4-FFF2-40B4-BE49-F238E27FC236}">
                <a16:creationId xmlns:a16="http://schemas.microsoft.com/office/drawing/2014/main" id="{9525F029-436D-EA42-9997-2BBAA9D7829C}"/>
              </a:ext>
            </a:extLst>
          </p:cNvPr>
          <p:cNvSpPr>
            <a:spLocks noGrp="1"/>
          </p:cNvSpPr>
          <p:nvPr>
            <p:ph type="title"/>
          </p:nvPr>
        </p:nvSpPr>
        <p:spPr/>
        <p:txBody>
          <a:bodyPr rtlCol="0"/>
          <a:lstStyle/>
          <a:p>
            <a:pPr rtl="0"/>
            <a:r>
              <a:rPr lang="pt-BR">
                <a:latin typeface="+mj-lt"/>
              </a:rPr>
              <a:t>Recursos adicionais</a:t>
            </a:r>
          </a:p>
        </p:txBody>
      </p:sp>
      <p:sp>
        <p:nvSpPr>
          <p:cNvPr id="3" name="Footer Placeholder 2">
            <a:extLst>
              <a:ext uri="{FF2B5EF4-FFF2-40B4-BE49-F238E27FC236}">
                <a16:creationId xmlns:a16="http://schemas.microsoft.com/office/drawing/2014/main" id="{0CF1C921-7684-6F4A-AB90-2552DEAF301A}"/>
              </a:ext>
              <a:ext uri="{C183D7F6-B498-43B3-948B-1728B52AA6E4}">
                <adec:decorative xmlns:adec="http://schemas.microsoft.com/office/drawing/2017/decorative" val="1"/>
              </a:ext>
            </a:extLst>
          </p:cNvPr>
          <p:cNvSpPr>
            <a:spLocks noGrp="1"/>
          </p:cNvSpPr>
          <p:nvPr>
            <p:ph type="ftr" sz="quarter" idx="3"/>
          </p:nvPr>
        </p:nvSpPr>
        <p:spPr>
          <a:xfrm>
            <a:off x="419100" y="6356350"/>
            <a:ext cx="5949802" cy="365125"/>
          </a:xfrm>
        </p:spPr>
        <p:txBody>
          <a:bodyPr rtlCol="0"/>
          <a:lstStyle/>
          <a:p>
            <a:pPr rtl="0"/>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4079356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sz="3400">
                <a:latin typeface="Amazon Ember Light" panose="020B0403020204020204" pitchFamily="34" charset="0"/>
                <a:ea typeface="Amazon Ember Light" panose="020B0403020204020204" pitchFamily="34" charset="0"/>
                <a:cs typeface="Amazon Ember Light" panose="020B0403020204020204" pitchFamily="34" charset="0"/>
              </a:rPr>
              <a:t>Amazon Elastic Compute Cloud (Amazon EC2)</a:t>
            </a:r>
          </a:p>
        </p:txBody>
      </p:sp>
      <p:sp>
        <p:nvSpPr>
          <p:cNvPr id="13" name="Content Placeholder 3">
            <a:extLst>
              <a:ext uri="{C183D7F6-B498-43B3-948B-1728B52AA6E4}">
                <adec:decorative xmlns:adec="http://schemas.microsoft.com/office/drawing/2017/decorative" val="1"/>
              </a:ext>
            </a:extLst>
          </p:cNvPr>
          <p:cNvSpPr>
            <a:spLocks noGrp="1"/>
          </p:cNvSpPr>
          <p:nvPr>
            <p:ph idx="4294967295"/>
          </p:nvPr>
        </p:nvSpPr>
        <p:spPr>
          <a:xfrm>
            <a:off x="5575535" y="2204629"/>
            <a:ext cx="2456841" cy="3716486"/>
          </a:xfrm>
          <a:solidFill>
            <a:schemeClr val="bg1"/>
          </a:solidFill>
          <a:ln w="28575">
            <a:solidFill>
              <a:schemeClr val="tx1"/>
            </a:solidFill>
          </a:ln>
          <a:effectLst>
            <a:outerShdw blurRad="50800" dist="38100" dir="2700000" algn="tl" rotWithShape="0">
              <a:prstClr val="black">
                <a:alpha val="40000"/>
              </a:prstClr>
            </a:outerShdw>
          </a:effectLst>
        </p:spPr>
        <p:txBody>
          <a:bodyPr rtlCol="0">
            <a:noAutofit/>
          </a:bodyPr>
          <a:lstStyle/>
          <a:p>
            <a:pPr marL="342900" indent="-342900" rtl="0">
              <a:lnSpc>
                <a:spcPct val="100000"/>
              </a:lnSpc>
              <a:buClr>
                <a:schemeClr val="accent2">
                  <a:lumMod val="75000"/>
                </a:schemeClr>
              </a:buClr>
              <a:buFont typeface="Wingdings" panose="05000000000000000000" pitchFamily="2" charset="2"/>
              <a:buChar char="ü"/>
            </a:pPr>
            <a:r>
              <a:rPr lang="pt-BR" sz="1400" b="1" dirty="0"/>
              <a:t>Servidor de aplicativos</a:t>
            </a:r>
          </a:p>
          <a:p>
            <a:pPr marL="342900" indent="-342900" rtl="0">
              <a:lnSpc>
                <a:spcPct val="100000"/>
              </a:lnSpc>
              <a:buClr>
                <a:schemeClr val="accent2">
                  <a:lumMod val="75000"/>
                </a:schemeClr>
              </a:buClr>
              <a:buFont typeface="Wingdings" panose="05000000000000000000" pitchFamily="2" charset="2"/>
              <a:buChar char="ü"/>
            </a:pPr>
            <a:r>
              <a:rPr lang="pt-BR" sz="1400" b="1" dirty="0"/>
              <a:t>Servidor Web</a:t>
            </a:r>
          </a:p>
          <a:p>
            <a:pPr marL="342900" indent="-342900" rtl="0">
              <a:lnSpc>
                <a:spcPct val="100000"/>
              </a:lnSpc>
              <a:buClr>
                <a:schemeClr val="accent2">
                  <a:lumMod val="75000"/>
                </a:schemeClr>
              </a:buClr>
              <a:buFont typeface="Wingdings" panose="05000000000000000000" pitchFamily="2" charset="2"/>
              <a:buChar char="ü"/>
            </a:pPr>
            <a:r>
              <a:rPr lang="pt-BR" sz="1400" b="1" dirty="0"/>
              <a:t>Servidor de banco </a:t>
            </a:r>
            <a:br>
              <a:rPr lang="pt-BR" sz="1400" b="1" dirty="0"/>
            </a:br>
            <a:r>
              <a:rPr lang="pt-BR" sz="1400" b="1" dirty="0"/>
              <a:t>de dados</a:t>
            </a:r>
          </a:p>
          <a:p>
            <a:pPr marL="342900" indent="-342900" rtl="0">
              <a:lnSpc>
                <a:spcPct val="100000"/>
              </a:lnSpc>
              <a:buClr>
                <a:schemeClr val="accent2">
                  <a:lumMod val="75000"/>
                </a:schemeClr>
              </a:buClr>
              <a:buFont typeface="Wingdings" panose="05000000000000000000" pitchFamily="2" charset="2"/>
              <a:buChar char="ü"/>
            </a:pPr>
            <a:r>
              <a:rPr lang="pt-BR" sz="1400" b="1" dirty="0"/>
              <a:t>Servidor de jogos</a:t>
            </a:r>
          </a:p>
          <a:p>
            <a:pPr marL="342900" indent="-342900" rtl="0">
              <a:lnSpc>
                <a:spcPct val="100000"/>
              </a:lnSpc>
              <a:buClr>
                <a:schemeClr val="accent2">
                  <a:lumMod val="75000"/>
                </a:schemeClr>
              </a:buClr>
              <a:buFont typeface="Wingdings" panose="05000000000000000000" pitchFamily="2" charset="2"/>
              <a:buChar char="ü"/>
            </a:pPr>
            <a:r>
              <a:rPr lang="pt-BR" sz="1400" b="1" dirty="0"/>
              <a:t>Servidor de e-mail</a:t>
            </a:r>
          </a:p>
          <a:p>
            <a:pPr marL="342900" indent="-342900" rtl="0">
              <a:lnSpc>
                <a:spcPct val="100000"/>
              </a:lnSpc>
              <a:buClr>
                <a:schemeClr val="accent2">
                  <a:lumMod val="75000"/>
                </a:schemeClr>
              </a:buClr>
              <a:buFont typeface="Wingdings" panose="05000000000000000000" pitchFamily="2" charset="2"/>
              <a:buChar char="ü"/>
            </a:pPr>
            <a:r>
              <a:rPr lang="pt-BR" sz="1400" b="1" dirty="0"/>
              <a:t>Servidor de mídia</a:t>
            </a:r>
          </a:p>
          <a:p>
            <a:pPr marL="342900" indent="-342900" rtl="0">
              <a:lnSpc>
                <a:spcPct val="100000"/>
              </a:lnSpc>
              <a:buClr>
                <a:schemeClr val="accent2">
                  <a:lumMod val="75000"/>
                </a:schemeClr>
              </a:buClr>
              <a:buFont typeface="Wingdings" panose="05000000000000000000" pitchFamily="2" charset="2"/>
              <a:buChar char="ü"/>
            </a:pPr>
            <a:r>
              <a:rPr lang="pt-BR" sz="1400" b="1" dirty="0"/>
              <a:t>Servidor de catálogo</a:t>
            </a:r>
          </a:p>
          <a:p>
            <a:pPr marL="342900" indent="-342900" rtl="0">
              <a:lnSpc>
                <a:spcPct val="100000"/>
              </a:lnSpc>
              <a:buClr>
                <a:schemeClr val="accent2">
                  <a:lumMod val="75000"/>
                </a:schemeClr>
              </a:buClr>
              <a:buFont typeface="Wingdings" panose="05000000000000000000" pitchFamily="2" charset="2"/>
              <a:buChar char="ü"/>
            </a:pPr>
            <a:r>
              <a:rPr lang="pt-BR" sz="1400" b="1" dirty="0"/>
              <a:t>Servidor de arquivos</a:t>
            </a:r>
          </a:p>
          <a:p>
            <a:pPr marL="342900" indent="-342900" rtl="0">
              <a:lnSpc>
                <a:spcPct val="100000"/>
              </a:lnSpc>
              <a:buClr>
                <a:schemeClr val="accent2">
                  <a:lumMod val="75000"/>
                </a:schemeClr>
              </a:buClr>
              <a:buFont typeface="Wingdings" panose="05000000000000000000" pitchFamily="2" charset="2"/>
              <a:buChar char="ü"/>
            </a:pPr>
            <a:r>
              <a:rPr lang="pt-BR" sz="1400" b="1" dirty="0"/>
              <a:t>Servidor de computação</a:t>
            </a:r>
          </a:p>
          <a:p>
            <a:pPr marL="342900" indent="-342900" rtl="0">
              <a:lnSpc>
                <a:spcPct val="100000"/>
              </a:lnSpc>
              <a:buClr>
                <a:schemeClr val="accent2">
                  <a:lumMod val="75000"/>
                </a:schemeClr>
              </a:buClr>
              <a:buFont typeface="Wingdings" panose="05000000000000000000" pitchFamily="2" charset="2"/>
              <a:buChar char="ü"/>
            </a:pPr>
            <a:r>
              <a:rPr lang="pt-BR" sz="1400" b="1" dirty="0"/>
              <a:t>Servidor de proxy</a:t>
            </a:r>
          </a:p>
          <a:p>
            <a:pPr marL="342900" indent="-342900" rtl="0">
              <a:lnSpc>
                <a:spcPct val="100000"/>
              </a:lnSpc>
              <a:buClr>
                <a:schemeClr val="accent2">
                  <a:lumMod val="75000"/>
                </a:schemeClr>
              </a:buClr>
              <a:buFont typeface="Wingdings" panose="05000000000000000000" pitchFamily="2" charset="2"/>
              <a:buChar char="ü"/>
            </a:pPr>
            <a:endParaRPr lang="en-US" sz="1400" b="1" dirty="0"/>
          </a:p>
          <a:p>
            <a:pPr rtl="0">
              <a:lnSpc>
                <a:spcPct val="100000"/>
              </a:lnSpc>
            </a:pPr>
            <a:endParaRPr lang="en-US" sz="1400" b="1" dirty="0"/>
          </a:p>
        </p:txBody>
      </p:sp>
      <p:sp>
        <p:nvSpPr>
          <p:cNvPr id="4" name="TextBox 3"/>
          <p:cNvSpPr txBox="1"/>
          <p:nvPr/>
        </p:nvSpPr>
        <p:spPr>
          <a:xfrm>
            <a:off x="1135415" y="5147881"/>
            <a:ext cx="3363741" cy="627864"/>
          </a:xfrm>
          <a:prstGeom prst="rect">
            <a:avLst/>
          </a:prstGeom>
          <a:noFill/>
        </p:spPr>
        <p:txBody>
          <a:bodyPr wrap="none" lIns="182880" tIns="146304" rIns="182880" bIns="146304" rtlCol="0">
            <a:spAutoFit/>
          </a:bodyPr>
          <a:lstStyle/>
          <a:p>
            <a:pPr rtl="0">
              <a:lnSpc>
                <a:spcPct val="90000"/>
              </a:lnSpc>
              <a:spcAft>
                <a:spcPts val="1800"/>
              </a:spcAft>
            </a:pPr>
            <a:r>
              <a:rPr lang="pt-BR" sz="2400" b="1" dirty="0">
                <a:gradFill>
                  <a:gsLst>
                    <a:gs pos="2917">
                      <a:schemeClr val="tx1"/>
                    </a:gs>
                    <a:gs pos="30000">
                      <a:schemeClr val="tx1"/>
                    </a:gs>
                  </a:gsLst>
                  <a:lin ang="5400000" scaled="0"/>
                </a:gradFill>
              </a:rPr>
              <a:t>Servidores locais</a:t>
            </a:r>
          </a:p>
        </p:txBody>
      </p:sp>
      <p:sp>
        <p:nvSpPr>
          <p:cNvPr id="5" name="Footer Placeholder 4">
            <a:extLst>
              <a:ext uri="{C183D7F6-B498-43B3-948B-1728B52AA6E4}">
                <adec:decorative xmlns:adec="http://schemas.microsoft.com/office/drawing/2017/decorative" val="1"/>
              </a:ext>
            </a:extLst>
          </p:cNvPr>
          <p:cNvSpPr>
            <a:spLocks noGrp="1"/>
          </p:cNvSpPr>
          <p:nvPr>
            <p:ph type="ftr" sz="quarter" idx="3"/>
          </p:nvPr>
        </p:nvSpPr>
        <p:spPr>
          <a:xfrm>
            <a:off x="419100" y="6356350"/>
            <a:ext cx="5156435" cy="365125"/>
          </a:xfrm>
        </p:spPr>
        <p:txBody>
          <a:bodyPr rtlCol="0"/>
          <a:lstStyle/>
          <a:p>
            <a:pPr rtl="0"/>
            <a:r>
              <a:rPr lang="pt-BR"/>
              <a:t>© 2019, Amazon Web Services, Inc. ou suas afiliadas. Todos os direitos reservados.</a:t>
            </a:r>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9</a:t>
            </a:fld>
            <a:endParaRPr lang="en-US" dirty="0"/>
          </a:p>
        </p:txBody>
      </p:sp>
      <p:sp>
        <p:nvSpPr>
          <p:cNvPr id="3" name="TextBox 2"/>
          <p:cNvSpPr txBox="1"/>
          <p:nvPr/>
        </p:nvSpPr>
        <p:spPr>
          <a:xfrm>
            <a:off x="8693777" y="4343373"/>
            <a:ext cx="3068212" cy="313932"/>
          </a:xfrm>
          <a:prstGeom prst="rect">
            <a:avLst/>
          </a:prstGeom>
          <a:solidFill>
            <a:schemeClr val="bg1"/>
          </a:solidFill>
          <a:ln w="12700">
            <a:noFill/>
          </a:ln>
        </p:spPr>
        <p:txBody>
          <a:bodyPr wrap="none" lIns="18288" tIns="18288" rIns="18288" bIns="18288" rtlCol="0">
            <a:spAutoFit/>
          </a:bodyPr>
          <a:lstStyle/>
          <a:p>
            <a:pPr rtl="0">
              <a:lnSpc>
                <a:spcPct val="90000"/>
              </a:lnSpc>
              <a:spcAft>
                <a:spcPts val="1800"/>
              </a:spcAft>
            </a:pPr>
            <a:r>
              <a:rPr lang="pt-BR" sz="2000" b="1" dirty="0">
                <a:gradFill>
                  <a:gsLst>
                    <a:gs pos="2917">
                      <a:schemeClr val="tx1"/>
                    </a:gs>
                    <a:gs pos="30000">
                      <a:schemeClr val="tx1"/>
                    </a:gs>
                  </a:gsLst>
                  <a:lin ang="5400000" scaled="0"/>
                </a:gradFill>
              </a:rPr>
              <a:t> Instâncias do </a:t>
            </a:r>
            <a:r>
              <a:rPr lang="pt-BR" sz="2000" b="1" dirty="0" err="1">
                <a:gradFill>
                  <a:gsLst>
                    <a:gs pos="2917">
                      <a:schemeClr val="tx1"/>
                    </a:gs>
                    <a:gs pos="30000">
                      <a:schemeClr val="tx1"/>
                    </a:gs>
                  </a:gsLst>
                  <a:lin ang="5400000" scaled="0"/>
                </a:gradFill>
              </a:rPr>
              <a:t>Amazon</a:t>
            </a:r>
            <a:r>
              <a:rPr lang="pt-BR" sz="2000" b="1" dirty="0">
                <a:gradFill>
                  <a:gsLst>
                    <a:gs pos="2917">
                      <a:schemeClr val="tx1"/>
                    </a:gs>
                    <a:gs pos="30000">
                      <a:schemeClr val="tx1"/>
                    </a:gs>
                  </a:gsLst>
                  <a:lin ang="5400000" scaled="0"/>
                </a:gradFill>
              </a:rPr>
              <a:t> EC2</a:t>
            </a:r>
          </a:p>
        </p:txBody>
      </p:sp>
      <p:grpSp>
        <p:nvGrpSpPr>
          <p:cNvPr id="8" name="Group 7" descr="graphic shows 16 icons representing EC2 instances inside a box labeled AWS.">
            <a:extLst>
              <a:ext uri="{FF2B5EF4-FFF2-40B4-BE49-F238E27FC236}">
                <a16:creationId xmlns:a16="http://schemas.microsoft.com/office/drawing/2014/main" id="{259F536F-E37D-914F-B822-91BA2B1F812E}"/>
              </a:ext>
            </a:extLst>
          </p:cNvPr>
          <p:cNvGrpSpPr/>
          <p:nvPr/>
        </p:nvGrpSpPr>
        <p:grpSpPr>
          <a:xfrm>
            <a:off x="8953105" y="1743255"/>
            <a:ext cx="2578068" cy="2462172"/>
            <a:chOff x="8953105" y="1743255"/>
            <a:chExt cx="2578068" cy="2462172"/>
          </a:xfrm>
        </p:grpSpPr>
        <p:grpSp>
          <p:nvGrpSpPr>
            <p:cNvPr id="7" name="Group 6"/>
            <p:cNvGrpSpPr/>
            <p:nvPr/>
          </p:nvGrpSpPr>
          <p:grpSpPr>
            <a:xfrm>
              <a:off x="9162380" y="2611905"/>
              <a:ext cx="2155590" cy="434103"/>
              <a:chOff x="9162380" y="2702712"/>
              <a:chExt cx="2155590" cy="434103"/>
            </a:xfrm>
          </p:grpSpPr>
          <p:pic>
            <p:nvPicPr>
              <p:cNvPr id="103"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62380" y="2717301"/>
                <a:ext cx="419514" cy="419514"/>
              </a:xfrm>
              <a:prstGeom prst="rect">
                <a:avLst/>
              </a:prstGeom>
            </p:spPr>
          </p:pic>
          <p:pic>
            <p:nvPicPr>
              <p:cNvPr id="104"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41072" y="2702712"/>
                <a:ext cx="419514" cy="419514"/>
              </a:xfrm>
              <a:prstGeom prst="rect">
                <a:avLst/>
              </a:prstGeom>
            </p:spPr>
          </p:pic>
          <p:pic>
            <p:nvPicPr>
              <p:cNvPr id="105"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9020" y="2717301"/>
                <a:ext cx="419514" cy="419514"/>
              </a:xfrm>
              <a:prstGeom prst="rect">
                <a:avLst/>
              </a:prstGeom>
            </p:spPr>
          </p:pic>
          <p:pic>
            <p:nvPicPr>
              <p:cNvPr id="113"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98456" y="2717301"/>
                <a:ext cx="419514" cy="419514"/>
              </a:xfrm>
              <a:prstGeom prst="rect">
                <a:avLst/>
              </a:prstGeom>
            </p:spPr>
          </p:pic>
        </p:grpSp>
        <p:grpSp>
          <p:nvGrpSpPr>
            <p:cNvPr id="114" name="Group 113"/>
            <p:cNvGrpSpPr/>
            <p:nvPr/>
          </p:nvGrpSpPr>
          <p:grpSpPr>
            <a:xfrm>
              <a:off x="9162380" y="2113609"/>
              <a:ext cx="2155590" cy="434103"/>
              <a:chOff x="9162380" y="2702712"/>
              <a:chExt cx="2155590" cy="434103"/>
            </a:xfrm>
          </p:grpSpPr>
          <p:pic>
            <p:nvPicPr>
              <p:cNvPr id="115"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62380" y="2717301"/>
                <a:ext cx="419514" cy="419514"/>
              </a:xfrm>
              <a:prstGeom prst="rect">
                <a:avLst/>
              </a:prstGeom>
            </p:spPr>
          </p:pic>
          <p:pic>
            <p:nvPicPr>
              <p:cNvPr id="116"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41072" y="2702712"/>
                <a:ext cx="419514" cy="419514"/>
              </a:xfrm>
              <a:prstGeom prst="rect">
                <a:avLst/>
              </a:prstGeom>
            </p:spPr>
          </p:pic>
          <p:pic>
            <p:nvPicPr>
              <p:cNvPr id="117"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9020" y="2717301"/>
                <a:ext cx="419514" cy="419514"/>
              </a:xfrm>
              <a:prstGeom prst="rect">
                <a:avLst/>
              </a:prstGeom>
            </p:spPr>
          </p:pic>
          <p:pic>
            <p:nvPicPr>
              <p:cNvPr id="118"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98456" y="2717301"/>
                <a:ext cx="419514" cy="419514"/>
              </a:xfrm>
              <a:prstGeom prst="rect">
                <a:avLst/>
              </a:prstGeom>
            </p:spPr>
          </p:pic>
        </p:grpSp>
        <p:grpSp>
          <p:nvGrpSpPr>
            <p:cNvPr id="119" name="Group 118"/>
            <p:cNvGrpSpPr/>
            <p:nvPr/>
          </p:nvGrpSpPr>
          <p:grpSpPr>
            <a:xfrm>
              <a:off x="9168686" y="3117699"/>
              <a:ext cx="2155590" cy="434103"/>
              <a:chOff x="9162380" y="2702712"/>
              <a:chExt cx="2155590" cy="434103"/>
            </a:xfrm>
          </p:grpSpPr>
          <p:pic>
            <p:nvPicPr>
              <p:cNvPr id="120"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62380" y="2717301"/>
                <a:ext cx="419514" cy="419514"/>
              </a:xfrm>
              <a:prstGeom prst="rect">
                <a:avLst/>
              </a:prstGeom>
            </p:spPr>
          </p:pic>
          <p:pic>
            <p:nvPicPr>
              <p:cNvPr id="121"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41072" y="2702712"/>
                <a:ext cx="419514" cy="419514"/>
              </a:xfrm>
              <a:prstGeom prst="rect">
                <a:avLst/>
              </a:prstGeom>
            </p:spPr>
          </p:pic>
          <p:pic>
            <p:nvPicPr>
              <p:cNvPr id="122"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9020" y="2717301"/>
                <a:ext cx="419514" cy="419514"/>
              </a:xfrm>
              <a:prstGeom prst="rect">
                <a:avLst/>
              </a:prstGeom>
            </p:spPr>
          </p:pic>
          <p:pic>
            <p:nvPicPr>
              <p:cNvPr id="123"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98456" y="2717301"/>
                <a:ext cx="419514" cy="419514"/>
              </a:xfrm>
              <a:prstGeom prst="rect">
                <a:avLst/>
              </a:prstGeom>
            </p:spPr>
          </p:pic>
        </p:grpSp>
        <p:grpSp>
          <p:nvGrpSpPr>
            <p:cNvPr id="124" name="Group 123"/>
            <p:cNvGrpSpPr/>
            <p:nvPr/>
          </p:nvGrpSpPr>
          <p:grpSpPr>
            <a:xfrm>
              <a:off x="9168686" y="3616227"/>
              <a:ext cx="2155590" cy="434103"/>
              <a:chOff x="9162380" y="2702712"/>
              <a:chExt cx="2155590" cy="434103"/>
            </a:xfrm>
          </p:grpSpPr>
          <p:pic>
            <p:nvPicPr>
              <p:cNvPr id="125"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62380" y="2717301"/>
                <a:ext cx="419514" cy="419514"/>
              </a:xfrm>
              <a:prstGeom prst="rect">
                <a:avLst/>
              </a:prstGeom>
            </p:spPr>
          </p:pic>
          <p:pic>
            <p:nvPicPr>
              <p:cNvPr id="126"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41072" y="2702712"/>
                <a:ext cx="419514" cy="419514"/>
              </a:xfrm>
              <a:prstGeom prst="rect">
                <a:avLst/>
              </a:prstGeom>
            </p:spPr>
          </p:pic>
          <p:pic>
            <p:nvPicPr>
              <p:cNvPr id="127"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9020" y="2717301"/>
                <a:ext cx="419514" cy="419514"/>
              </a:xfrm>
              <a:prstGeom prst="rect">
                <a:avLst/>
              </a:prstGeom>
            </p:spPr>
          </p:pic>
          <p:pic>
            <p:nvPicPr>
              <p:cNvPr id="128" name="Graphic 62">
                <a:extLst>
                  <a:ext uri="{FF2B5EF4-FFF2-40B4-BE49-F238E27FC236}">
                    <a16:creationId xmlns:a16="http://schemas.microsoft.com/office/drawing/2014/main" id="{16D183DF-B36E-BF49-9ED7-1238ADB2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98456" y="2717301"/>
                <a:ext cx="419514" cy="419514"/>
              </a:xfrm>
              <a:prstGeom prst="rect">
                <a:avLst/>
              </a:prstGeom>
            </p:spPr>
          </p:pic>
        </p:grpSp>
        <p:sp>
          <p:nvSpPr>
            <p:cNvPr id="147" name="Rectangle 146">
              <a:extLst>
                <a:ext uri="{FF2B5EF4-FFF2-40B4-BE49-F238E27FC236}">
                  <a16:creationId xmlns:a16="http://schemas.microsoft.com/office/drawing/2014/main" id="{CE7F7081-419C-2E4F-A999-2923C4338FC0}"/>
                </a:ext>
              </a:extLst>
            </p:cNvPr>
            <p:cNvSpPr/>
            <p:nvPr/>
          </p:nvSpPr>
          <p:spPr>
            <a:xfrm>
              <a:off x="8953105" y="1743255"/>
              <a:ext cx="2578068" cy="246217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endParaRPr lang="en-US" sz="1200" dirty="0">
                <a:solidFill>
                  <a:sysClr val="windowText" lastClr="000000"/>
                </a:solidFill>
              </a:endParaRPr>
            </a:p>
          </p:txBody>
        </p:sp>
        <p:pic>
          <p:nvPicPr>
            <p:cNvPr id="148" name="Graphic 11">
              <a:extLst>
                <a:ext uri="{FF2B5EF4-FFF2-40B4-BE49-F238E27FC236}">
                  <a16:creationId xmlns:a16="http://schemas.microsoft.com/office/drawing/2014/main" id="{CE52C9D7-11B0-9E41-AB16-2C9849C3EC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53105" y="1743255"/>
              <a:ext cx="330200" cy="330200"/>
            </a:xfrm>
            <a:prstGeom prst="rect">
              <a:avLst/>
            </a:prstGeom>
          </p:spPr>
        </p:pic>
      </p:grpSp>
      <p:sp>
        <p:nvSpPr>
          <p:cNvPr id="9" name="Rectangle 8">
            <a:extLst>
              <a:ext uri="{FF2B5EF4-FFF2-40B4-BE49-F238E27FC236}">
                <a16:creationId xmlns:a16="http://schemas.microsoft.com/office/drawing/2014/main" id="{7A7AD36A-B05A-477B-9109-72FA575E1F6E}"/>
              </a:ext>
            </a:extLst>
          </p:cNvPr>
          <p:cNvSpPr/>
          <p:nvPr/>
        </p:nvSpPr>
        <p:spPr>
          <a:xfrm>
            <a:off x="5349563" y="1420088"/>
            <a:ext cx="2835067" cy="646331"/>
          </a:xfrm>
          <a:prstGeom prst="rect">
            <a:avLst/>
          </a:prstGeom>
        </p:spPr>
        <p:txBody>
          <a:bodyPr wrap="square" rtlCol="0">
            <a:spAutoFit/>
          </a:bodyPr>
          <a:lstStyle/>
          <a:p>
            <a:pPr algn="ctr" rtl="0"/>
            <a:r>
              <a:rPr lang="pt-BR" b="1" dirty="0">
                <a:solidFill>
                  <a:schemeClr val="accent5"/>
                </a:solidFill>
              </a:rPr>
              <a:t>Exemplos de uso de instâncias do </a:t>
            </a:r>
            <a:r>
              <a:rPr lang="pt-BR" b="1" dirty="0" err="1">
                <a:solidFill>
                  <a:schemeClr val="accent5"/>
                </a:solidFill>
              </a:rPr>
              <a:t>Amazon</a:t>
            </a:r>
            <a:r>
              <a:rPr lang="pt-BR" b="1" dirty="0">
                <a:solidFill>
                  <a:schemeClr val="accent5"/>
                </a:solidFill>
              </a:rPr>
              <a:t> EC2</a:t>
            </a:r>
          </a:p>
        </p:txBody>
      </p:sp>
      <p:pic>
        <p:nvPicPr>
          <p:cNvPr id="12" name="Picture 11">
            <a:extLst>
              <a:ext uri="{FF2B5EF4-FFF2-40B4-BE49-F238E27FC236}">
                <a16:creationId xmlns:a16="http://schemas.microsoft.com/office/drawing/2014/main" id="{90358F62-FE44-004B-B144-7945EFF7B8BA}"/>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447999" y="2242722"/>
            <a:ext cx="4634330" cy="2600660"/>
          </a:xfrm>
          <a:prstGeom prst="rect">
            <a:avLst/>
          </a:prstGeom>
        </p:spPr>
      </p:pic>
      <p:sp>
        <p:nvSpPr>
          <p:cNvPr id="14" name="TextBox 13">
            <a:extLst>
              <a:ext uri="{FF2B5EF4-FFF2-40B4-BE49-F238E27FC236}">
                <a16:creationId xmlns:a16="http://schemas.microsoft.com/office/drawing/2014/main" id="{BA731F0E-2A26-FA42-A9D7-C46B6A5193CA}"/>
              </a:ext>
            </a:extLst>
          </p:cNvPr>
          <p:cNvSpPr txBox="1"/>
          <p:nvPr/>
        </p:nvSpPr>
        <p:spPr>
          <a:xfrm>
            <a:off x="419100" y="4856586"/>
            <a:ext cx="2060179" cy="246221"/>
          </a:xfrm>
          <a:prstGeom prst="rect">
            <a:avLst/>
          </a:prstGeom>
          <a:noFill/>
        </p:spPr>
        <p:txBody>
          <a:bodyPr wrap="none" rtlCol="0">
            <a:spAutoFit/>
          </a:bodyPr>
          <a:lstStyle/>
          <a:p>
            <a:pPr rtl="0"/>
            <a:r>
              <a:rPr lang="pt-BR" sz="1000" dirty="0">
                <a:solidFill>
                  <a:schemeClr val="bg1">
                    <a:lumMod val="75000"/>
                  </a:schemeClr>
                </a:solidFill>
              </a:rPr>
              <a:t>Foto de Taylor </a:t>
            </a:r>
            <a:r>
              <a:rPr lang="pt-BR" sz="1000" dirty="0" err="1">
                <a:solidFill>
                  <a:schemeClr val="bg1">
                    <a:lumMod val="75000"/>
                  </a:schemeClr>
                </a:solidFill>
              </a:rPr>
              <a:t>Vick</a:t>
            </a:r>
            <a:r>
              <a:rPr lang="pt-BR" sz="1000" dirty="0">
                <a:solidFill>
                  <a:schemeClr val="bg1">
                    <a:lumMod val="75000"/>
                  </a:schemeClr>
                </a:solidFill>
              </a:rPr>
              <a:t> no </a:t>
            </a:r>
            <a:r>
              <a:rPr lang="pt-BR" sz="1000" dirty="0" err="1">
                <a:solidFill>
                  <a:schemeClr val="bg1">
                    <a:lumMod val="75000"/>
                  </a:schemeClr>
                </a:solidFill>
              </a:rPr>
              <a:t>Unsplash</a:t>
            </a:r>
            <a:endParaRPr lang="en-US" sz="1000" b="1" dirty="0">
              <a:solidFill>
                <a:schemeClr val="bg1">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17" name="Picture 16">
            <a:extLst>
              <a:ext uri="{FF2B5EF4-FFF2-40B4-BE49-F238E27FC236}">
                <a16:creationId xmlns:a16="http://schemas.microsoft.com/office/drawing/2014/main" id="{1B9C07BA-310B-A94C-9714-B4AC80E3DA95}"/>
              </a:ex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9184332" y="4776661"/>
            <a:ext cx="2269374" cy="1514928"/>
          </a:xfrm>
          <a:prstGeom prst="rect">
            <a:avLst/>
          </a:prstGeom>
        </p:spPr>
      </p:pic>
      <p:sp>
        <p:nvSpPr>
          <p:cNvPr id="18" name="TextBox 17">
            <a:extLst>
              <a:ext uri="{FF2B5EF4-FFF2-40B4-BE49-F238E27FC236}">
                <a16:creationId xmlns:a16="http://schemas.microsoft.com/office/drawing/2014/main" id="{5846D42A-30ED-5242-B6F4-49F4BF74DCCA}"/>
              </a:ext>
            </a:extLst>
          </p:cNvPr>
          <p:cNvSpPr txBox="1"/>
          <p:nvPr/>
        </p:nvSpPr>
        <p:spPr>
          <a:xfrm>
            <a:off x="9153599" y="6289726"/>
            <a:ext cx="2614818" cy="246221"/>
          </a:xfrm>
          <a:prstGeom prst="rect">
            <a:avLst/>
          </a:prstGeom>
          <a:noFill/>
        </p:spPr>
        <p:txBody>
          <a:bodyPr wrap="none" rtlCol="0">
            <a:spAutoFit/>
          </a:bodyPr>
          <a:lstStyle/>
          <a:p>
            <a:pPr rtl="0"/>
            <a:r>
              <a:rPr lang="pt-BR" sz="1000">
                <a:solidFill>
                  <a:schemeClr val="bg1">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Foto de panumas nikhomkhai de Pexels</a:t>
            </a:r>
          </a:p>
        </p:txBody>
      </p:sp>
    </p:spTree>
    <p:custDataLst>
      <p:tags r:id="rId1"/>
    </p:custDataLst>
    <p:extLst>
      <p:ext uri="{BB962C8B-B14F-4D97-AF65-F5344CB8AC3E}">
        <p14:creationId xmlns:p14="http://schemas.microsoft.com/office/powerpoint/2010/main" val="338876481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rtlCol="0">
            <a:normAutofit fontScale="90000"/>
          </a:bodyPr>
          <a:lstStyle/>
          <a:p>
            <a:pPr rtl="0"/>
            <a:r>
              <a:rPr lang="pt-BR"/>
              <a:t>Obrigado</a:t>
            </a:r>
            <a:endParaRPr lang="en-US" dirty="0">
              <a:latin typeface="Amazon Ember Light" charset="0"/>
              <a:ea typeface="Amazon Ember Light" charset="0"/>
              <a:cs typeface="Amazon Ember Light" charset="0"/>
            </a:endParaRPr>
          </a:p>
        </p:txBody>
      </p:sp>
    </p:spTree>
    <p:custDataLst>
      <p:tags r:id="rId1"/>
    </p:custDataLst>
    <p:extLst>
      <p:ext uri="{BB962C8B-B14F-4D97-AF65-F5344CB8AC3E}">
        <p14:creationId xmlns:p14="http://schemas.microsoft.com/office/powerpoint/2010/main" val="258657367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qJFqUAbJ"/>
  <p:tag name="ARTICULATE_SLIDE_THUMBNAIL_REFRESH" val="1"/>
  <p:tag name="ARTICULATE_SLIDE_COUNT" val="90"/>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UDIO_ID" val="796"/>
  <p:tag name="ARTICULATE_USED_LAYOUT" val="5"/>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UDIO_ID" val="804"/>
  <p:tag name="ARTICULATE_USED_LAYOUT" val="3"/>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Training and Certification 1">
      <a:dk1>
        <a:srgbClr val="000000"/>
      </a:dk1>
      <a:lt1>
        <a:srgbClr val="FFFFFF"/>
      </a:lt1>
      <a:dk2>
        <a:srgbClr val="36C2B3"/>
      </a:dk2>
      <a:lt2>
        <a:srgbClr val="FFFFFF"/>
      </a:lt2>
      <a:accent1>
        <a:srgbClr val="232F3E"/>
      </a:accent1>
      <a:accent2>
        <a:srgbClr val="D5DBDB"/>
      </a:accent2>
      <a:accent3>
        <a:srgbClr val="36C2B3"/>
      </a:accent3>
      <a:accent4>
        <a:srgbClr val="1CC9F7"/>
      </a:accent4>
      <a:accent5>
        <a:srgbClr val="4D27AA"/>
      </a:accent5>
      <a:accent6>
        <a:srgbClr val="E617E6"/>
      </a:accent6>
      <a:hlink>
        <a:srgbClr val="1CC9F7"/>
      </a:hlink>
      <a:folHlink>
        <a:srgbClr val="232F3E"/>
      </a:folHlink>
    </a:clrScheme>
    <a:fontScheme name="Custom 1">
      <a:majorFont>
        <a:latin typeface="Amazon Ember Light"/>
        <a:ea typeface=""/>
        <a:cs typeface=""/>
      </a:majorFont>
      <a:minorFont>
        <a:latin typeface="Amazon Ember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2800" dirty="0" err="1" smtClean="0">
            <a:latin typeface="Amazon Ember Light" panose="020B0403020204020204" pitchFamily="34" charset="0"/>
            <a:ea typeface="Amazon Ember Light" panose="020B0403020204020204" pitchFamily="34" charset="0"/>
            <a:cs typeface="Amazon Ember Light" panose="020B0403020204020204" pitchFamily="34" charset="0"/>
          </a:defRPr>
        </a:defPPr>
      </a:lstStyle>
    </a:txDef>
  </a:objectDefaults>
  <a:extraClrSchemeLst/>
  <a:extLst>
    <a:ext uri="{05A4C25C-085E-4340-85A3-A5531E510DB2}">
      <thm15:themeFamily xmlns:thm15="http://schemas.microsoft.com/office/thememl/2012/main" name="Academy_2019_Accessible" id="{0B1EFAAE-1898-4168-A8E4-48C906B750E4}" vid="{0BAE7003-4F32-4828-986F-3F3EE3E6BA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TotalTime>
  <Words>24463</Words>
  <Application>Microsoft Office PowerPoint</Application>
  <PresentationFormat>Widescreen</PresentationFormat>
  <Paragraphs>1921</Paragraphs>
  <Slides>90</Slides>
  <Notes>90</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90</vt:i4>
      </vt:variant>
    </vt:vector>
  </HeadingPairs>
  <TitlesOfParts>
    <vt:vector size="99" baseType="lpstr">
      <vt:lpstr>Amazon Ember</vt:lpstr>
      <vt:lpstr>Amazon Ember Light</vt:lpstr>
      <vt:lpstr>Arial</vt:lpstr>
      <vt:lpstr>Calibri</vt:lpstr>
      <vt:lpstr>Courier New</vt:lpstr>
      <vt:lpstr>Helvetica Neue</vt:lpstr>
      <vt:lpstr>Lucida Console</vt:lpstr>
      <vt:lpstr>Wingdings</vt:lpstr>
      <vt:lpstr>Office Theme</vt:lpstr>
      <vt:lpstr>Módulo 6: Computação</vt:lpstr>
      <vt:lpstr>Visão geral do módulo</vt:lpstr>
      <vt:lpstr>Objetivos do módulo</vt:lpstr>
      <vt:lpstr>Seção 1: Visão geral dos serviços de computação</vt:lpstr>
      <vt:lpstr>Serviços de computação da AWS</vt:lpstr>
      <vt:lpstr>Categorização de serviços de computação</vt:lpstr>
      <vt:lpstr>Escolher o serviço de computação ideal</vt:lpstr>
      <vt:lpstr>Seção 2: Amazon EC2</vt:lpstr>
      <vt:lpstr>Amazon Elastic Compute Cloud (Amazon EC2)</vt:lpstr>
      <vt:lpstr>Visão geral do Amazon EC2</vt:lpstr>
      <vt:lpstr>Executar uma instância do Amazon EC2</vt:lpstr>
      <vt:lpstr>1. Selecionar uma AMI</vt:lpstr>
      <vt:lpstr>Criação de uma nova AMI: exemplo</vt:lpstr>
      <vt:lpstr>2. Selecionar um tipo de instância</vt:lpstr>
      <vt:lpstr>Nomeação e tamanhos de tipo  de instância do EC2 </vt:lpstr>
      <vt:lpstr>Selecionar tipo de instância: com base  no caso de uso</vt:lpstr>
      <vt:lpstr>Tipos de instância: recursos de rede</vt:lpstr>
      <vt:lpstr>3. Especificar configurações de rede</vt:lpstr>
      <vt:lpstr>4. Anexar função do IAM (opcional)</vt:lpstr>
      <vt:lpstr>5. Script de dados do usuário (opcional)</vt:lpstr>
      <vt:lpstr>6. Especificar armazenamento</vt:lpstr>
      <vt:lpstr>Opções de armazenamento do Amazon EC2</vt:lpstr>
      <vt:lpstr>Exemplo de opções de armazenamento</vt:lpstr>
      <vt:lpstr>7. Adicionar tags</vt:lpstr>
      <vt:lpstr>8. Configurações do grupo de segurança</vt:lpstr>
      <vt:lpstr>9. Identificar ou criar o par de chaves</vt:lpstr>
      <vt:lpstr>Visualização do console do Amazon EC2 de uma instância do EC2 em execução</vt:lpstr>
      <vt:lpstr>Outra opção: executar uma instância do EC2  com a interface de linha de comando da AWS </vt:lpstr>
      <vt:lpstr>Ciclo de vida da instância do Amazon EC2</vt:lpstr>
      <vt:lpstr>Opção de hibernação da instância </vt:lpstr>
      <vt:lpstr>Considere o uso de um endereço IP elástico</vt:lpstr>
      <vt:lpstr>Metadados da instância do EC2</vt:lpstr>
      <vt:lpstr>Amazon CloudWatch para monitoramento</vt:lpstr>
      <vt:lpstr>Principais lições da Seção 2</vt:lpstr>
      <vt:lpstr>Demonstração gravada do Amazon EC2</vt:lpstr>
      <vt:lpstr>Laboratório 3:  Introdução ao Amazon EC2</vt:lpstr>
      <vt:lpstr>Cenário do laboratório 3</vt:lpstr>
      <vt:lpstr>Laboratório 3: Tarefas</vt:lpstr>
      <vt:lpstr>Laboratório 3: Produto final</vt:lpstr>
      <vt:lpstr>Comece o Laboratório 1: introdução ao AWS IAM</vt:lpstr>
      <vt:lpstr>Resumo do laboratório:  Principais lições</vt:lpstr>
      <vt:lpstr>Atividade: Amazon EC2</vt:lpstr>
      <vt:lpstr>Atividade: coletar informações</vt:lpstr>
      <vt:lpstr>Atividade: verifique sua compreensão</vt:lpstr>
      <vt:lpstr>Seção 3: Otimização de custos do Amazon EC2</vt:lpstr>
      <vt:lpstr>Modelos de definição de preço do Amazon EC2</vt:lpstr>
      <vt:lpstr>Modelos de definição de preço  do Amazon EC2: benefícios</vt:lpstr>
      <vt:lpstr>Modelos de definição de preço  do Amazon EC2: casos de uso</vt:lpstr>
      <vt:lpstr>Os quatro pilares da otimização de custos </vt:lpstr>
      <vt:lpstr>Pilar 1: Tamanho certo</vt:lpstr>
      <vt:lpstr>Pilar 2: aumentar a elasticidade</vt:lpstr>
      <vt:lpstr>Pilar 3: Modelo de definição de preço ideal</vt:lpstr>
      <vt:lpstr>Pilar 4: otimizar opções de armazenamento</vt:lpstr>
      <vt:lpstr>Meça, monitore e melhore</vt:lpstr>
      <vt:lpstr>Principais lições da Seção 3</vt:lpstr>
      <vt:lpstr>Seção 4: Serviços de contêiner</vt:lpstr>
      <vt:lpstr>Noções básicas de contêiner</vt:lpstr>
      <vt:lpstr>O que é o Docker?</vt:lpstr>
      <vt:lpstr>Contêineres versus máquinas virtuais</vt:lpstr>
      <vt:lpstr>Amazon Elastic Container Service (Amazon ECS)</vt:lpstr>
      <vt:lpstr>O Amazon ECS orquestra contêineres</vt:lpstr>
      <vt:lpstr>Opções de cluster do Amazon ECS</vt:lpstr>
      <vt:lpstr>O que é o Kubernetes?</vt:lpstr>
      <vt:lpstr>Amazon Elastic Kubernetes Service (Amazon EKS)</vt:lpstr>
      <vt:lpstr>Amazon Elastic Container Registry (Amazon ECR)</vt:lpstr>
      <vt:lpstr>Principais lições da Seção 4</vt:lpstr>
      <vt:lpstr>Seção 5: Introdução ao AWS Lambda</vt:lpstr>
      <vt:lpstr>AWS Lambda: execute código  sem servidores</vt:lpstr>
      <vt:lpstr>Benefícios do Lambda</vt:lpstr>
      <vt:lpstr>Fontes de eventos do AWS Lambda</vt:lpstr>
      <vt:lpstr>Configuração da função do AWS Lambda</vt:lpstr>
      <vt:lpstr>Exemplo de função Lambda baseada em programação: Iniciar e interromper instâncias do EC2</vt:lpstr>
      <vt:lpstr>Exemplo de função Lambda baseada em eventos: Criar imagens em miniatura</vt:lpstr>
      <vt:lpstr>Limites do AWS Lambda</vt:lpstr>
      <vt:lpstr>Principais lições da seção 5</vt:lpstr>
      <vt:lpstr>Atividade: criar uma função Stopinator do AWS Lambda</vt:lpstr>
      <vt:lpstr>Resumo da atividade: principais lições</vt:lpstr>
      <vt:lpstr>Seção 6: Introdução ao AWS Elastic Beanstalk</vt:lpstr>
      <vt:lpstr>AWS Elastic Beanstalk</vt:lpstr>
      <vt:lpstr>Implantações do AWS Elastic Beanstalk</vt:lpstr>
      <vt:lpstr>Benefícios do Elastic Beanstalk</vt:lpstr>
      <vt:lpstr>Atividade: AWS Elastic Beanstalk</vt:lpstr>
      <vt:lpstr>Resumo da atividade: principais lições</vt:lpstr>
      <vt:lpstr>Principais lições da Seção 6</vt:lpstr>
      <vt:lpstr>Conclusão do módulo</vt:lpstr>
      <vt:lpstr>Resumo do módulo </vt:lpstr>
      <vt:lpstr>Conclua o teste de conhecimento</vt:lpstr>
      <vt:lpstr>Exemplo de pergunta do exame</vt:lpstr>
      <vt:lpstr>Recursos adicionais</vt:lpstr>
      <vt:lpstr>Obrigado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Mohr</dc:creator>
  <cp:keywords>v1.0</cp:keywords>
  <cp:lastModifiedBy>Tatiana Sibov</cp:lastModifiedBy>
  <cp:revision>713</cp:revision>
  <cp:lastPrinted>2022-03-13T17:56:29Z</cp:lastPrinted>
  <dcterms:created xsi:type="dcterms:W3CDTF">2019-09-12T17:35:03Z</dcterms:created>
  <dcterms:modified xsi:type="dcterms:W3CDTF">2022-03-13T17:58:03Z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373078B8-3778-4BED-93CE-B8FC9DC9BD60</vt:lpwstr>
  </property>
  <property fmtid="{D5CDD505-2E9C-101B-9397-08002B2CF9AE}" pid="3" name="ArticulatePath">
    <vt:lpwstr>NEW 2019_TO TEST</vt:lpwstr>
  </property>
</Properties>
</file>

<file path=docProps/thumbnail.jpeg>
</file>